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33"/>
  </p:notesMasterIdLst>
  <p:sldIdLst>
    <p:sldId id="1120" r:id="rId2"/>
    <p:sldId id="1121" r:id="rId3"/>
    <p:sldId id="1135" r:id="rId4"/>
    <p:sldId id="1005" r:id="rId5"/>
    <p:sldId id="1122" r:id="rId6"/>
    <p:sldId id="1006" r:id="rId7"/>
    <p:sldId id="1007" r:id="rId8"/>
    <p:sldId id="1008" r:id="rId9"/>
    <p:sldId id="1123" r:id="rId10"/>
    <p:sldId id="1010" r:id="rId11"/>
    <p:sldId id="1124" r:id="rId12"/>
    <p:sldId id="1011" r:id="rId13"/>
    <p:sldId id="1127" r:id="rId14"/>
    <p:sldId id="1128" r:id="rId15"/>
    <p:sldId id="1133" r:id="rId16"/>
    <p:sldId id="1134" r:id="rId17"/>
    <p:sldId id="1137" r:id="rId18"/>
    <p:sldId id="1138" r:id="rId19"/>
    <p:sldId id="1129" r:id="rId20"/>
    <p:sldId id="1140" r:id="rId21"/>
    <p:sldId id="1130" r:id="rId22"/>
    <p:sldId id="1126" r:id="rId23"/>
    <p:sldId id="1131" r:id="rId24"/>
    <p:sldId id="1141" r:id="rId25"/>
    <p:sldId id="1142" r:id="rId26"/>
    <p:sldId id="1143" r:id="rId27"/>
    <p:sldId id="1144" r:id="rId28"/>
    <p:sldId id="1145" r:id="rId29"/>
    <p:sldId id="1146" r:id="rId30"/>
    <p:sldId id="1147" r:id="rId31"/>
    <p:sldId id="1132" r:id="rId32"/>
  </p:sldIdLst>
  <p:sldSz cx="12192000" cy="6858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08D68DC-3898-4139-9699-2C8345DEF1CA}">
          <p14:sldIdLst>
            <p14:sldId id="1120"/>
            <p14:sldId id="1121"/>
            <p14:sldId id="1135"/>
            <p14:sldId id="1005"/>
            <p14:sldId id="1122"/>
            <p14:sldId id="1006"/>
            <p14:sldId id="1007"/>
            <p14:sldId id="1008"/>
            <p14:sldId id="1123"/>
            <p14:sldId id="1010"/>
            <p14:sldId id="1124"/>
            <p14:sldId id="1011"/>
            <p14:sldId id="1127"/>
            <p14:sldId id="1128"/>
            <p14:sldId id="1133"/>
            <p14:sldId id="1134"/>
            <p14:sldId id="1137"/>
            <p14:sldId id="1138"/>
            <p14:sldId id="1129"/>
            <p14:sldId id="1140"/>
            <p14:sldId id="1130"/>
            <p14:sldId id="1126"/>
            <p14:sldId id="1131"/>
            <p14:sldId id="1141"/>
            <p14:sldId id="1142"/>
            <p14:sldId id="1143"/>
            <p14:sldId id="1144"/>
            <p14:sldId id="1145"/>
            <p14:sldId id="1146"/>
            <p14:sldId id="1147"/>
            <p14:sldId id="1132"/>
          </p14:sldIdLst>
        </p14:section>
      </p14:sectionLst>
    </p:ext>
    <p:ext uri="{EFAFB233-063F-42B5-8137-9DF3F51BA10A}">
      <p15:sldGuideLst xmlns:p15="http://schemas.microsoft.com/office/powerpoint/2012/main">
        <p15:guide id="1" orient="horz" pos="2160" userDrawn="1">
          <p15:clr>
            <a:srgbClr val="A4A3A4"/>
          </p15:clr>
        </p15:guide>
        <p15:guide id="2" pos="390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iwei zhu" initials="zz" lastIdx="1" clrIdx="0">
    <p:extLst>
      <p:ext uri="{19B8F6BF-5375-455C-9EA6-DF929625EA0E}">
        <p15:presenceInfo xmlns:p15="http://schemas.microsoft.com/office/powerpoint/2012/main" userId="6919195293493c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919191"/>
    <a:srgbClr val="1FADE5"/>
    <a:srgbClr val="919192"/>
    <a:srgbClr val="D4D4D4"/>
    <a:srgbClr val="00205F"/>
    <a:srgbClr val="D1EFFB"/>
    <a:srgbClr val="D3EFFB"/>
    <a:srgbClr val="A3CEEE"/>
    <a:srgbClr val="74B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5"/>
    <p:restoredTop sz="93731" autoAdjust="0"/>
  </p:normalViewPr>
  <p:slideViewPr>
    <p:cSldViewPr snapToGrid="0" showGuides="1">
      <p:cViewPr>
        <p:scale>
          <a:sx n="63" d="100"/>
          <a:sy n="63" d="100"/>
        </p:scale>
        <p:origin x="828" y="56"/>
      </p:cViewPr>
      <p:guideLst>
        <p:guide orient="horz" pos="2160"/>
        <p:guide pos="39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92AE3081-7076-4164-866C-853659739129}" type="datetimeFigureOut">
              <a:rPr lang="zh-CN" altLang="en-US" smtClean="0"/>
              <a:t>2019/12/16</a:t>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717F6EFF-644E-43EB-BCA7-356D0F91EEDC}" type="slidenum">
              <a:rPr lang="zh-CN" altLang="en-US" smtClean="0"/>
              <a:t>‹#›</a:t>
            </a:fld>
            <a:endParaRPr lang="zh-CN" altLang="en-US"/>
          </a:p>
        </p:txBody>
      </p:sp>
    </p:spTree>
    <p:extLst>
      <p:ext uri="{BB962C8B-B14F-4D97-AF65-F5344CB8AC3E}">
        <p14:creationId xmlns:p14="http://schemas.microsoft.com/office/powerpoint/2010/main" val="152868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F6EFF-644E-43EB-BCA7-356D0F91EEDC}" type="slidenum">
              <a:rPr lang="zh-CN" altLang="en-US" smtClean="0"/>
              <a:t>1</a:t>
            </a:fld>
            <a:endParaRPr lang="zh-CN" altLang="en-US"/>
          </a:p>
        </p:txBody>
      </p:sp>
    </p:spTree>
    <p:extLst>
      <p:ext uri="{BB962C8B-B14F-4D97-AF65-F5344CB8AC3E}">
        <p14:creationId xmlns:p14="http://schemas.microsoft.com/office/powerpoint/2010/main" val="25321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F6EFF-644E-43EB-BCA7-356D0F91EEDC}" type="slidenum">
              <a:rPr lang="zh-CN" altLang="en-US" smtClean="0"/>
              <a:t>24</a:t>
            </a:fld>
            <a:endParaRPr lang="zh-CN" altLang="en-US"/>
          </a:p>
        </p:txBody>
      </p:sp>
    </p:spTree>
    <p:extLst>
      <p:ext uri="{BB962C8B-B14F-4D97-AF65-F5344CB8AC3E}">
        <p14:creationId xmlns:p14="http://schemas.microsoft.com/office/powerpoint/2010/main" val="1469345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F6EFF-644E-43EB-BCA7-356D0F91EEDC}" type="slidenum">
              <a:rPr lang="zh-CN" altLang="en-US" smtClean="0"/>
              <a:t>25</a:t>
            </a:fld>
            <a:endParaRPr lang="zh-CN" altLang="en-US"/>
          </a:p>
        </p:txBody>
      </p:sp>
    </p:spTree>
    <p:extLst>
      <p:ext uri="{BB962C8B-B14F-4D97-AF65-F5344CB8AC3E}">
        <p14:creationId xmlns:p14="http://schemas.microsoft.com/office/powerpoint/2010/main" val="3683771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F6EFF-644E-43EB-BCA7-356D0F91EEDC}" type="slidenum">
              <a:rPr lang="zh-CN" altLang="en-US" smtClean="0"/>
              <a:t>31</a:t>
            </a:fld>
            <a:endParaRPr lang="zh-CN" altLang="en-US"/>
          </a:p>
        </p:txBody>
      </p:sp>
    </p:spTree>
    <p:extLst>
      <p:ext uri="{BB962C8B-B14F-4D97-AF65-F5344CB8AC3E}">
        <p14:creationId xmlns:p14="http://schemas.microsoft.com/office/powerpoint/2010/main" val="1107977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F6EFF-644E-43EB-BCA7-356D0F91EEDC}" type="slidenum">
              <a:rPr lang="zh-CN" altLang="en-US" smtClean="0"/>
              <a:t>2</a:t>
            </a:fld>
            <a:endParaRPr lang="zh-CN" altLang="en-US"/>
          </a:p>
        </p:txBody>
      </p:sp>
    </p:spTree>
    <p:extLst>
      <p:ext uri="{BB962C8B-B14F-4D97-AF65-F5344CB8AC3E}">
        <p14:creationId xmlns:p14="http://schemas.microsoft.com/office/powerpoint/2010/main" val="3433270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F6EFF-644E-43EB-BCA7-356D0F91EEDC}" type="slidenum">
              <a:rPr lang="zh-CN" altLang="en-US" smtClean="0"/>
              <a:t>5</a:t>
            </a:fld>
            <a:endParaRPr lang="zh-CN" altLang="en-US"/>
          </a:p>
        </p:txBody>
      </p:sp>
    </p:spTree>
    <p:extLst>
      <p:ext uri="{BB962C8B-B14F-4D97-AF65-F5344CB8AC3E}">
        <p14:creationId xmlns:p14="http://schemas.microsoft.com/office/powerpoint/2010/main" val="1305555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F6EFF-644E-43EB-BCA7-356D0F91EEDC}" type="slidenum">
              <a:rPr lang="zh-CN" altLang="en-US" smtClean="0"/>
              <a:t>6</a:t>
            </a:fld>
            <a:endParaRPr lang="zh-CN" altLang="en-US"/>
          </a:p>
        </p:txBody>
      </p:sp>
    </p:spTree>
    <p:extLst>
      <p:ext uri="{BB962C8B-B14F-4D97-AF65-F5344CB8AC3E}">
        <p14:creationId xmlns:p14="http://schemas.microsoft.com/office/powerpoint/2010/main" val="854379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F6EFF-644E-43EB-BCA7-356D0F91EEDC}" type="slidenum">
              <a:rPr lang="zh-CN" altLang="en-US" smtClean="0"/>
              <a:t>11</a:t>
            </a:fld>
            <a:endParaRPr lang="zh-CN" altLang="en-US"/>
          </a:p>
        </p:txBody>
      </p:sp>
    </p:spTree>
    <p:extLst>
      <p:ext uri="{BB962C8B-B14F-4D97-AF65-F5344CB8AC3E}">
        <p14:creationId xmlns:p14="http://schemas.microsoft.com/office/powerpoint/2010/main" val="3848499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F6EFF-644E-43EB-BCA7-356D0F91EEDC}" type="slidenum">
              <a:rPr lang="zh-CN" altLang="en-US" smtClean="0"/>
              <a:t>15</a:t>
            </a:fld>
            <a:endParaRPr lang="zh-CN" altLang="en-US"/>
          </a:p>
        </p:txBody>
      </p:sp>
    </p:spTree>
    <p:extLst>
      <p:ext uri="{BB962C8B-B14F-4D97-AF65-F5344CB8AC3E}">
        <p14:creationId xmlns:p14="http://schemas.microsoft.com/office/powerpoint/2010/main" val="1758114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F6EFF-644E-43EB-BCA7-356D0F91EEDC}" type="slidenum">
              <a:rPr lang="zh-CN" altLang="en-US" smtClean="0"/>
              <a:t>16</a:t>
            </a:fld>
            <a:endParaRPr lang="zh-CN" altLang="en-US"/>
          </a:p>
        </p:txBody>
      </p:sp>
    </p:spTree>
    <p:extLst>
      <p:ext uri="{BB962C8B-B14F-4D97-AF65-F5344CB8AC3E}">
        <p14:creationId xmlns:p14="http://schemas.microsoft.com/office/powerpoint/2010/main" val="3655704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F6EFF-644E-43EB-BCA7-356D0F91EEDC}" type="slidenum">
              <a:rPr lang="zh-CN" altLang="en-US" smtClean="0"/>
              <a:t>21</a:t>
            </a:fld>
            <a:endParaRPr lang="zh-CN" altLang="en-US"/>
          </a:p>
        </p:txBody>
      </p:sp>
    </p:spTree>
    <p:extLst>
      <p:ext uri="{BB962C8B-B14F-4D97-AF65-F5344CB8AC3E}">
        <p14:creationId xmlns:p14="http://schemas.microsoft.com/office/powerpoint/2010/main" val="411095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F6EFF-644E-43EB-BCA7-356D0F91EEDC}" type="slidenum">
              <a:rPr lang="zh-CN" altLang="en-US" smtClean="0"/>
              <a:t>23</a:t>
            </a:fld>
            <a:endParaRPr lang="zh-CN" altLang="en-US"/>
          </a:p>
        </p:txBody>
      </p:sp>
    </p:spTree>
    <p:extLst>
      <p:ext uri="{BB962C8B-B14F-4D97-AF65-F5344CB8AC3E}">
        <p14:creationId xmlns:p14="http://schemas.microsoft.com/office/powerpoint/2010/main" val="27817627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ntent Templa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2"/>
          <a:ext cx="1587" cy="1587"/>
        </p:xfrm>
        <a:graphic>
          <a:graphicData uri="http://schemas.openxmlformats.org/presentationml/2006/ole">
            <mc:AlternateContent xmlns:mc="http://schemas.openxmlformats.org/markup-compatibility/2006">
              <mc:Choice xmlns:v="urn:schemas-microsoft-com:vml" Requires="v">
                <p:oleObj spid="_x0000_s10262" name="think-cell Slide" r:id="rId4" imgW="396" imgH="396" progId="TCLayout.ActiveDocument.1">
                  <p:embed/>
                </p:oleObj>
              </mc:Choice>
              <mc:Fallback>
                <p:oleObj name="think-cell Slide" r:id="rId4" imgW="396" imgH="396" progId="TCLayout.ActiveDocument.1">
                  <p:embed/>
                  <p:pic>
                    <p:nvPicPr>
                      <p:cNvPr id="2" name="Object 1" hidden="1"/>
                      <p:cNvPicPr/>
                      <p:nvPr/>
                    </p:nvPicPr>
                    <p:blipFill>
                      <a:blip r:embed="rId5"/>
                      <a:stretch>
                        <a:fillRect/>
                      </a:stretch>
                    </p:blipFill>
                    <p:spPr>
                      <a:xfrm>
                        <a:off x="1589" y="1592"/>
                        <a:ext cx="1587" cy="1587"/>
                      </a:xfrm>
                      <a:prstGeom prst="rect">
                        <a:avLst/>
                      </a:prstGeom>
                    </p:spPr>
                  </p:pic>
                </p:oleObj>
              </mc:Fallback>
            </mc:AlternateContent>
          </a:graphicData>
        </a:graphic>
      </p:graphicFrame>
      <p:sp>
        <p:nvSpPr>
          <p:cNvPr id="6" name="Content Placeholder 5"/>
          <p:cNvSpPr>
            <a:spLocks noGrp="1"/>
          </p:cNvSpPr>
          <p:nvPr>
            <p:ph sz="quarter" idx="18" hasCustomPrompt="1"/>
          </p:nvPr>
        </p:nvSpPr>
        <p:spPr>
          <a:xfrm>
            <a:off x="337344" y="1600200"/>
            <a:ext cx="11520000" cy="4889274"/>
          </a:xfrm>
          <a:prstGeom prst="rect">
            <a:avLst/>
          </a:prstGeom>
        </p:spPr>
        <p:txBody>
          <a:bodyPr lIns="0" tIns="0" rIns="0" bIns="0">
            <a:noAutofit/>
          </a:bodyPr>
          <a:lstStyle>
            <a:lvl1pPr marL="214308" indent="-214308">
              <a:buFont typeface="Wingdings" panose="05000000000000000000" pitchFamily="2" charset="2"/>
              <a:buChar char="§"/>
              <a:defRPr>
                <a:latin typeface="+mn-lt"/>
                <a:ea typeface="华文楷体" panose="02010600040101010101" pitchFamily="2" charset="-122"/>
                <a:cs typeface="Times New Roman" panose="02020603050405020304" pitchFamily="18" charset="0"/>
              </a:defRPr>
            </a:lvl1pPr>
            <a:lvl2pPr>
              <a:defRPr>
                <a:latin typeface="+mn-lt"/>
                <a:ea typeface="华文楷体" panose="02010600040101010101" pitchFamily="2" charset="-122"/>
                <a:cs typeface="Times New Roman" panose="02020603050405020304" pitchFamily="18" charset="0"/>
              </a:defRPr>
            </a:lvl2pPr>
            <a:lvl3pPr marL="634484" indent="-213295">
              <a:buFont typeface="Wingdings" panose="05000000000000000000" pitchFamily="2" charset="2"/>
              <a:buChar char="§"/>
              <a:defRPr baseline="0">
                <a:latin typeface="+mn-lt"/>
                <a:ea typeface="华文楷体" panose="02010600040101010101" pitchFamily="2" charset="-122"/>
                <a:cs typeface="Times New Roman" panose="02020603050405020304" pitchFamily="18" charset="0"/>
              </a:defRPr>
            </a:lvl3pPr>
            <a:lvl4pPr marL="847779">
              <a:defRPr>
                <a:latin typeface="+mn-lt"/>
                <a:ea typeface="华文楷体" panose="02010600040101010101" pitchFamily="2" charset="-122"/>
                <a:cs typeface="Times New Roman" panose="02020603050405020304" pitchFamily="18" charset="0"/>
              </a:defRPr>
            </a:lvl4pPr>
            <a:lvl5pPr marL="1061074" indent="-213295">
              <a:buFont typeface="Wingdings" panose="05000000000000000000" pitchFamily="2" charset="2"/>
              <a:buChar char="§"/>
              <a:defRPr>
                <a:latin typeface="+mn-lt"/>
                <a:ea typeface="华文楷体" panose="02010600040101010101" pitchFamily="2" charset="-122"/>
                <a:cs typeface="Times New Roman" panose="02020603050405020304" pitchFamily="18" charset="0"/>
              </a:defRPr>
            </a:lvl5pPr>
            <a:lvl6pPr marL="1274369" indent="-213295">
              <a:buFont typeface="Symbol" panose="05050102010706020507" pitchFamily="18" charset="2"/>
              <a:buChar char="-"/>
              <a:defRPr>
                <a:latin typeface="+mn-lt"/>
                <a:ea typeface="华文楷体" panose="02010600040101010101" pitchFamily="2" charset="-122"/>
                <a:cs typeface="Times New Roman" panose="02020603050405020304" pitchFamily="18" charset="0"/>
              </a:defRPr>
            </a:lvl6pPr>
            <a:lvl7pPr marL="1487663" indent="-213295">
              <a:buFont typeface="Wingdings" panose="05000000000000000000" pitchFamily="2" charset="2"/>
              <a:buChar char="§"/>
              <a:defRPr>
                <a:latin typeface="+mn-lt"/>
                <a:ea typeface="华文楷体" panose="02010600040101010101" pitchFamily="2" charset="-122"/>
                <a:cs typeface="Times New Roman" panose="02020603050405020304" pitchFamily="18" charset="0"/>
              </a:defRPr>
            </a:lvl7pPr>
            <a:lvl8pPr marL="1700957" indent="-214308">
              <a:buFont typeface="Symbol" panose="05050102010706020507" pitchFamily="18" charset="2"/>
              <a:buChar char="-"/>
              <a:defRPr>
                <a:latin typeface="+mn-lt"/>
                <a:ea typeface="华文楷体" panose="02010600040101010101" pitchFamily="2" charset="-122"/>
                <a:cs typeface="Times New Roman" panose="02020603050405020304" pitchFamily="18" charset="0"/>
              </a:defRPr>
            </a:lvl8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p:txBody>
      </p:sp>
      <p:sp>
        <p:nvSpPr>
          <p:cNvPr id="11" name="Title 10"/>
          <p:cNvSpPr>
            <a:spLocks noGrp="1"/>
          </p:cNvSpPr>
          <p:nvPr>
            <p:ph type="title" hasCustomPrompt="1"/>
          </p:nvPr>
        </p:nvSpPr>
        <p:spPr>
          <a:xfrm>
            <a:off x="338400" y="743300"/>
            <a:ext cx="11520000" cy="680688"/>
          </a:xfrm>
          <a:prstGeom prst="rect">
            <a:avLst/>
          </a:prstGeom>
        </p:spPr>
        <p:txBody>
          <a:bodyPr lIns="0" tIns="0" rIns="0" bIns="0">
            <a:noAutofit/>
          </a:bodyPr>
          <a:lstStyle>
            <a:lvl1pPr>
              <a:lnSpc>
                <a:spcPct val="100000"/>
              </a:lnSpc>
              <a:defRPr sz="2000" b="0" cap="none" spc="-150" baseline="0">
                <a:latin typeface="+mn-lt"/>
                <a:ea typeface="华文楷体" panose="02010600040101010101" pitchFamily="2" charset="-122"/>
                <a:cs typeface="Times New Roman" panose="02020603050405020304" pitchFamily="18" charset="0"/>
              </a:defRPr>
            </a:lvl1pPr>
          </a:lstStyle>
          <a:p>
            <a:r>
              <a:rPr lang="en-US" dirty="0"/>
              <a:t>Click to edit master title slide</a:t>
            </a:r>
          </a:p>
        </p:txBody>
      </p:sp>
      <p:sp>
        <p:nvSpPr>
          <p:cNvPr id="8" name="TextBox 7"/>
          <p:cNvSpPr txBox="1"/>
          <p:nvPr userDrawn="1"/>
        </p:nvSpPr>
        <p:spPr>
          <a:xfrm>
            <a:off x="11496640" y="6569870"/>
            <a:ext cx="360000" cy="180000"/>
          </a:xfrm>
          <a:prstGeom prst="rect">
            <a:avLst/>
          </a:prstGeom>
          <a:noFill/>
        </p:spPr>
        <p:txBody>
          <a:bodyPr vert="horz" wrap="square" lIns="0" tIns="0" rIns="0" bIns="0" rtlCol="0" anchor="ctr">
            <a:noAutofit/>
          </a:bodyPr>
          <a:lstStyle>
            <a:lvl1pPr lvl="0" indent="0">
              <a:lnSpc>
                <a:spcPct val="100000"/>
              </a:lnSpc>
              <a:spcBef>
                <a:spcPts val="1477"/>
              </a:spcBef>
              <a:spcAft>
                <a:spcPts val="0"/>
              </a:spcAft>
              <a:buClr>
                <a:schemeClr val="tx1"/>
              </a:buClr>
              <a:buSzPct val="80000"/>
              <a:buFont typeface="Arial" pitchFamily="34" charset="0"/>
              <a:buNone/>
              <a:defRPr sz="900" b="0">
                <a:solidFill>
                  <a:srgbClr val="999999"/>
                </a:solidFill>
                <a:latin typeface="Arial" pitchFamily="34" charset="0"/>
                <a:cs typeface="Arial" pitchFamily="34" charset="0"/>
              </a:defRPr>
            </a:lvl1pPr>
            <a:lvl2pPr marL="562719" indent="-285267" defTabSz="1125437">
              <a:lnSpc>
                <a:spcPct val="100000"/>
              </a:lnSpc>
              <a:spcBef>
                <a:spcPts val="768"/>
              </a:spcBef>
              <a:spcAft>
                <a:spcPts val="0"/>
              </a:spcAft>
              <a:buClr>
                <a:schemeClr val="tx1"/>
              </a:buClr>
              <a:buSzPct val="80000"/>
              <a:buFont typeface="Arial" pitchFamily="34" charset="0"/>
              <a:buChar char="–"/>
              <a:defRPr sz="1723">
                <a:solidFill>
                  <a:srgbClr val="000000"/>
                </a:solidFill>
                <a:latin typeface="Arial" pitchFamily="34" charset="0"/>
                <a:cs typeface="Arial" pitchFamily="34" charset="0"/>
              </a:defRPr>
            </a:lvl2pPr>
            <a:lvl3pPr marL="847986" indent="-285267" defTabSz="1125437">
              <a:lnSpc>
                <a:spcPct val="100000"/>
              </a:lnSpc>
              <a:spcBef>
                <a:spcPts val="709"/>
              </a:spcBef>
              <a:spcAft>
                <a:spcPts val="0"/>
              </a:spcAft>
              <a:buClr>
                <a:schemeClr val="tx1"/>
              </a:buClr>
              <a:buSzPct val="80000"/>
              <a:buFont typeface="Arial" pitchFamily="34" charset="0"/>
              <a:buChar char="•"/>
              <a:defRPr sz="1723" baseline="0">
                <a:solidFill>
                  <a:srgbClr val="000000"/>
                </a:solidFill>
                <a:latin typeface="Arial" pitchFamily="34" charset="0"/>
                <a:cs typeface="Arial" pitchFamily="34" charset="0"/>
              </a:defRPr>
            </a:lvl3pPr>
            <a:lvl4pPr marL="1125437" indent="-277452" defTabSz="1125437">
              <a:lnSpc>
                <a:spcPct val="100000"/>
              </a:lnSpc>
              <a:spcBef>
                <a:spcPts val="650"/>
              </a:spcBef>
              <a:spcAft>
                <a:spcPts val="0"/>
              </a:spcAft>
              <a:buClr>
                <a:schemeClr val="tx1"/>
              </a:buClr>
              <a:buSzPct val="80000"/>
              <a:buFont typeface="Arial" pitchFamily="34" charset="0"/>
              <a:buChar char="–"/>
              <a:defRPr sz="1723" baseline="0">
                <a:solidFill>
                  <a:srgbClr val="000000"/>
                </a:solidFill>
                <a:latin typeface="Arial" pitchFamily="34" charset="0"/>
                <a:cs typeface="Arial" pitchFamily="34" charset="0"/>
              </a:defRPr>
            </a:lvl4pPr>
            <a:lvl5pPr marL="1410704" indent="-285267" defTabSz="1125437">
              <a:lnSpc>
                <a:spcPct val="100000"/>
              </a:lnSpc>
              <a:spcBef>
                <a:spcPts val="591"/>
              </a:spcBef>
              <a:spcAft>
                <a:spcPts val="0"/>
              </a:spcAft>
              <a:buClr>
                <a:schemeClr val="tx1"/>
              </a:buClr>
              <a:buSzPct val="80000"/>
              <a:buFont typeface="Arial" pitchFamily="34" charset="0"/>
              <a:buChar char="•"/>
              <a:defRPr sz="1723" baseline="0">
                <a:solidFill>
                  <a:srgbClr val="000000"/>
                </a:solidFill>
                <a:latin typeface="Arial" pitchFamily="34" charset="0"/>
                <a:cs typeface="Arial" pitchFamily="34" charset="0"/>
              </a:defRPr>
            </a:lvl5pPr>
            <a:lvl6pPr marL="3094951" indent="-281358" defTabSz="1125437">
              <a:spcBef>
                <a:spcPct val="20000"/>
              </a:spcBef>
              <a:buFont typeface="Arial" pitchFamily="34" charset="0"/>
              <a:buChar char="•"/>
              <a:defRPr sz="2462"/>
            </a:lvl6pPr>
            <a:lvl7pPr marL="3657671" indent="-281358" defTabSz="1125437">
              <a:spcBef>
                <a:spcPct val="20000"/>
              </a:spcBef>
              <a:buFont typeface="Arial" pitchFamily="34" charset="0"/>
              <a:buChar char="•"/>
              <a:defRPr sz="2462"/>
            </a:lvl7pPr>
            <a:lvl8pPr marL="4220389" indent="-281358" defTabSz="1125437">
              <a:spcBef>
                <a:spcPct val="20000"/>
              </a:spcBef>
              <a:buFont typeface="Arial" pitchFamily="34" charset="0"/>
              <a:buChar char="•"/>
              <a:defRPr sz="2462"/>
            </a:lvl8pPr>
            <a:lvl9pPr marL="4783107" indent="-281358" defTabSz="1125437">
              <a:spcBef>
                <a:spcPct val="20000"/>
              </a:spcBef>
              <a:buFont typeface="Arial" pitchFamily="34" charset="0"/>
              <a:buChar char="•"/>
              <a:defRPr sz="2462"/>
            </a:lvl9pPr>
          </a:lstStyle>
          <a:p>
            <a:pPr lvl="0" algn="r"/>
            <a:fld id="{597A8DCA-8F96-49CD-B4D5-7AC92F955860}" type="slidenum">
              <a:rPr lang="en-US" sz="750" smtClean="0">
                <a:latin typeface="Times New Roman" panose="02020603050405020304" pitchFamily="18" charset="0"/>
                <a:ea typeface="华文楷体" panose="02010600040101010101" pitchFamily="2" charset="-122"/>
                <a:cs typeface="Times New Roman" panose="02020603050405020304" pitchFamily="18" charset="0"/>
              </a:rPr>
              <a:pPr lvl="0" algn="r"/>
              <a:t>‹#›</a:t>
            </a:fld>
            <a:endParaRPr lang="en-US" sz="75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 name="TextBox 8"/>
          <p:cNvSpPr txBox="1"/>
          <p:nvPr userDrawn="1"/>
        </p:nvSpPr>
        <p:spPr>
          <a:xfrm>
            <a:off x="-1920720" y="6345340"/>
            <a:ext cx="1776000" cy="144000"/>
          </a:xfrm>
          <a:prstGeom prst="rect">
            <a:avLst/>
          </a:prstGeom>
          <a:noFill/>
        </p:spPr>
        <p:txBody>
          <a:bodyPr wrap="square" lIns="0" tIns="0" rIns="0" bIns="0" rtlCol="0" anchor="ctr">
            <a:noAutofit/>
          </a:bodyPr>
          <a:lstStyle/>
          <a:p>
            <a:pPr algn="r"/>
            <a:r>
              <a:rPr lang="en-US" sz="750">
                <a:latin typeface="Times New Roman" panose="02020603050405020304" pitchFamily="18" charset="0"/>
                <a:ea typeface="华文楷体" panose="02010600040101010101" pitchFamily="2" charset="-122"/>
                <a:cs typeface="Times New Roman" panose="02020603050405020304" pitchFamily="18" charset="0"/>
              </a:rPr>
              <a:t>Lower Guide Content = 8,50</a:t>
            </a:r>
          </a:p>
        </p:txBody>
      </p:sp>
      <p:sp>
        <p:nvSpPr>
          <p:cNvPr id="29" name="TextBox 28"/>
          <p:cNvSpPr txBox="1"/>
          <p:nvPr userDrawn="1"/>
        </p:nvSpPr>
        <p:spPr>
          <a:xfrm>
            <a:off x="-1920720" y="889688"/>
            <a:ext cx="1776000" cy="144000"/>
          </a:xfrm>
          <a:prstGeom prst="rect">
            <a:avLst/>
          </a:prstGeom>
          <a:noFill/>
        </p:spPr>
        <p:txBody>
          <a:bodyPr wrap="square" lIns="0" tIns="0" rIns="0" bIns="0" rtlCol="0" anchor="ctr">
            <a:noAutofit/>
          </a:bodyPr>
          <a:lstStyle/>
          <a:p>
            <a:pPr algn="r"/>
            <a:r>
              <a:rPr lang="en-US" sz="750" dirty="0">
                <a:latin typeface="Times New Roman" panose="02020603050405020304" pitchFamily="18" charset="0"/>
                <a:ea typeface="华文楷体" panose="02010600040101010101" pitchFamily="2" charset="-122"/>
                <a:cs typeface="Times New Roman" panose="02020603050405020304" pitchFamily="18" charset="0"/>
              </a:rPr>
              <a:t>Headline Line 1 = 6,65</a:t>
            </a:r>
          </a:p>
        </p:txBody>
      </p:sp>
      <p:cxnSp>
        <p:nvCxnSpPr>
          <p:cNvPr id="30" name="Straight Connector 29"/>
          <p:cNvCxnSpPr/>
          <p:nvPr userDrawn="1"/>
        </p:nvCxnSpPr>
        <p:spPr>
          <a:xfrm>
            <a:off x="-384720" y="6488119"/>
            <a:ext cx="240000" cy="0"/>
          </a:xfrm>
          <a:prstGeom prst="line">
            <a:avLst/>
          </a:prstGeom>
          <a:ln w="3175">
            <a:solidFill>
              <a:schemeClr val="tx1">
                <a:lumMod val="75000"/>
                <a:lumOff val="2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384720" y="1033688"/>
            <a:ext cx="240000" cy="0"/>
          </a:xfrm>
          <a:prstGeom prst="line">
            <a:avLst/>
          </a:prstGeom>
          <a:ln w="3175">
            <a:solidFill>
              <a:schemeClr val="tx1">
                <a:lumMod val="75000"/>
                <a:lumOff val="2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35360" y="-222232"/>
            <a:ext cx="0" cy="180000"/>
          </a:xfrm>
          <a:prstGeom prst="line">
            <a:avLst/>
          </a:prstGeom>
          <a:ln w="3175">
            <a:solidFill>
              <a:schemeClr val="tx1">
                <a:lumMod val="75000"/>
                <a:lumOff val="25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35" name="TextBox 34"/>
          <p:cNvSpPr txBox="1"/>
          <p:nvPr userDrawn="1"/>
        </p:nvSpPr>
        <p:spPr>
          <a:xfrm>
            <a:off x="335360" y="-222232"/>
            <a:ext cx="1827269" cy="144000"/>
          </a:xfrm>
          <a:prstGeom prst="rect">
            <a:avLst/>
          </a:prstGeom>
          <a:noFill/>
        </p:spPr>
        <p:txBody>
          <a:bodyPr wrap="square" lIns="66461" tIns="0" rIns="0" bIns="0" rtlCol="0" anchor="ctr">
            <a:noAutofit/>
          </a:bodyPr>
          <a:lstStyle/>
          <a:p>
            <a:r>
              <a:rPr lang="en-US" sz="750">
                <a:latin typeface="Times New Roman" panose="02020603050405020304" pitchFamily="18" charset="0"/>
                <a:ea typeface="华文楷体" panose="02010600040101010101" pitchFamily="2" charset="-122"/>
                <a:cs typeface="Times New Roman" panose="02020603050405020304" pitchFamily="18" charset="0"/>
              </a:rPr>
              <a:t>Begin Content</a:t>
            </a:r>
            <a:r>
              <a:rPr lang="en-US" sz="750" baseline="0">
                <a:latin typeface="Times New Roman" panose="02020603050405020304" pitchFamily="18" charset="0"/>
                <a:ea typeface="华文楷体" panose="02010600040101010101" pitchFamily="2" charset="-122"/>
                <a:cs typeface="Times New Roman" panose="02020603050405020304" pitchFamily="18" charset="0"/>
              </a:rPr>
              <a:t> </a:t>
            </a:r>
            <a:r>
              <a:rPr lang="en-US" sz="750">
                <a:latin typeface="Times New Roman" panose="02020603050405020304" pitchFamily="18" charset="0"/>
                <a:ea typeface="华文楷体" panose="02010600040101010101" pitchFamily="2" charset="-122"/>
                <a:cs typeface="Times New Roman" panose="02020603050405020304" pitchFamily="18" charset="0"/>
              </a:rPr>
              <a:t>Area = 16,00</a:t>
            </a:r>
          </a:p>
        </p:txBody>
      </p:sp>
      <p:cxnSp>
        <p:nvCxnSpPr>
          <p:cNvPr id="36" name="Straight Connector 35"/>
          <p:cNvCxnSpPr/>
          <p:nvPr userDrawn="1"/>
        </p:nvCxnSpPr>
        <p:spPr>
          <a:xfrm>
            <a:off x="11856640" y="-222232"/>
            <a:ext cx="0" cy="180000"/>
          </a:xfrm>
          <a:prstGeom prst="line">
            <a:avLst/>
          </a:prstGeom>
          <a:ln w="3175">
            <a:solidFill>
              <a:schemeClr val="tx1">
                <a:lumMod val="75000"/>
                <a:lumOff val="25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37" name="TextBox 36"/>
          <p:cNvSpPr txBox="1"/>
          <p:nvPr userDrawn="1"/>
        </p:nvSpPr>
        <p:spPr>
          <a:xfrm>
            <a:off x="10029372" y="-222232"/>
            <a:ext cx="1827269" cy="144000"/>
          </a:xfrm>
          <a:prstGeom prst="rect">
            <a:avLst/>
          </a:prstGeom>
          <a:noFill/>
        </p:spPr>
        <p:txBody>
          <a:bodyPr wrap="square" lIns="0" tIns="0" rIns="66461" bIns="0" rtlCol="0" anchor="ctr">
            <a:noAutofit/>
          </a:bodyPr>
          <a:lstStyle/>
          <a:p>
            <a:pPr algn="r"/>
            <a:r>
              <a:rPr lang="en-US" sz="750">
                <a:latin typeface="Times New Roman" panose="02020603050405020304" pitchFamily="18" charset="0"/>
                <a:ea typeface="华文楷体" panose="02010600040101010101" pitchFamily="2" charset="-122"/>
                <a:cs typeface="Times New Roman" panose="02020603050405020304" pitchFamily="18" charset="0"/>
              </a:rPr>
              <a:t>End Content Area = 16,00</a:t>
            </a:r>
          </a:p>
        </p:txBody>
      </p:sp>
      <p:cxnSp>
        <p:nvCxnSpPr>
          <p:cNvPr id="38" name="Straight Connector 37"/>
          <p:cNvCxnSpPr/>
          <p:nvPr userDrawn="1"/>
        </p:nvCxnSpPr>
        <p:spPr>
          <a:xfrm>
            <a:off x="6092795" y="-402232"/>
            <a:ext cx="0" cy="360000"/>
          </a:xfrm>
          <a:prstGeom prst="line">
            <a:avLst/>
          </a:prstGeom>
          <a:ln w="3175">
            <a:solidFill>
              <a:schemeClr val="tx1">
                <a:lumMod val="75000"/>
                <a:lumOff val="25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6092796" y="-402232"/>
            <a:ext cx="1827269" cy="144000"/>
          </a:xfrm>
          <a:prstGeom prst="rect">
            <a:avLst/>
          </a:prstGeom>
          <a:noFill/>
        </p:spPr>
        <p:txBody>
          <a:bodyPr wrap="square" lIns="66461" tIns="0" rIns="0" bIns="0" rtlCol="0" anchor="ctr">
            <a:noAutofit/>
          </a:bodyPr>
          <a:lstStyle/>
          <a:p>
            <a:r>
              <a:rPr lang="en-US" sz="750">
                <a:latin typeface="Times New Roman" panose="02020603050405020304" pitchFamily="18" charset="0"/>
                <a:ea typeface="华文楷体" panose="02010600040101010101" pitchFamily="2" charset="-122"/>
                <a:cs typeface="Times New Roman" panose="02020603050405020304" pitchFamily="18" charset="0"/>
              </a:rPr>
              <a:t>Center Type Area = 0,00</a:t>
            </a:r>
          </a:p>
        </p:txBody>
      </p:sp>
      <p:cxnSp>
        <p:nvCxnSpPr>
          <p:cNvPr id="40" name="Straight Connector 39"/>
          <p:cNvCxnSpPr/>
          <p:nvPr userDrawn="1"/>
        </p:nvCxnSpPr>
        <p:spPr>
          <a:xfrm>
            <a:off x="5918361" y="-222232"/>
            <a:ext cx="0" cy="180000"/>
          </a:xfrm>
          <a:prstGeom prst="line">
            <a:avLst/>
          </a:prstGeom>
          <a:ln w="3175">
            <a:solidFill>
              <a:schemeClr val="tx1">
                <a:lumMod val="75000"/>
                <a:lumOff val="25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41" name="TextBox 40"/>
          <p:cNvSpPr txBox="1"/>
          <p:nvPr userDrawn="1"/>
        </p:nvSpPr>
        <p:spPr>
          <a:xfrm>
            <a:off x="4091092" y="-222232"/>
            <a:ext cx="1827269" cy="144000"/>
          </a:xfrm>
          <a:prstGeom prst="rect">
            <a:avLst/>
          </a:prstGeom>
          <a:noFill/>
        </p:spPr>
        <p:txBody>
          <a:bodyPr wrap="square" lIns="0" tIns="0" rIns="66461" bIns="0" rtlCol="0" anchor="ctr">
            <a:noAutofit/>
          </a:bodyPr>
          <a:lstStyle/>
          <a:p>
            <a:pPr algn="r"/>
            <a:r>
              <a:rPr lang="en-US" sz="750">
                <a:latin typeface="Times New Roman" panose="02020603050405020304" pitchFamily="18" charset="0"/>
                <a:ea typeface="华文楷体" panose="02010600040101010101" pitchFamily="2" charset="-122"/>
                <a:cs typeface="Times New Roman" panose="02020603050405020304" pitchFamily="18" charset="0"/>
              </a:rPr>
              <a:t>Left Spacing = 0,50</a:t>
            </a:r>
          </a:p>
        </p:txBody>
      </p:sp>
      <p:sp>
        <p:nvSpPr>
          <p:cNvPr id="42" name="TextBox 41"/>
          <p:cNvSpPr txBox="1"/>
          <p:nvPr userDrawn="1"/>
        </p:nvSpPr>
        <p:spPr>
          <a:xfrm>
            <a:off x="6276020" y="-222232"/>
            <a:ext cx="1827269" cy="144000"/>
          </a:xfrm>
          <a:prstGeom prst="rect">
            <a:avLst/>
          </a:prstGeom>
          <a:noFill/>
        </p:spPr>
        <p:txBody>
          <a:bodyPr wrap="square" lIns="66461" tIns="0" rIns="0" bIns="0" rtlCol="0" anchor="ctr">
            <a:noAutofit/>
          </a:bodyPr>
          <a:lstStyle/>
          <a:p>
            <a:r>
              <a:rPr lang="en-US" sz="750">
                <a:latin typeface="Times New Roman" panose="02020603050405020304" pitchFamily="18" charset="0"/>
                <a:ea typeface="华文楷体" panose="02010600040101010101" pitchFamily="2" charset="-122"/>
                <a:cs typeface="Times New Roman" panose="02020603050405020304" pitchFamily="18" charset="0"/>
              </a:rPr>
              <a:t>Right Spacing = 0,50</a:t>
            </a:r>
          </a:p>
        </p:txBody>
      </p:sp>
      <p:cxnSp>
        <p:nvCxnSpPr>
          <p:cNvPr id="43" name="Straight Connector 42"/>
          <p:cNvCxnSpPr/>
          <p:nvPr userDrawn="1"/>
        </p:nvCxnSpPr>
        <p:spPr>
          <a:xfrm>
            <a:off x="6276020" y="-222232"/>
            <a:ext cx="0" cy="180000"/>
          </a:xfrm>
          <a:prstGeom prst="line">
            <a:avLst/>
          </a:prstGeom>
          <a:ln w="3175">
            <a:solidFill>
              <a:schemeClr val="tx1">
                <a:lumMod val="75000"/>
                <a:lumOff val="2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384720" y="1808836"/>
            <a:ext cx="240000" cy="0"/>
          </a:xfrm>
          <a:prstGeom prst="line">
            <a:avLst/>
          </a:prstGeom>
          <a:ln w="3175">
            <a:solidFill>
              <a:schemeClr val="tx1">
                <a:lumMod val="75000"/>
                <a:lumOff val="25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47" name="TextBox 46"/>
          <p:cNvSpPr txBox="1"/>
          <p:nvPr userDrawn="1"/>
        </p:nvSpPr>
        <p:spPr>
          <a:xfrm>
            <a:off x="-1920720" y="1808836"/>
            <a:ext cx="1776000" cy="144000"/>
          </a:xfrm>
          <a:prstGeom prst="rect">
            <a:avLst/>
          </a:prstGeom>
          <a:noFill/>
        </p:spPr>
        <p:txBody>
          <a:bodyPr wrap="square" lIns="0" tIns="0" rIns="0" bIns="0" rtlCol="0" anchor="ctr">
            <a:noAutofit/>
          </a:bodyPr>
          <a:lstStyle/>
          <a:p>
            <a:pPr algn="r"/>
            <a:r>
              <a:rPr lang="en-US" sz="750">
                <a:latin typeface="Times New Roman" panose="02020603050405020304" pitchFamily="18" charset="0"/>
                <a:ea typeface="华文楷体" panose="02010600040101010101" pitchFamily="2" charset="-122"/>
                <a:cs typeface="Times New Roman" panose="02020603050405020304" pitchFamily="18" charset="0"/>
              </a:rPr>
              <a:t>Upper Guide Content = 4,50</a:t>
            </a:r>
          </a:p>
        </p:txBody>
      </p:sp>
      <p:sp>
        <p:nvSpPr>
          <p:cNvPr id="48" name="TextBox 47"/>
          <p:cNvSpPr txBox="1"/>
          <p:nvPr userDrawn="1"/>
        </p:nvSpPr>
        <p:spPr>
          <a:xfrm>
            <a:off x="-1920720" y="6561364"/>
            <a:ext cx="1776000" cy="144000"/>
          </a:xfrm>
          <a:prstGeom prst="rect">
            <a:avLst/>
          </a:prstGeom>
          <a:noFill/>
        </p:spPr>
        <p:txBody>
          <a:bodyPr wrap="square" lIns="0" tIns="0" rIns="0" bIns="0" rtlCol="0" anchor="ctr">
            <a:noAutofit/>
          </a:bodyPr>
          <a:lstStyle/>
          <a:p>
            <a:pPr algn="r"/>
            <a:r>
              <a:rPr lang="en-US" sz="750">
                <a:latin typeface="Times New Roman" panose="02020603050405020304" pitchFamily="18" charset="0"/>
                <a:ea typeface="华文楷体" panose="02010600040101010101" pitchFamily="2" charset="-122"/>
                <a:cs typeface="Times New Roman" panose="02020603050405020304" pitchFamily="18" charset="0"/>
              </a:rPr>
              <a:t>Footer = 9,10</a:t>
            </a:r>
          </a:p>
        </p:txBody>
      </p:sp>
      <p:cxnSp>
        <p:nvCxnSpPr>
          <p:cNvPr id="49" name="Straight Connector 48"/>
          <p:cNvCxnSpPr/>
          <p:nvPr userDrawn="1"/>
        </p:nvCxnSpPr>
        <p:spPr>
          <a:xfrm>
            <a:off x="-384720" y="6704143"/>
            <a:ext cx="240000" cy="0"/>
          </a:xfrm>
          <a:prstGeom prst="line">
            <a:avLst/>
          </a:prstGeom>
          <a:ln w="3175">
            <a:solidFill>
              <a:schemeClr val="tx1">
                <a:lumMod val="75000"/>
                <a:lumOff val="25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50" name="TextBox 49"/>
          <p:cNvSpPr txBox="1"/>
          <p:nvPr userDrawn="1"/>
        </p:nvSpPr>
        <p:spPr>
          <a:xfrm>
            <a:off x="-1920720" y="476688"/>
            <a:ext cx="1776000" cy="144000"/>
          </a:xfrm>
          <a:prstGeom prst="rect">
            <a:avLst/>
          </a:prstGeom>
          <a:noFill/>
        </p:spPr>
        <p:txBody>
          <a:bodyPr wrap="square" lIns="0" tIns="0" rIns="0" bIns="0" rtlCol="0" anchor="ctr">
            <a:noAutofit/>
          </a:bodyPr>
          <a:lstStyle/>
          <a:p>
            <a:pPr algn="r"/>
            <a:r>
              <a:rPr lang="en-US" sz="750" dirty="0">
                <a:latin typeface="Times New Roman" panose="02020603050405020304" pitchFamily="18" charset="0"/>
                <a:ea typeface="华文楷体" panose="02010600040101010101" pitchFamily="2" charset="-122"/>
                <a:cs typeface="Times New Roman" panose="02020603050405020304" pitchFamily="18" charset="0"/>
              </a:rPr>
              <a:t>Tagline = 7,80</a:t>
            </a:r>
          </a:p>
        </p:txBody>
      </p:sp>
      <p:cxnSp>
        <p:nvCxnSpPr>
          <p:cNvPr id="51" name="Straight Connector 50"/>
          <p:cNvCxnSpPr/>
          <p:nvPr userDrawn="1"/>
        </p:nvCxnSpPr>
        <p:spPr>
          <a:xfrm>
            <a:off x="-384720" y="620688"/>
            <a:ext cx="240000" cy="0"/>
          </a:xfrm>
          <a:prstGeom prst="line">
            <a:avLst/>
          </a:prstGeom>
          <a:ln w="3175">
            <a:solidFill>
              <a:schemeClr val="tx1">
                <a:lumMod val="75000"/>
                <a:lumOff val="25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58" name="Rectangle 57"/>
          <p:cNvSpPr/>
          <p:nvPr userDrawn="1"/>
        </p:nvSpPr>
        <p:spPr bwMode="gray">
          <a:xfrm>
            <a:off x="-324720" y="3516858"/>
            <a:ext cx="180000" cy="180000"/>
          </a:xfrm>
          <a:prstGeom prst="rect">
            <a:avLst/>
          </a:prstGeom>
          <a:solidFill>
            <a:srgbClr val="002060"/>
          </a:solidFill>
          <a:ln w="6350">
            <a:solidFill>
              <a:schemeClr val="bg1"/>
            </a:solidFill>
            <a:miter lim="800000"/>
            <a:headEnd/>
            <a:tailEnd/>
          </a:ln>
          <a:effectLst/>
        </p:spPr>
        <p:txBody>
          <a:bodyPr vert="horz" wrap="square" lIns="0" tIns="0" rIns="0" bIns="0" numCol="1" rtlCol="0" anchor="ctr" anchorCtr="0" compatLnSpc="1">
            <a:prstTxWarp prst="textNoShape">
              <a:avLst/>
            </a:prstTxWarp>
            <a:noAutofit/>
          </a:bodyPr>
          <a:lstStyle/>
          <a:p>
            <a:pPr algn="ctr">
              <a:spcAft>
                <a:spcPts val="0"/>
              </a:spcAft>
              <a:tabLst>
                <a:tab pos="199384" algn="l"/>
              </a:tabLst>
            </a:pPr>
            <a:endParaRPr lang="de-DE" sz="739">
              <a:solidFill>
                <a:prstClr val="white"/>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9" name="TextBox 58"/>
          <p:cNvSpPr txBox="1"/>
          <p:nvPr userDrawn="1"/>
        </p:nvSpPr>
        <p:spPr>
          <a:xfrm>
            <a:off x="-1860720" y="2851206"/>
            <a:ext cx="1536000" cy="180000"/>
          </a:xfrm>
          <a:prstGeom prst="rect">
            <a:avLst/>
          </a:prstGeom>
          <a:noFill/>
        </p:spPr>
        <p:txBody>
          <a:bodyPr wrap="square" lIns="0" tIns="0" rIns="99692" bIns="0" rtlCol="0" anchor="ctr">
            <a:noAutofit/>
          </a:bodyPr>
          <a:lstStyle/>
          <a:p>
            <a:pPr algn="r"/>
            <a:r>
              <a:rPr lang="en-US" altLang="zh-CN" sz="750" dirty="0">
                <a:latin typeface="Times New Roman" panose="02020603050405020304" pitchFamily="18" charset="0"/>
                <a:ea typeface="华文楷体" panose="02010600040101010101" pitchFamily="2" charset="-122"/>
                <a:cs typeface="Times New Roman" panose="02020603050405020304" pitchFamily="18" charset="0"/>
              </a:rPr>
              <a:t>Tencent</a:t>
            </a:r>
            <a:r>
              <a:rPr lang="de-DE" sz="750" baseline="0" dirty="0">
                <a:latin typeface="Times New Roman" panose="02020603050405020304" pitchFamily="18" charset="0"/>
                <a:ea typeface="华文楷体" panose="02010600040101010101" pitchFamily="2" charset="-122"/>
                <a:cs typeface="Times New Roman" panose="02020603050405020304" pitchFamily="18" charset="0"/>
              </a:rPr>
              <a:t>3</a:t>
            </a:r>
            <a:endParaRPr lang="en-US" sz="75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0" name="Rectangle 59"/>
          <p:cNvSpPr/>
          <p:nvPr userDrawn="1"/>
        </p:nvSpPr>
        <p:spPr bwMode="gray">
          <a:xfrm>
            <a:off x="-324720" y="2851206"/>
            <a:ext cx="180000" cy="180000"/>
          </a:xfrm>
          <a:prstGeom prst="rect">
            <a:avLst/>
          </a:prstGeom>
          <a:solidFill>
            <a:schemeClr val="accent2">
              <a:lumMod val="40000"/>
              <a:lumOff val="60000"/>
            </a:schemeClr>
          </a:solidFill>
          <a:ln w="6350">
            <a:solidFill>
              <a:schemeClr val="bg1"/>
            </a:solidFill>
            <a:miter lim="800000"/>
            <a:headEnd/>
            <a:tailEnd/>
          </a:ln>
          <a:effectLst/>
        </p:spPr>
        <p:txBody>
          <a:bodyPr vert="horz" wrap="square" lIns="0" tIns="0" rIns="0" bIns="0" numCol="1" rtlCol="0" anchor="ctr" anchorCtr="0" compatLnSpc="1">
            <a:prstTxWarp prst="textNoShape">
              <a:avLst/>
            </a:prstTxWarp>
            <a:noAutofit/>
          </a:bodyPr>
          <a:lstStyle/>
          <a:p>
            <a:pPr algn="ctr">
              <a:spcAft>
                <a:spcPts val="0"/>
              </a:spcAft>
              <a:tabLst>
                <a:tab pos="199384" algn="l"/>
              </a:tabLst>
            </a:pPr>
            <a:endParaRPr lang="de-DE" sz="739">
              <a:solidFill>
                <a:prstClr val="white"/>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1" name="TextBox 60"/>
          <p:cNvSpPr txBox="1"/>
          <p:nvPr userDrawn="1"/>
        </p:nvSpPr>
        <p:spPr>
          <a:xfrm>
            <a:off x="-1860720" y="2407438"/>
            <a:ext cx="1536000" cy="180000"/>
          </a:xfrm>
          <a:prstGeom prst="rect">
            <a:avLst/>
          </a:prstGeom>
          <a:noFill/>
        </p:spPr>
        <p:txBody>
          <a:bodyPr wrap="square" lIns="0" tIns="0" rIns="99692" bIns="0" rtlCol="0" anchor="ctr">
            <a:noAutofit/>
          </a:bodyPr>
          <a:lstStyle/>
          <a:p>
            <a:pPr algn="r"/>
            <a:r>
              <a:rPr lang="en-US" altLang="zh-CN" sz="750" dirty="0">
                <a:latin typeface="Times New Roman" panose="02020603050405020304" pitchFamily="18" charset="0"/>
                <a:ea typeface="华文楷体" panose="02010600040101010101" pitchFamily="2" charset="-122"/>
                <a:cs typeface="Times New Roman" panose="02020603050405020304" pitchFamily="18" charset="0"/>
              </a:rPr>
              <a:t>Tencent</a:t>
            </a:r>
            <a:r>
              <a:rPr lang="de-DE" sz="750" dirty="0">
                <a:latin typeface="Times New Roman" panose="02020603050405020304" pitchFamily="18" charset="0"/>
                <a:ea typeface="华文楷体" panose="02010600040101010101" pitchFamily="2" charset="-122"/>
                <a:cs typeface="Times New Roman" panose="02020603050405020304" pitchFamily="18" charset="0"/>
              </a:rPr>
              <a:t> 1</a:t>
            </a:r>
            <a:endParaRPr lang="en-US" sz="75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2" name="Rectangle 61"/>
          <p:cNvSpPr/>
          <p:nvPr userDrawn="1"/>
        </p:nvSpPr>
        <p:spPr bwMode="gray">
          <a:xfrm>
            <a:off x="-324720" y="2407438"/>
            <a:ext cx="180000" cy="180000"/>
          </a:xfrm>
          <a:prstGeom prst="rect">
            <a:avLst/>
          </a:prstGeom>
          <a:solidFill>
            <a:schemeClr val="accent1">
              <a:lumMod val="20000"/>
              <a:lumOff val="80000"/>
            </a:schemeClr>
          </a:solidFill>
          <a:ln w="6350">
            <a:solidFill>
              <a:schemeClr val="bg1"/>
            </a:solidFill>
            <a:miter lim="800000"/>
            <a:headEnd/>
            <a:tailEnd/>
          </a:ln>
          <a:effectLst/>
        </p:spPr>
        <p:txBody>
          <a:bodyPr vert="horz" wrap="square" lIns="0" tIns="0" rIns="0" bIns="0" numCol="1" rtlCol="0" anchor="ctr" anchorCtr="0" compatLnSpc="1">
            <a:prstTxWarp prst="textNoShape">
              <a:avLst/>
            </a:prstTxWarp>
            <a:noAutofit/>
          </a:bodyPr>
          <a:lstStyle/>
          <a:p>
            <a:pPr algn="ctr">
              <a:spcAft>
                <a:spcPts val="0"/>
              </a:spcAft>
              <a:tabLst>
                <a:tab pos="199384" algn="l"/>
              </a:tabLst>
            </a:pPr>
            <a:endParaRPr lang="de-DE" sz="739">
              <a:solidFill>
                <a:prstClr val="white"/>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3" name="Rectangle 62"/>
          <p:cNvSpPr/>
          <p:nvPr userDrawn="1"/>
        </p:nvSpPr>
        <p:spPr bwMode="gray">
          <a:xfrm>
            <a:off x="-324720" y="2629322"/>
            <a:ext cx="180000" cy="180000"/>
          </a:xfrm>
          <a:prstGeom prst="rect">
            <a:avLst/>
          </a:prstGeom>
          <a:solidFill>
            <a:schemeClr val="accent2"/>
          </a:solidFill>
          <a:ln w="6350">
            <a:solidFill>
              <a:schemeClr val="bg1"/>
            </a:solidFill>
            <a:miter lim="800000"/>
            <a:headEnd/>
            <a:tailEnd/>
          </a:ln>
          <a:effectLst/>
        </p:spPr>
        <p:txBody>
          <a:bodyPr vert="horz" wrap="square" lIns="0" tIns="0" rIns="0" bIns="0" numCol="1" rtlCol="0" anchor="ctr" anchorCtr="0" compatLnSpc="1">
            <a:prstTxWarp prst="textNoShape">
              <a:avLst/>
            </a:prstTxWarp>
            <a:noAutofit/>
          </a:bodyPr>
          <a:lstStyle/>
          <a:p>
            <a:pPr algn="ctr">
              <a:spcAft>
                <a:spcPts val="0"/>
              </a:spcAft>
              <a:tabLst>
                <a:tab pos="199384" algn="l"/>
              </a:tabLst>
            </a:pPr>
            <a:endParaRPr lang="de-DE" sz="739">
              <a:solidFill>
                <a:prstClr val="white"/>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4" name="Rectangle 63"/>
          <p:cNvSpPr/>
          <p:nvPr userDrawn="1"/>
        </p:nvSpPr>
        <p:spPr bwMode="gray">
          <a:xfrm>
            <a:off x="-324720" y="3073090"/>
            <a:ext cx="180000" cy="180000"/>
          </a:xfrm>
          <a:prstGeom prst="rect">
            <a:avLst/>
          </a:prstGeom>
          <a:solidFill>
            <a:schemeClr val="accent2">
              <a:lumMod val="60000"/>
              <a:lumOff val="40000"/>
            </a:schemeClr>
          </a:solidFill>
          <a:ln w="6350">
            <a:solidFill>
              <a:schemeClr val="bg1"/>
            </a:solidFill>
            <a:miter lim="800000"/>
            <a:headEnd/>
            <a:tailEnd/>
          </a:ln>
          <a:effectLst/>
        </p:spPr>
        <p:txBody>
          <a:bodyPr vert="horz" wrap="square" lIns="0" tIns="0" rIns="0" bIns="0" numCol="1" rtlCol="0" anchor="ctr" anchorCtr="0" compatLnSpc="1">
            <a:prstTxWarp prst="textNoShape">
              <a:avLst/>
            </a:prstTxWarp>
            <a:noAutofit/>
          </a:bodyPr>
          <a:lstStyle/>
          <a:p>
            <a:pPr algn="ctr">
              <a:spcAft>
                <a:spcPts val="0"/>
              </a:spcAft>
              <a:tabLst>
                <a:tab pos="199384" algn="l"/>
              </a:tabLst>
            </a:pPr>
            <a:endParaRPr lang="de-DE" sz="739">
              <a:solidFill>
                <a:prstClr val="white"/>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5" name="Rectangle 64"/>
          <p:cNvSpPr/>
          <p:nvPr userDrawn="1"/>
        </p:nvSpPr>
        <p:spPr bwMode="gray">
          <a:xfrm>
            <a:off x="-324720" y="3294974"/>
            <a:ext cx="180000" cy="180000"/>
          </a:xfrm>
          <a:prstGeom prst="rect">
            <a:avLst/>
          </a:prstGeom>
          <a:solidFill>
            <a:schemeClr val="accent2">
              <a:lumMod val="75000"/>
            </a:schemeClr>
          </a:solidFill>
          <a:ln w="6350">
            <a:solidFill>
              <a:schemeClr val="bg1"/>
            </a:solidFill>
            <a:miter lim="800000"/>
            <a:headEnd/>
            <a:tailEnd/>
          </a:ln>
          <a:effectLst/>
        </p:spPr>
        <p:txBody>
          <a:bodyPr vert="horz" wrap="square" lIns="0" tIns="0" rIns="0" bIns="0" numCol="1" rtlCol="0" anchor="ctr" anchorCtr="0" compatLnSpc="1">
            <a:prstTxWarp prst="textNoShape">
              <a:avLst/>
            </a:prstTxWarp>
            <a:noAutofit/>
          </a:bodyPr>
          <a:lstStyle/>
          <a:p>
            <a:pPr algn="ctr">
              <a:spcAft>
                <a:spcPts val="0"/>
              </a:spcAft>
              <a:tabLst>
                <a:tab pos="199384" algn="l"/>
              </a:tabLst>
            </a:pPr>
            <a:endParaRPr lang="de-DE" sz="739">
              <a:solidFill>
                <a:prstClr val="white"/>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6" name="TextBox 65"/>
          <p:cNvSpPr txBox="1"/>
          <p:nvPr userDrawn="1"/>
        </p:nvSpPr>
        <p:spPr>
          <a:xfrm>
            <a:off x="-1860720" y="2629322"/>
            <a:ext cx="1536000" cy="180000"/>
          </a:xfrm>
          <a:prstGeom prst="rect">
            <a:avLst/>
          </a:prstGeom>
          <a:noFill/>
        </p:spPr>
        <p:txBody>
          <a:bodyPr wrap="square" lIns="0" tIns="0" rIns="99692" bIns="0" rtlCol="0" anchor="ctr">
            <a:noAutofit/>
          </a:bodyPr>
          <a:lstStyle/>
          <a:p>
            <a:pPr algn="r"/>
            <a:r>
              <a:rPr lang="de-DE" sz="750" dirty="0">
                <a:latin typeface="Times New Roman" panose="02020603050405020304" pitchFamily="18" charset="0"/>
                <a:ea typeface="华文楷体" panose="02010600040101010101" pitchFamily="2" charset="-122"/>
                <a:cs typeface="Times New Roman" panose="02020603050405020304" pitchFamily="18" charset="0"/>
              </a:rPr>
              <a:t>Tencent 2</a:t>
            </a:r>
            <a:endParaRPr lang="en-US" sz="75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7" name="TextBox 66"/>
          <p:cNvSpPr txBox="1"/>
          <p:nvPr userDrawn="1"/>
        </p:nvSpPr>
        <p:spPr>
          <a:xfrm>
            <a:off x="-1860720" y="3073090"/>
            <a:ext cx="1536000" cy="180000"/>
          </a:xfrm>
          <a:prstGeom prst="rect">
            <a:avLst/>
          </a:prstGeom>
          <a:noFill/>
        </p:spPr>
        <p:txBody>
          <a:bodyPr wrap="square" lIns="0" tIns="0" rIns="99692" bIns="0" rtlCol="0" anchor="ctr">
            <a:noAutofit/>
          </a:bodyPr>
          <a:lstStyle/>
          <a:p>
            <a:pPr algn="r"/>
            <a:r>
              <a:rPr lang="de-DE" sz="750" dirty="0">
                <a:latin typeface="Times New Roman" panose="02020603050405020304" pitchFamily="18" charset="0"/>
                <a:ea typeface="华文楷体" panose="02010600040101010101" pitchFamily="2" charset="-122"/>
                <a:cs typeface="Times New Roman" panose="02020603050405020304" pitchFamily="18" charset="0"/>
              </a:rPr>
              <a:t>Tencent 4</a:t>
            </a:r>
            <a:endParaRPr lang="en-US" sz="75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8" name="TextBox 67"/>
          <p:cNvSpPr txBox="1"/>
          <p:nvPr userDrawn="1"/>
        </p:nvSpPr>
        <p:spPr>
          <a:xfrm>
            <a:off x="-1860720" y="3294974"/>
            <a:ext cx="1536000" cy="180000"/>
          </a:xfrm>
          <a:prstGeom prst="rect">
            <a:avLst/>
          </a:prstGeom>
          <a:noFill/>
        </p:spPr>
        <p:txBody>
          <a:bodyPr wrap="square" lIns="0" tIns="0" rIns="99692" bIns="0" rtlCol="0" anchor="ctr">
            <a:noAutofit/>
          </a:bodyPr>
          <a:lstStyle/>
          <a:p>
            <a:pPr algn="r"/>
            <a:r>
              <a:rPr lang="de-DE" sz="750" dirty="0">
                <a:latin typeface="Times New Roman" panose="02020603050405020304" pitchFamily="18" charset="0"/>
                <a:ea typeface="华文楷体" panose="02010600040101010101" pitchFamily="2" charset="-122"/>
                <a:cs typeface="Times New Roman" panose="02020603050405020304" pitchFamily="18" charset="0"/>
              </a:rPr>
              <a:t>Tencent 5</a:t>
            </a:r>
            <a:endParaRPr lang="en-US" sz="75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9" name="TextBox 68"/>
          <p:cNvSpPr txBox="1"/>
          <p:nvPr userDrawn="1"/>
        </p:nvSpPr>
        <p:spPr>
          <a:xfrm>
            <a:off x="-1860720" y="3516858"/>
            <a:ext cx="1536000" cy="180000"/>
          </a:xfrm>
          <a:prstGeom prst="rect">
            <a:avLst/>
          </a:prstGeom>
          <a:noFill/>
        </p:spPr>
        <p:txBody>
          <a:bodyPr wrap="square" lIns="0" tIns="0" rIns="99692" bIns="0" rtlCol="0" anchor="ctr">
            <a:noAutofit/>
          </a:bodyPr>
          <a:lstStyle/>
          <a:p>
            <a:pPr algn="r"/>
            <a:r>
              <a:rPr lang="de-DE" sz="750" dirty="0">
                <a:latin typeface="Times New Roman" panose="02020603050405020304" pitchFamily="18" charset="0"/>
                <a:ea typeface="华文楷体" panose="02010600040101010101" pitchFamily="2" charset="-122"/>
                <a:cs typeface="Times New Roman" panose="02020603050405020304" pitchFamily="18" charset="0"/>
              </a:rPr>
              <a:t>Tencent 6</a:t>
            </a:r>
            <a:endParaRPr lang="en-US" sz="75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2" name="Rectangle 51"/>
          <p:cNvSpPr/>
          <p:nvPr userDrawn="1"/>
        </p:nvSpPr>
        <p:spPr bwMode="gray">
          <a:xfrm>
            <a:off x="-324720" y="4750064"/>
            <a:ext cx="180000" cy="180000"/>
          </a:xfrm>
          <a:prstGeom prst="rect">
            <a:avLst/>
          </a:prstGeom>
          <a:solidFill>
            <a:schemeClr val="tx1"/>
          </a:solidFill>
          <a:ln w="6350">
            <a:solidFill>
              <a:schemeClr val="bg1"/>
            </a:solidFill>
            <a:miter lim="800000"/>
            <a:headEnd/>
            <a:tailEnd/>
          </a:ln>
          <a:effectLst/>
        </p:spPr>
        <p:txBody>
          <a:bodyPr vert="horz" wrap="square" lIns="0" tIns="0" rIns="0" bIns="0" numCol="1" rtlCol="0" anchor="ctr" anchorCtr="0" compatLnSpc="1">
            <a:prstTxWarp prst="textNoShape">
              <a:avLst/>
            </a:prstTxWarp>
            <a:noAutofit/>
          </a:bodyPr>
          <a:lstStyle/>
          <a:p>
            <a:pPr algn="ctr">
              <a:spcAft>
                <a:spcPts val="0"/>
              </a:spcAft>
              <a:tabLst>
                <a:tab pos="199384" algn="l"/>
              </a:tabLst>
            </a:pPr>
            <a:endParaRPr lang="de-DE" sz="739">
              <a:solidFill>
                <a:prstClr val="white"/>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3" name="Rectangle 52"/>
          <p:cNvSpPr/>
          <p:nvPr userDrawn="1"/>
        </p:nvSpPr>
        <p:spPr bwMode="gray">
          <a:xfrm>
            <a:off x="-324720" y="4971948"/>
            <a:ext cx="180000" cy="180000"/>
          </a:xfrm>
          <a:prstGeom prst="rect">
            <a:avLst/>
          </a:prstGeom>
          <a:solidFill>
            <a:srgbClr val="595959"/>
          </a:solidFill>
          <a:ln w="6350">
            <a:solidFill>
              <a:schemeClr val="bg1"/>
            </a:solidFill>
            <a:miter lim="800000"/>
            <a:headEnd/>
            <a:tailEnd/>
          </a:ln>
          <a:effectLst/>
        </p:spPr>
        <p:txBody>
          <a:bodyPr vert="horz" wrap="square" lIns="0" tIns="0" rIns="0" bIns="0" numCol="1" rtlCol="0" anchor="ctr" anchorCtr="0" compatLnSpc="1">
            <a:prstTxWarp prst="textNoShape">
              <a:avLst/>
            </a:prstTxWarp>
            <a:noAutofit/>
          </a:bodyPr>
          <a:lstStyle/>
          <a:p>
            <a:pPr algn="ctr">
              <a:spcAft>
                <a:spcPts val="0"/>
              </a:spcAft>
              <a:tabLst>
                <a:tab pos="199384" algn="l"/>
              </a:tabLst>
            </a:pPr>
            <a:endParaRPr lang="de-DE" sz="739">
              <a:solidFill>
                <a:prstClr val="white"/>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4" name="TextBox 53"/>
          <p:cNvSpPr txBox="1"/>
          <p:nvPr userDrawn="1"/>
        </p:nvSpPr>
        <p:spPr>
          <a:xfrm>
            <a:off x="-1860720" y="4750064"/>
            <a:ext cx="1536000" cy="180000"/>
          </a:xfrm>
          <a:prstGeom prst="rect">
            <a:avLst/>
          </a:prstGeom>
          <a:noFill/>
        </p:spPr>
        <p:txBody>
          <a:bodyPr wrap="square" lIns="0" tIns="0" rIns="99692" bIns="0" rtlCol="0" anchor="ctr">
            <a:noAutofit/>
          </a:bodyPr>
          <a:lstStyle/>
          <a:p>
            <a:pPr algn="r"/>
            <a:r>
              <a:rPr lang="de-DE" sz="750">
                <a:latin typeface="Times New Roman" panose="02020603050405020304" pitchFamily="18" charset="0"/>
                <a:ea typeface="华文楷体" panose="02010600040101010101" pitchFamily="2" charset="-122"/>
                <a:cs typeface="Times New Roman" panose="02020603050405020304" pitchFamily="18" charset="0"/>
              </a:rPr>
              <a:t>Black (Text)</a:t>
            </a:r>
            <a:endParaRPr lang="en-US" sz="75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5" name="TextBox 54"/>
          <p:cNvSpPr txBox="1"/>
          <p:nvPr userDrawn="1"/>
        </p:nvSpPr>
        <p:spPr>
          <a:xfrm>
            <a:off x="-1860720" y="4971948"/>
            <a:ext cx="1536000" cy="180000"/>
          </a:xfrm>
          <a:prstGeom prst="rect">
            <a:avLst/>
          </a:prstGeom>
          <a:noFill/>
        </p:spPr>
        <p:txBody>
          <a:bodyPr wrap="square" lIns="0" tIns="0" rIns="99692" bIns="0" rtlCol="0" anchor="ctr">
            <a:noAutofit/>
          </a:bodyPr>
          <a:lstStyle/>
          <a:p>
            <a:pPr algn="r"/>
            <a:r>
              <a:rPr lang="de-DE" sz="750">
                <a:latin typeface="Times New Roman" panose="02020603050405020304" pitchFamily="18" charset="0"/>
                <a:ea typeface="华文楷体" panose="02010600040101010101" pitchFamily="2" charset="-122"/>
                <a:cs typeface="Times New Roman" panose="02020603050405020304" pitchFamily="18" charset="0"/>
              </a:rPr>
              <a:t>Grey 1</a:t>
            </a:r>
            <a:endParaRPr lang="en-US" sz="75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6" name="TextBox 55"/>
          <p:cNvSpPr txBox="1"/>
          <p:nvPr userDrawn="1"/>
        </p:nvSpPr>
        <p:spPr>
          <a:xfrm>
            <a:off x="-1860720" y="5193832"/>
            <a:ext cx="1536000" cy="180000"/>
          </a:xfrm>
          <a:prstGeom prst="rect">
            <a:avLst/>
          </a:prstGeom>
          <a:noFill/>
        </p:spPr>
        <p:txBody>
          <a:bodyPr wrap="square" lIns="0" tIns="0" rIns="99692" bIns="0" rtlCol="0" anchor="ctr">
            <a:noAutofit/>
          </a:bodyPr>
          <a:lstStyle/>
          <a:p>
            <a:pPr algn="r"/>
            <a:r>
              <a:rPr lang="de-DE" sz="750">
                <a:latin typeface="Times New Roman" panose="02020603050405020304" pitchFamily="18" charset="0"/>
                <a:ea typeface="华文楷体" panose="02010600040101010101" pitchFamily="2" charset="-122"/>
                <a:cs typeface="Times New Roman" panose="02020603050405020304" pitchFamily="18" charset="0"/>
              </a:rPr>
              <a:t>Grey 2</a:t>
            </a:r>
            <a:endParaRPr lang="en-US" sz="75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7" name="TextBox 56"/>
          <p:cNvSpPr txBox="1"/>
          <p:nvPr userDrawn="1"/>
        </p:nvSpPr>
        <p:spPr>
          <a:xfrm>
            <a:off x="-1860720" y="5415717"/>
            <a:ext cx="1536000" cy="180000"/>
          </a:xfrm>
          <a:prstGeom prst="rect">
            <a:avLst/>
          </a:prstGeom>
          <a:noFill/>
        </p:spPr>
        <p:txBody>
          <a:bodyPr wrap="square" lIns="0" tIns="0" rIns="99692" bIns="0" rtlCol="0" anchor="ctr">
            <a:noAutofit/>
          </a:bodyPr>
          <a:lstStyle/>
          <a:p>
            <a:pPr algn="r"/>
            <a:r>
              <a:rPr lang="de-DE" sz="750">
                <a:latin typeface="Times New Roman" panose="02020603050405020304" pitchFamily="18" charset="0"/>
                <a:ea typeface="华文楷体" panose="02010600040101010101" pitchFamily="2" charset="-122"/>
                <a:cs typeface="Times New Roman" panose="02020603050405020304" pitchFamily="18" charset="0"/>
              </a:rPr>
              <a:t>White</a:t>
            </a:r>
            <a:endParaRPr lang="en-US" sz="75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0" name="Rectangle 69"/>
          <p:cNvSpPr/>
          <p:nvPr userDrawn="1"/>
        </p:nvSpPr>
        <p:spPr bwMode="gray">
          <a:xfrm>
            <a:off x="-324720" y="5193832"/>
            <a:ext cx="180000" cy="180000"/>
          </a:xfrm>
          <a:prstGeom prst="rect">
            <a:avLst/>
          </a:prstGeom>
          <a:solidFill>
            <a:srgbClr val="919191"/>
          </a:solidFill>
          <a:ln w="6350">
            <a:solidFill>
              <a:schemeClr val="bg1"/>
            </a:solidFill>
            <a:miter lim="800000"/>
            <a:headEnd/>
            <a:tailEnd/>
          </a:ln>
          <a:effectLst/>
        </p:spPr>
        <p:txBody>
          <a:bodyPr vert="horz" wrap="square" lIns="0" tIns="0" rIns="0" bIns="0" numCol="1" rtlCol="0" anchor="ctr" anchorCtr="0" compatLnSpc="1">
            <a:prstTxWarp prst="textNoShape">
              <a:avLst/>
            </a:prstTxWarp>
            <a:noAutofit/>
          </a:bodyPr>
          <a:lstStyle/>
          <a:p>
            <a:pPr algn="ctr">
              <a:spcAft>
                <a:spcPts val="0"/>
              </a:spcAft>
              <a:tabLst>
                <a:tab pos="199384" algn="l"/>
              </a:tabLst>
            </a:pPr>
            <a:endParaRPr lang="de-DE" sz="739">
              <a:solidFill>
                <a:prstClr val="white"/>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1" name="Rectangle 70"/>
          <p:cNvSpPr/>
          <p:nvPr userDrawn="1"/>
        </p:nvSpPr>
        <p:spPr bwMode="gray">
          <a:xfrm>
            <a:off x="-324720" y="5415720"/>
            <a:ext cx="180000" cy="180000"/>
          </a:xfrm>
          <a:prstGeom prst="rect">
            <a:avLst/>
          </a:prstGeom>
          <a:solidFill>
            <a:schemeClr val="bg1"/>
          </a:solidFill>
          <a:ln w="6350">
            <a:solidFill>
              <a:schemeClr val="bg1"/>
            </a:solidFill>
            <a:miter lim="800000"/>
            <a:headEnd/>
            <a:tailEnd/>
          </a:ln>
          <a:effectLst/>
        </p:spPr>
        <p:txBody>
          <a:bodyPr vert="horz" wrap="square" lIns="0" tIns="0" rIns="0" bIns="0" numCol="1" rtlCol="0" anchor="ctr" anchorCtr="0" compatLnSpc="1">
            <a:prstTxWarp prst="textNoShape">
              <a:avLst/>
            </a:prstTxWarp>
            <a:noAutofit/>
          </a:bodyPr>
          <a:lstStyle/>
          <a:p>
            <a:pPr algn="ctr">
              <a:spcAft>
                <a:spcPts val="0"/>
              </a:spcAft>
              <a:tabLst>
                <a:tab pos="199384" algn="l"/>
              </a:tabLst>
            </a:pPr>
            <a:endParaRPr lang="de-DE" sz="739">
              <a:solidFill>
                <a:prstClr val="white"/>
              </a:solidFill>
              <a:latin typeface="Times New Roman" panose="02020603050405020304" pitchFamily="18" charset="0"/>
              <a:ea typeface="华文楷体" panose="02010600040101010101" pitchFamily="2" charset="-122"/>
              <a:cs typeface="Times New Roman" panose="02020603050405020304" pitchFamily="18" charset="0"/>
            </a:endParaRPr>
          </a:p>
        </p:txBody>
      </p:sp>
      <p:cxnSp>
        <p:nvCxnSpPr>
          <p:cNvPr id="74" name="Straight Connector 73"/>
          <p:cNvCxnSpPr/>
          <p:nvPr userDrawn="1"/>
        </p:nvCxnSpPr>
        <p:spPr>
          <a:xfrm>
            <a:off x="-384720" y="4151461"/>
            <a:ext cx="240000" cy="0"/>
          </a:xfrm>
          <a:prstGeom prst="line">
            <a:avLst/>
          </a:prstGeom>
          <a:ln w="3175">
            <a:solidFill>
              <a:schemeClr val="tx1">
                <a:lumMod val="75000"/>
                <a:lumOff val="25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75" name="TextBox 74"/>
          <p:cNvSpPr txBox="1"/>
          <p:nvPr userDrawn="1"/>
        </p:nvSpPr>
        <p:spPr>
          <a:xfrm>
            <a:off x="-1920720" y="4151461"/>
            <a:ext cx="1776000" cy="144000"/>
          </a:xfrm>
          <a:prstGeom prst="rect">
            <a:avLst/>
          </a:prstGeom>
          <a:noFill/>
        </p:spPr>
        <p:txBody>
          <a:bodyPr wrap="square" lIns="0" tIns="0" rIns="0" bIns="0" rtlCol="0" anchor="ctr">
            <a:noAutofit/>
          </a:bodyPr>
          <a:lstStyle/>
          <a:p>
            <a:pPr algn="r"/>
            <a:r>
              <a:rPr lang="en-US" sz="750">
                <a:latin typeface="Times New Roman" panose="02020603050405020304" pitchFamily="18" charset="0"/>
                <a:ea typeface="华文楷体" panose="02010600040101010101" pitchFamily="2" charset="-122"/>
                <a:cs typeface="Times New Roman" panose="02020603050405020304" pitchFamily="18" charset="0"/>
              </a:rPr>
              <a:t>Vertical Center = 2,00</a:t>
            </a:r>
          </a:p>
        </p:txBody>
      </p:sp>
      <p:sp>
        <p:nvSpPr>
          <p:cNvPr id="77" name="TextBox 76"/>
          <p:cNvSpPr txBox="1"/>
          <p:nvPr userDrawn="1"/>
        </p:nvSpPr>
        <p:spPr>
          <a:xfrm>
            <a:off x="-1920720" y="1280212"/>
            <a:ext cx="1776000" cy="144000"/>
          </a:xfrm>
          <a:prstGeom prst="rect">
            <a:avLst/>
          </a:prstGeom>
          <a:noFill/>
        </p:spPr>
        <p:txBody>
          <a:bodyPr wrap="square" lIns="0" tIns="0" rIns="0" bIns="0" rtlCol="0" anchor="ctr">
            <a:noAutofit/>
          </a:bodyPr>
          <a:lstStyle/>
          <a:p>
            <a:pPr algn="r"/>
            <a:r>
              <a:rPr lang="en-US" sz="750">
                <a:latin typeface="Times New Roman" panose="02020603050405020304" pitchFamily="18" charset="0"/>
                <a:ea typeface="华文楷体" panose="02010600040101010101" pitchFamily="2" charset="-122"/>
                <a:cs typeface="Times New Roman" panose="02020603050405020304" pitchFamily="18" charset="0"/>
              </a:rPr>
              <a:t>Headline Line 2 = 5,57</a:t>
            </a:r>
          </a:p>
        </p:txBody>
      </p:sp>
      <p:cxnSp>
        <p:nvCxnSpPr>
          <p:cNvPr id="78" name="Straight Connector 77"/>
          <p:cNvCxnSpPr/>
          <p:nvPr userDrawn="1"/>
        </p:nvCxnSpPr>
        <p:spPr>
          <a:xfrm>
            <a:off x="-384720" y="1424212"/>
            <a:ext cx="240000" cy="0"/>
          </a:xfrm>
          <a:prstGeom prst="line">
            <a:avLst/>
          </a:prstGeom>
          <a:ln w="3175">
            <a:solidFill>
              <a:schemeClr val="tx1">
                <a:lumMod val="75000"/>
                <a:lumOff val="25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9" hasCustomPrompt="1"/>
          </p:nvPr>
        </p:nvSpPr>
        <p:spPr>
          <a:xfrm>
            <a:off x="334964" y="295762"/>
            <a:ext cx="11522603" cy="324952"/>
          </a:xfrm>
          <a:prstGeom prst="rect">
            <a:avLst/>
          </a:prstGeom>
        </p:spPr>
        <p:txBody>
          <a:bodyPr lIns="0" tIns="0" rIns="0" bIns="0" anchor="ctr">
            <a:noAutofit/>
          </a:bodyPr>
          <a:lstStyle>
            <a:lvl1pPr marL="0" indent="0">
              <a:lnSpc>
                <a:spcPct val="100000"/>
              </a:lnSpc>
              <a:spcAft>
                <a:spcPts val="0"/>
              </a:spcAft>
              <a:buFont typeface="Arial" panose="020B0604020202020204" pitchFamily="34" charset="0"/>
              <a:buNone/>
              <a:defRPr sz="2400" b="1" cap="none" spc="-150" baseline="0">
                <a:solidFill>
                  <a:srgbClr val="12288A"/>
                </a:solidFill>
                <a:latin typeface="+mn-lt"/>
                <a:ea typeface="华文楷体" panose="02010600040101010101" pitchFamily="2" charset="-122"/>
                <a:cs typeface="Times New Roman" panose="02020603050405020304" pitchFamily="18" charset="0"/>
              </a:defRPr>
            </a:lvl1pPr>
          </a:lstStyle>
          <a:p>
            <a:pPr lvl="0"/>
            <a:r>
              <a:rPr lang="en-US" dirty="0"/>
              <a:t>CLICK TO EDIT MASTER TEXT</a:t>
            </a:r>
            <a:endParaRPr lang="de-DE" dirty="0"/>
          </a:p>
        </p:txBody>
      </p:sp>
      <p:sp>
        <p:nvSpPr>
          <p:cNvPr id="72" name="Text Placeholder 2"/>
          <p:cNvSpPr>
            <a:spLocks noGrp="1"/>
          </p:cNvSpPr>
          <p:nvPr>
            <p:ph type="body" sz="quarter" idx="15" hasCustomPrompt="1"/>
          </p:nvPr>
        </p:nvSpPr>
        <p:spPr>
          <a:xfrm>
            <a:off x="345523" y="6516790"/>
            <a:ext cx="11509440" cy="144360"/>
          </a:xfrm>
          <a:prstGeom prst="rect">
            <a:avLst/>
          </a:prstGeom>
        </p:spPr>
        <p:txBody>
          <a:bodyPr lIns="0" rIns="0" bIns="0" anchor="b"/>
          <a:lstStyle>
            <a:lvl1pPr marL="0" indent="0">
              <a:lnSpc>
                <a:spcPct val="70000"/>
              </a:lnSpc>
              <a:spcBef>
                <a:spcPts val="0"/>
              </a:spcBef>
              <a:buNone/>
              <a:defRPr sz="675" b="0" baseline="0">
                <a:solidFill>
                  <a:srgbClr val="919191"/>
                </a:solidFill>
                <a:latin typeface="+mn-lt"/>
                <a:ea typeface="华文楷体" panose="02010600040101010101" pitchFamily="2" charset="-122"/>
                <a:cs typeface="Times New Roman" panose="02020603050405020304" pitchFamily="18" charset="0"/>
              </a:defRPr>
            </a:lvl1pPr>
          </a:lstStyle>
          <a:p>
            <a:pPr lvl="0"/>
            <a:r>
              <a:rPr lang="de-DE"/>
              <a:t>Add </a:t>
            </a:r>
            <a:r>
              <a:rPr lang="de-DE" err="1"/>
              <a:t>footnote</a:t>
            </a:r>
            <a:endParaRPr lang="de-DE"/>
          </a:p>
        </p:txBody>
      </p:sp>
    </p:spTree>
    <p:extLst>
      <p:ext uri="{BB962C8B-B14F-4D97-AF65-F5344CB8AC3E}">
        <p14:creationId xmlns:p14="http://schemas.microsoft.com/office/powerpoint/2010/main" val="3474435192"/>
      </p:ext>
    </p:extLst>
  </p:cSld>
  <p:clrMapOvr>
    <a:masterClrMapping/>
  </p:clrMapOvr>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4201" userDrawn="1">
          <p15:clr>
            <a:srgbClr val="FBAE40"/>
          </p15:clr>
        </p15:guide>
        <p15:guide id="4" pos="3840" userDrawn="1">
          <p15:clr>
            <a:srgbClr val="FBAE40"/>
          </p15:clr>
        </p15:guide>
        <p15:guide id="5" pos="3727" userDrawn="1">
          <p15:clr>
            <a:srgbClr val="FBAE40"/>
          </p15:clr>
        </p15:guide>
        <p15:guide id="6" pos="3953" userDrawn="1">
          <p15:clr>
            <a:srgbClr val="FBAE40"/>
          </p15:clr>
        </p15:guide>
        <p15:guide id="7" orient="horz" pos="1008" userDrawn="1">
          <p15:clr>
            <a:srgbClr val="FBAE40"/>
          </p15:clr>
        </p15:guide>
        <p15:guide id="8" orient="horz" pos="4088" userDrawn="1">
          <p15:clr>
            <a:srgbClr val="FBAE40"/>
          </p15:clr>
        </p15:guide>
        <p15:guide id="9" orient="horz" pos="648" userDrawn="1">
          <p15:clr>
            <a:srgbClr val="FBAE40"/>
          </p15:clr>
        </p15:guide>
        <p15:guide id="0" orient="horz" pos="391" userDrawn="1">
          <p15:clr>
            <a:srgbClr val="FBAE40"/>
          </p15:clr>
        </p15:guide>
        <p15:guide id="10" orient="horz" pos="2614" userDrawn="1">
          <p15:clr>
            <a:srgbClr val="FBAE40"/>
          </p15:clr>
        </p15:guide>
        <p15:guide id="11" orient="horz" pos="897" userDrawn="1">
          <p15:clr>
            <a:srgbClr val="FBAE40"/>
          </p15:clr>
        </p15:guide>
        <p15:guide id="12" orient="horz" pos="3997"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vmlDrawing" Target="../drawings/vmlDrawing1.v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4"/>
            </p:custDataLst>
          </p:nvPr>
        </p:nvGraphicFramePr>
        <p:xfrm>
          <a:off x="1589" y="1592"/>
          <a:ext cx="1587" cy="1587"/>
        </p:xfrm>
        <a:graphic>
          <a:graphicData uri="http://schemas.openxmlformats.org/presentationml/2006/ole">
            <mc:AlternateContent xmlns:mc="http://schemas.openxmlformats.org/markup-compatibility/2006">
              <mc:Choice xmlns:v="urn:schemas-microsoft-com:vml" Requires="v">
                <p:oleObj spid="_x0000_s9238" name="think-cell Slide" r:id="rId5" imgW="396" imgH="396" progId="TCLayout.ActiveDocument.1">
                  <p:embed/>
                </p:oleObj>
              </mc:Choice>
              <mc:Fallback>
                <p:oleObj name="think-cell Slide" r:id="rId5" imgW="396" imgH="396" progId="TCLayout.ActiveDocument.1">
                  <p:embed/>
                  <p:pic>
                    <p:nvPicPr>
                      <p:cNvPr id="2" name="Object 1" hidden="1"/>
                      <p:cNvPicPr/>
                      <p:nvPr/>
                    </p:nvPicPr>
                    <p:blipFill>
                      <a:blip r:embed="rId6"/>
                      <a:stretch>
                        <a:fillRect/>
                      </a:stretch>
                    </p:blipFill>
                    <p:spPr>
                      <a:xfrm>
                        <a:off x="1589" y="1592"/>
                        <a:ext cx="1587" cy="1587"/>
                      </a:xfrm>
                      <a:prstGeom prst="rect">
                        <a:avLst/>
                      </a:prstGeom>
                    </p:spPr>
                  </p:pic>
                </p:oleObj>
              </mc:Fallback>
            </mc:AlternateContent>
          </a:graphicData>
        </a:graphic>
      </p:graphicFrame>
      <p:sp>
        <p:nvSpPr>
          <p:cNvPr id="6" name="Slide Number Placeholder 5"/>
          <p:cNvSpPr>
            <a:spLocks noGrp="1"/>
          </p:cNvSpPr>
          <p:nvPr>
            <p:ph type="sldNum" sz="quarter" idx="4"/>
          </p:nvPr>
        </p:nvSpPr>
        <p:spPr>
          <a:xfrm>
            <a:off x="11552547" y="6519013"/>
            <a:ext cx="304799" cy="206375"/>
          </a:xfrm>
          <a:prstGeom prst="rect">
            <a:avLst/>
          </a:prstGeom>
        </p:spPr>
        <p:txBody>
          <a:bodyPr vert="horz" lIns="0" tIns="0" rIns="0" bIns="0" rtlCol="0" anchor="b" anchorCtr="0"/>
          <a:lstStyle>
            <a:lvl1pPr algn="r">
              <a:defRPr sz="750">
                <a:solidFill>
                  <a:schemeClr val="bg1">
                    <a:lumMod val="65000"/>
                  </a:schemeClr>
                </a:solidFill>
                <a:latin typeface="+mn-lt"/>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572413696"/>
      </p:ext>
    </p:extLst>
  </p:cSld>
  <p:clrMap bg1="lt1" tx1="dk1" bg2="lt2" tx2="dk2" accent1="accent1" accent2="accent2" accent3="accent3" accent4="accent4" accent5="accent5" accent6="accent6" hlink="hlink" folHlink="folHlink"/>
  <p:sldLayoutIdLst>
    <p:sldLayoutId id="2147483666" r:id="rId1"/>
  </p:sldLayoutIdLst>
  <p:hf hdr="0"/>
  <p:txStyles>
    <p:titleStyle>
      <a:lvl1pPr marL="0" indent="0" algn="l" defTabSz="685766" rtl="0" eaLnBrk="1" latinLnBrk="0" hangingPunct="1">
        <a:lnSpc>
          <a:spcPct val="70000"/>
        </a:lnSpc>
        <a:spcBef>
          <a:spcPct val="0"/>
        </a:spcBef>
        <a:buNone/>
        <a:defRPr sz="3000" b="1" kern="1200" cap="all" baseline="0">
          <a:solidFill>
            <a:schemeClr val="tx1"/>
          </a:solidFill>
          <a:latin typeface="+mj-lt"/>
          <a:ea typeface="+mj-ea"/>
          <a:cs typeface="+mj-cs"/>
        </a:defRPr>
      </a:lvl1pPr>
    </p:titleStyle>
    <p:bodyStyle>
      <a:lvl1pPr marL="214308" indent="-214308" algn="l" defTabSz="685766" rtl="0" eaLnBrk="1" latinLnBrk="0" hangingPunct="1">
        <a:lnSpc>
          <a:spcPct val="100000"/>
        </a:lnSpc>
        <a:spcBef>
          <a:spcPts val="0"/>
        </a:spcBef>
        <a:spcAft>
          <a:spcPts val="450"/>
        </a:spcAft>
        <a:buFont typeface="Arial" panose="020B0604020202020204" pitchFamily="34" charset="0"/>
        <a:buChar char="•"/>
        <a:defRPr sz="900" b="0" kern="1200" cap="none" baseline="0">
          <a:solidFill>
            <a:schemeClr val="tx1"/>
          </a:solidFill>
          <a:latin typeface="+mn-lt"/>
          <a:ea typeface="+mn-ea"/>
          <a:cs typeface="+mn-cs"/>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tx1"/>
          </a:solidFill>
          <a:latin typeface="+mn-lt"/>
          <a:ea typeface="+mn-ea"/>
          <a:cs typeface="+mn-cs"/>
        </a:defRPr>
      </a:lvl2pPr>
      <a:lvl3pPr marL="637184" indent="-213295" algn="l" defTabSz="685766" rtl="0" eaLnBrk="1" latinLnBrk="0" hangingPunct="1">
        <a:lnSpc>
          <a:spcPct val="100000"/>
        </a:lnSpc>
        <a:spcBef>
          <a:spcPts val="0"/>
        </a:spcBef>
        <a:spcAft>
          <a:spcPts val="450"/>
        </a:spcAft>
        <a:buFont typeface="Arial" panose="020B0604020202020204" pitchFamily="34" charset="0"/>
        <a:buChar char="•"/>
        <a:defRPr sz="900" kern="1200">
          <a:solidFill>
            <a:schemeClr val="tx1"/>
          </a:solidFill>
          <a:latin typeface="+mn-lt"/>
          <a:ea typeface="+mn-ea"/>
          <a:cs typeface="+mn-cs"/>
        </a:defRPr>
      </a:lvl3pPr>
      <a:lvl4pPr marL="8450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tx1"/>
          </a:solidFill>
          <a:latin typeface="+mn-lt"/>
          <a:ea typeface="+mn-ea"/>
          <a:cs typeface="+mn-cs"/>
        </a:defRPr>
      </a:lvl4pPr>
      <a:lvl5pPr marL="1058374"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tx1"/>
          </a:solidFill>
          <a:latin typeface="+mn-lt"/>
          <a:ea typeface="+mn-ea"/>
          <a:cs typeface="+mn-cs"/>
        </a:defRPr>
      </a:lvl5pPr>
      <a:lvl6pPr marL="1274369" indent="-213295" algn="l" defTabSz="685766" rtl="0" eaLnBrk="1" latinLnBrk="0" hangingPunct="1">
        <a:lnSpc>
          <a:spcPct val="100000"/>
        </a:lnSpc>
        <a:spcBef>
          <a:spcPts val="0"/>
        </a:spcBef>
        <a:spcAft>
          <a:spcPts val="450"/>
        </a:spcAft>
        <a:buFont typeface="Arial" panose="020B0604020202020204" pitchFamily="34" charset="0"/>
        <a:buChar char="•"/>
        <a:defRPr sz="900" kern="1200">
          <a:solidFill>
            <a:schemeClr val="tx1"/>
          </a:solidFill>
          <a:latin typeface="+mn-lt"/>
          <a:ea typeface="+mn-ea"/>
          <a:cs typeface="+mn-cs"/>
        </a:defRPr>
      </a:lvl6pPr>
      <a:lvl7pPr marL="1487663" indent="-213295" algn="l" defTabSz="685766" rtl="0" eaLnBrk="1" latinLnBrk="0" hangingPunct="1">
        <a:lnSpc>
          <a:spcPct val="100000"/>
        </a:lnSpc>
        <a:spcBef>
          <a:spcPts val="0"/>
        </a:spcBef>
        <a:spcAft>
          <a:spcPts val="450"/>
        </a:spcAft>
        <a:buFont typeface="Symbol" panose="05050102010706020507" pitchFamily="18" charset="2"/>
        <a:buChar char="-"/>
        <a:defRPr sz="900" b="0" kern="1200" cap="none" baseline="0">
          <a:solidFill>
            <a:schemeClr val="tx1"/>
          </a:solidFill>
          <a:latin typeface="+mn-lt"/>
          <a:ea typeface="+mn-ea"/>
          <a:cs typeface="+mn-cs"/>
        </a:defRPr>
      </a:lvl7pPr>
      <a:lvl8pPr marL="1700957" indent="-214308" algn="l" defTabSz="685766" rtl="0" eaLnBrk="1" latinLnBrk="0" hangingPunct="1">
        <a:lnSpc>
          <a:spcPct val="100000"/>
        </a:lnSpc>
        <a:spcBef>
          <a:spcPts val="0"/>
        </a:spcBef>
        <a:spcAft>
          <a:spcPts val="450"/>
        </a:spcAft>
        <a:buFont typeface="Arial" panose="020B0604020202020204" pitchFamily="34" charset="0"/>
        <a:buChar char="•"/>
        <a:defRPr sz="900" kern="1200" baseline="0">
          <a:solidFill>
            <a:schemeClr val="tx1"/>
          </a:solidFill>
          <a:latin typeface="+mn-lt"/>
          <a:ea typeface="+mn-ea"/>
          <a:cs typeface="+mn-cs"/>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59DDA36-E995-0E41-9ECA-94CF8E7539B0}"/>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占位符 4"/>
          <p:cNvSpPr>
            <a:spLocks noGrp="1"/>
          </p:cNvSpPr>
          <p:nvPr>
            <p:ph type="body" sz="quarter" idx="15"/>
          </p:nvPr>
        </p:nvSpPr>
        <p:spPr>
          <a:xfrm>
            <a:off x="1774825" y="6525875"/>
            <a:ext cx="8632080" cy="144360"/>
          </a:xfrm>
        </p:spPr>
        <p:txBody>
          <a:bodyPr/>
          <a:lstStyle/>
          <a:p>
            <a:endParaRPr lang="zh-CN" altLang="en-US" dirty="0"/>
          </a:p>
        </p:txBody>
      </p:sp>
      <p:sp>
        <p:nvSpPr>
          <p:cNvPr id="6" name="矩形 5"/>
          <p:cNvSpPr>
            <a:spLocks/>
          </p:cNvSpPr>
          <p:nvPr/>
        </p:nvSpPr>
        <p:spPr>
          <a:xfrm>
            <a:off x="1174163" y="893764"/>
            <a:ext cx="9833404" cy="5070472"/>
          </a:xfrm>
          <a:prstGeom prst="rect">
            <a:avLst/>
          </a:prstGeom>
          <a:solidFill>
            <a:schemeClr val="bg1">
              <a:lumMod val="85000"/>
              <a:alpha val="54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p>
            <a:pPr algn="ctr"/>
            <a:endParaRPr lang="en-US" altLang="zh-CN" sz="2800" b="1" dirty="0">
              <a:solidFill>
                <a:schemeClr val="bg1"/>
              </a:solidFill>
            </a:endParaRPr>
          </a:p>
          <a:p>
            <a:pPr algn="ctr"/>
            <a:endParaRPr lang="en-US" altLang="zh-CN" sz="2800" b="1" dirty="0">
              <a:solidFill>
                <a:schemeClr val="bg1"/>
              </a:solidFill>
            </a:endParaRPr>
          </a:p>
          <a:p>
            <a:pPr algn="ctr"/>
            <a:r>
              <a:rPr lang="en-US" altLang="zh-CN" sz="4000" b="1" dirty="0">
                <a:solidFill>
                  <a:srgbClr val="00205F"/>
                </a:solidFill>
              </a:rPr>
              <a:t>Arbitrage</a:t>
            </a:r>
            <a:r>
              <a:rPr lang="zh-CN" altLang="en-US" sz="4000" b="1" dirty="0">
                <a:solidFill>
                  <a:srgbClr val="00205F"/>
                </a:solidFill>
              </a:rPr>
              <a:t> </a:t>
            </a:r>
            <a:r>
              <a:rPr lang="en-US" altLang="zh-CN" sz="4000" b="1" dirty="0">
                <a:solidFill>
                  <a:srgbClr val="00205F"/>
                </a:solidFill>
              </a:rPr>
              <a:t>Under</a:t>
            </a:r>
            <a:r>
              <a:rPr lang="zh-CN" altLang="en-US" sz="4000" b="1" dirty="0">
                <a:solidFill>
                  <a:srgbClr val="00205F"/>
                </a:solidFill>
              </a:rPr>
              <a:t> </a:t>
            </a:r>
            <a:r>
              <a:rPr lang="en-US" altLang="zh-CN" sz="4000" b="1" dirty="0">
                <a:solidFill>
                  <a:srgbClr val="00205F"/>
                </a:solidFill>
              </a:rPr>
              <a:t>Power</a:t>
            </a:r>
            <a:r>
              <a:rPr lang="zh-CN" altLang="en-US" sz="4000" b="1" dirty="0">
                <a:solidFill>
                  <a:srgbClr val="00205F"/>
                </a:solidFill>
              </a:rPr>
              <a:t> </a:t>
            </a:r>
            <a:r>
              <a:rPr lang="en-US" altLang="zh-CN" sz="4000" b="1" dirty="0">
                <a:solidFill>
                  <a:srgbClr val="00205F"/>
                </a:solidFill>
              </a:rPr>
              <a:t>Mean</a:t>
            </a:r>
            <a:r>
              <a:rPr lang="zh-CN" altLang="en-US" sz="4000" b="1" dirty="0">
                <a:solidFill>
                  <a:srgbClr val="00205F"/>
                </a:solidFill>
              </a:rPr>
              <a:t> </a:t>
            </a:r>
            <a:r>
              <a:rPr lang="en-US" altLang="zh-CN" sz="4000" b="1" dirty="0">
                <a:solidFill>
                  <a:srgbClr val="00205F"/>
                </a:solidFill>
              </a:rPr>
              <a:t>Reversion</a:t>
            </a:r>
          </a:p>
          <a:p>
            <a:pPr algn="ctr"/>
            <a:endParaRPr lang="en-US" altLang="zh-CN" sz="2000" b="1" dirty="0">
              <a:solidFill>
                <a:schemeClr val="bg1"/>
              </a:solidFill>
            </a:endParaRPr>
          </a:p>
          <a:p>
            <a:pPr algn="ctr"/>
            <a:endParaRPr lang="en-US" altLang="zh-CN" sz="2000" b="1" dirty="0">
              <a:solidFill>
                <a:schemeClr val="bg1"/>
              </a:solidFill>
            </a:endParaRPr>
          </a:p>
          <a:p>
            <a:pPr algn="ctr"/>
            <a:endParaRPr lang="en-US" altLang="zh-CN" sz="2400" b="1" dirty="0">
              <a:solidFill>
                <a:srgbClr val="00205F"/>
              </a:solidFill>
            </a:endParaRPr>
          </a:p>
          <a:p>
            <a:pPr algn="ctr"/>
            <a:r>
              <a:rPr lang="en-US" altLang="zh-CN" sz="2400" b="1" dirty="0">
                <a:solidFill>
                  <a:srgbClr val="00205F"/>
                </a:solidFill>
              </a:rPr>
              <a:t>Siqi</a:t>
            </a:r>
            <a:r>
              <a:rPr lang="zh-CN" altLang="en-US" sz="2400" b="1" dirty="0">
                <a:solidFill>
                  <a:srgbClr val="00205F"/>
                </a:solidFill>
              </a:rPr>
              <a:t> </a:t>
            </a:r>
            <a:r>
              <a:rPr lang="en-US" altLang="zh-CN" sz="2400" b="1" dirty="0">
                <a:solidFill>
                  <a:srgbClr val="00205F"/>
                </a:solidFill>
              </a:rPr>
              <a:t>Jonathan</a:t>
            </a:r>
            <a:r>
              <a:rPr lang="zh-CN" altLang="en-US" sz="2400" b="1" dirty="0">
                <a:solidFill>
                  <a:srgbClr val="00205F"/>
                </a:solidFill>
              </a:rPr>
              <a:t> </a:t>
            </a:r>
            <a:r>
              <a:rPr lang="en-US" altLang="zh-CN" sz="2400" b="1" dirty="0">
                <a:solidFill>
                  <a:srgbClr val="00205F"/>
                </a:solidFill>
              </a:rPr>
              <a:t>Fan</a:t>
            </a:r>
            <a:r>
              <a:rPr lang="zh-CN" altLang="en-US" sz="2400" b="1" dirty="0">
                <a:solidFill>
                  <a:srgbClr val="00205F"/>
                </a:solidFill>
              </a:rPr>
              <a:t> </a:t>
            </a:r>
            <a:r>
              <a:rPr lang="en-US" altLang="zh-CN" sz="2400" b="1" dirty="0">
                <a:solidFill>
                  <a:srgbClr val="00205F"/>
                </a:solidFill>
              </a:rPr>
              <a:t>(sf3402)</a:t>
            </a:r>
          </a:p>
          <a:p>
            <a:pPr algn="ctr"/>
            <a:r>
              <a:rPr lang="en-US" altLang="zh-CN" sz="2400" b="1" dirty="0">
                <a:solidFill>
                  <a:srgbClr val="00205F"/>
                </a:solidFill>
              </a:rPr>
              <a:t>Ji</a:t>
            </a:r>
            <a:r>
              <a:rPr lang="zh-CN" altLang="en-US" sz="2400" b="1" dirty="0">
                <a:solidFill>
                  <a:srgbClr val="00205F"/>
                </a:solidFill>
              </a:rPr>
              <a:t> </a:t>
            </a:r>
            <a:r>
              <a:rPr lang="en-US" altLang="zh-CN" sz="2400" b="1" dirty="0">
                <a:solidFill>
                  <a:srgbClr val="00205F"/>
                </a:solidFill>
              </a:rPr>
              <a:t>Wu</a:t>
            </a:r>
            <a:r>
              <a:rPr lang="zh-CN" altLang="en-US" sz="2400" b="1" dirty="0">
                <a:solidFill>
                  <a:srgbClr val="00205F"/>
                </a:solidFill>
              </a:rPr>
              <a:t> </a:t>
            </a:r>
            <a:r>
              <a:rPr lang="en-US" altLang="zh-CN" sz="2400" b="1" dirty="0">
                <a:solidFill>
                  <a:srgbClr val="00205F"/>
                </a:solidFill>
              </a:rPr>
              <a:t>(jw5971)</a:t>
            </a:r>
          </a:p>
          <a:p>
            <a:pPr algn="ctr"/>
            <a:r>
              <a:rPr lang="en-US" altLang="zh-CN" sz="2400" b="1" dirty="0">
                <a:solidFill>
                  <a:srgbClr val="00205F"/>
                </a:solidFill>
              </a:rPr>
              <a:t>Titash</a:t>
            </a:r>
            <a:r>
              <a:rPr lang="zh-CN" altLang="en-US" sz="2400" b="1" dirty="0">
                <a:solidFill>
                  <a:srgbClr val="00205F"/>
                </a:solidFill>
              </a:rPr>
              <a:t> </a:t>
            </a:r>
            <a:r>
              <a:rPr lang="en-US" altLang="zh-CN" sz="2400" b="1" dirty="0">
                <a:solidFill>
                  <a:srgbClr val="00205F"/>
                </a:solidFill>
              </a:rPr>
              <a:t>Ghoshal</a:t>
            </a:r>
            <a:r>
              <a:rPr lang="zh-CN" altLang="en-US" sz="2400" b="1" dirty="0">
                <a:solidFill>
                  <a:srgbClr val="00205F"/>
                </a:solidFill>
              </a:rPr>
              <a:t> </a:t>
            </a:r>
            <a:r>
              <a:rPr lang="en-US" altLang="zh-CN" sz="2400" b="1" dirty="0">
                <a:solidFill>
                  <a:srgbClr val="00205F"/>
                </a:solidFill>
              </a:rPr>
              <a:t>(tg1901)</a:t>
            </a:r>
          </a:p>
          <a:p>
            <a:pPr algn="ctr"/>
            <a:r>
              <a:rPr lang="en-US" altLang="zh-CN" sz="2400" b="1" dirty="0">
                <a:solidFill>
                  <a:schemeClr val="bg1"/>
                </a:solidFill>
              </a:rPr>
              <a:t>	</a:t>
            </a:r>
          </a:p>
          <a:p>
            <a:pPr algn="ctr"/>
            <a:endParaRPr lang="en-US" altLang="zh-CN" sz="2400" b="1" dirty="0">
              <a:solidFill>
                <a:srgbClr val="00205F"/>
              </a:solidFill>
            </a:endParaRPr>
          </a:p>
          <a:p>
            <a:pPr algn="ctr"/>
            <a:endParaRPr lang="en-US" altLang="zh-CN" sz="2400" b="1" dirty="0">
              <a:solidFill>
                <a:srgbClr val="00205F"/>
              </a:solidFill>
            </a:endParaRPr>
          </a:p>
          <a:p>
            <a:pPr algn="ctr"/>
            <a:r>
              <a:rPr lang="en-US" altLang="zh-CN" sz="2400" b="1" dirty="0">
                <a:solidFill>
                  <a:srgbClr val="00205F"/>
                </a:solidFill>
              </a:rPr>
              <a:t>Guided by Dr. Daniel Totouom-Tangho</a:t>
            </a:r>
            <a:endParaRPr lang="zh-CN" altLang="en-US" sz="2400" b="1" dirty="0" err="1">
              <a:solidFill>
                <a:schemeClr val="bg1"/>
              </a:solidFill>
            </a:endParaRPr>
          </a:p>
        </p:txBody>
      </p:sp>
    </p:spTree>
    <p:extLst>
      <p:ext uri="{BB962C8B-B14F-4D97-AF65-F5344CB8AC3E}">
        <p14:creationId xmlns:p14="http://schemas.microsoft.com/office/powerpoint/2010/main" val="296734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p:txBody>
          <a:bodyPr/>
          <a:lstStyle/>
          <a:p>
            <a:pPr lvl="0"/>
            <a:r>
              <a:rPr lang="en-US" altLang="zh-CN" b="1" dirty="0"/>
              <a:t>We</a:t>
            </a:r>
            <a:r>
              <a:rPr lang="zh-CN" altLang="en-US" b="1" dirty="0"/>
              <a:t> </a:t>
            </a:r>
            <a:r>
              <a:rPr lang="en-US" altLang="zh-CN" b="1" dirty="0"/>
              <a:t>know</a:t>
            </a:r>
            <a:r>
              <a:rPr lang="zh-CN" altLang="en-US" b="1" dirty="0"/>
              <a:t> </a:t>
            </a:r>
            <a:r>
              <a:rPr lang="en-US" altLang="zh-CN" b="1" dirty="0"/>
              <a:t>the</a:t>
            </a:r>
            <a:r>
              <a:rPr lang="zh-CN" altLang="en-US" b="1" dirty="0"/>
              <a:t> </a:t>
            </a:r>
            <a:r>
              <a:rPr lang="en-US" altLang="zh-CN" b="1" dirty="0"/>
              <a:t>price</a:t>
            </a:r>
            <a:r>
              <a:rPr lang="zh-CN" altLang="en-US" b="1" dirty="0"/>
              <a:t> </a:t>
            </a:r>
            <a:r>
              <a:rPr lang="en-US" altLang="zh-CN" b="1" dirty="0"/>
              <a:t>will</a:t>
            </a:r>
            <a:r>
              <a:rPr lang="zh-CN" altLang="en-US" b="1" dirty="0"/>
              <a:t> </a:t>
            </a:r>
            <a:r>
              <a:rPr lang="en-US" altLang="zh-CN" b="1" dirty="0"/>
              <a:t>sooner</a:t>
            </a:r>
            <a:r>
              <a:rPr lang="zh-CN" altLang="en-US" b="1" dirty="0"/>
              <a:t> </a:t>
            </a:r>
            <a:r>
              <a:rPr lang="en-US" altLang="zh-CN" b="1" dirty="0"/>
              <a:t>or</a:t>
            </a:r>
            <a:r>
              <a:rPr lang="zh-CN" altLang="en-US" b="1" dirty="0"/>
              <a:t> </a:t>
            </a:r>
            <a:r>
              <a:rPr lang="en-US" altLang="zh-CN" b="1" dirty="0"/>
              <a:t>later</a:t>
            </a:r>
            <a:r>
              <a:rPr lang="zh-CN" altLang="en-US" b="1" dirty="0"/>
              <a:t> </a:t>
            </a:r>
            <a:r>
              <a:rPr lang="en-US" altLang="zh-CN" b="1" dirty="0"/>
              <a:t>revert</a:t>
            </a:r>
            <a:r>
              <a:rPr lang="zh-CN" altLang="en-US" b="1" dirty="0"/>
              <a:t> </a:t>
            </a:r>
            <a:r>
              <a:rPr lang="en-US" altLang="zh-CN" b="1" dirty="0"/>
              <a:t>to</a:t>
            </a:r>
            <a:r>
              <a:rPr lang="zh-CN" altLang="en-US" b="1" dirty="0"/>
              <a:t> </a:t>
            </a:r>
            <a:r>
              <a:rPr lang="en-US" altLang="zh-CN" b="1" dirty="0"/>
              <a:t>the</a:t>
            </a:r>
            <a:r>
              <a:rPr lang="zh-CN" altLang="en-US" b="1" dirty="0"/>
              <a:t> </a:t>
            </a:r>
            <a:r>
              <a:rPr lang="en-US" altLang="zh-CN" b="1" dirty="0"/>
              <a:t>“correct</a:t>
            </a:r>
            <a:r>
              <a:rPr lang="zh-CN" altLang="en-US" b="1" dirty="0"/>
              <a:t> </a:t>
            </a:r>
            <a:r>
              <a:rPr lang="en-US" altLang="zh-CN" b="1" dirty="0"/>
              <a:t>value”,</a:t>
            </a:r>
            <a:r>
              <a:rPr lang="zh-CN" altLang="en-US" b="1" dirty="0"/>
              <a:t> </a:t>
            </a:r>
            <a:r>
              <a:rPr lang="en-US" altLang="zh-CN" b="1" dirty="0"/>
              <a:t>but</a:t>
            </a:r>
            <a:r>
              <a:rPr lang="zh-CN" altLang="en-US" b="1" dirty="0"/>
              <a:t> </a:t>
            </a:r>
            <a:r>
              <a:rPr lang="en-US" altLang="zh-CN" b="1" dirty="0"/>
              <a:t>the</a:t>
            </a:r>
            <a:r>
              <a:rPr lang="zh-CN" altLang="en-US" b="1" dirty="0"/>
              <a:t> </a:t>
            </a:r>
            <a:r>
              <a:rPr lang="en-US" altLang="zh-CN" b="1" dirty="0"/>
              <a:t>risk</a:t>
            </a:r>
            <a:r>
              <a:rPr lang="zh-CN" altLang="en-US" b="1" dirty="0"/>
              <a:t> </a:t>
            </a:r>
            <a:r>
              <a:rPr lang="en-US" altLang="zh-CN" b="1" dirty="0"/>
              <a:t>is</a:t>
            </a:r>
            <a:r>
              <a:rPr lang="zh-CN" altLang="en-US" b="1" dirty="0"/>
              <a:t> </a:t>
            </a:r>
            <a:r>
              <a:rPr lang="en-US" altLang="zh-CN" b="1" dirty="0"/>
              <a:t>that</a:t>
            </a:r>
            <a:r>
              <a:rPr lang="zh-CN" altLang="en-US" b="1" dirty="0"/>
              <a:t> </a:t>
            </a:r>
            <a:r>
              <a:rPr lang="en-US" altLang="zh-CN" b="1" dirty="0"/>
              <a:t>the</a:t>
            </a:r>
            <a:r>
              <a:rPr lang="zh-CN" altLang="en-US" b="1" dirty="0"/>
              <a:t> </a:t>
            </a:r>
            <a:r>
              <a:rPr lang="en-US" altLang="zh-CN" b="1" dirty="0"/>
              <a:t>position</a:t>
            </a:r>
            <a:r>
              <a:rPr lang="zh-CN" altLang="en-US" b="1" dirty="0"/>
              <a:t> </a:t>
            </a:r>
            <a:r>
              <a:rPr lang="en-US" altLang="zh-CN" b="1" dirty="0"/>
              <a:t>losses</a:t>
            </a:r>
            <a:r>
              <a:rPr lang="zh-CN" altLang="en-US" b="1" dirty="0"/>
              <a:t> </a:t>
            </a:r>
            <a:r>
              <a:rPr lang="en-US" altLang="zh-CN" b="1" dirty="0"/>
              <a:t>may</a:t>
            </a:r>
            <a:r>
              <a:rPr lang="zh-CN" altLang="en-US" b="1" dirty="0"/>
              <a:t> </a:t>
            </a:r>
            <a:r>
              <a:rPr lang="en-US" altLang="zh-CN" b="1" dirty="0"/>
              <a:t>become</a:t>
            </a:r>
            <a:r>
              <a:rPr lang="zh-CN" altLang="en-US" b="1" dirty="0"/>
              <a:t> </a:t>
            </a:r>
            <a:r>
              <a:rPr lang="en-US" altLang="zh-CN" b="1" dirty="0"/>
              <a:t>unbearable</a:t>
            </a:r>
            <a:r>
              <a:rPr lang="zh-CN" altLang="en-US" b="1" dirty="0"/>
              <a:t> </a:t>
            </a:r>
            <a:r>
              <a:rPr lang="en-US" altLang="zh-CN" b="1" dirty="0"/>
              <a:t>before</a:t>
            </a:r>
            <a:r>
              <a:rPr lang="zh-CN" altLang="en-US" b="1" dirty="0"/>
              <a:t> </a:t>
            </a:r>
            <a:r>
              <a:rPr lang="en-US" altLang="zh-CN" b="1" dirty="0"/>
              <a:t>the</a:t>
            </a:r>
            <a:r>
              <a:rPr lang="zh-CN" altLang="en-US" b="1" dirty="0"/>
              <a:t> </a:t>
            </a:r>
            <a:r>
              <a:rPr lang="en-US" altLang="zh-CN" b="1" dirty="0"/>
              <a:t>reversion</a:t>
            </a:r>
            <a:r>
              <a:rPr lang="zh-CN" altLang="en-US" b="1" dirty="0"/>
              <a:t> </a:t>
            </a:r>
            <a:r>
              <a:rPr lang="en-US" altLang="zh-CN" b="1" dirty="0"/>
              <a:t>happens.</a:t>
            </a:r>
            <a:r>
              <a:rPr lang="zh-CN" altLang="en-US" b="1" dirty="0"/>
              <a:t> </a:t>
            </a:r>
            <a:r>
              <a:rPr lang="en-US" altLang="zh-CN" b="1" dirty="0"/>
              <a:t>Thus,</a:t>
            </a:r>
            <a:r>
              <a:rPr lang="zh-CN" altLang="en-US" b="1" dirty="0"/>
              <a:t> </a:t>
            </a:r>
            <a:r>
              <a:rPr lang="en-US" altLang="zh-CN" b="1" dirty="0"/>
              <a:t>we</a:t>
            </a:r>
            <a:r>
              <a:rPr lang="zh-CN" altLang="en-US" b="1" dirty="0"/>
              <a:t> </a:t>
            </a:r>
            <a:r>
              <a:rPr lang="en-US" altLang="zh-CN" b="1" dirty="0"/>
              <a:t>need</a:t>
            </a:r>
            <a:r>
              <a:rPr lang="zh-CN" altLang="en-US" b="1" dirty="0"/>
              <a:t> </a:t>
            </a:r>
            <a:r>
              <a:rPr lang="en-US" altLang="zh-CN" b="1" dirty="0"/>
              <a:t>to</a:t>
            </a:r>
            <a:r>
              <a:rPr lang="zh-CN" altLang="en-US" b="1" dirty="0"/>
              <a:t> </a:t>
            </a:r>
            <a:r>
              <a:rPr lang="en-US" altLang="zh-CN" b="1" dirty="0"/>
              <a:t>know</a:t>
            </a:r>
            <a:r>
              <a:rPr lang="zh-CN" altLang="en-US" b="1" dirty="0"/>
              <a:t> </a:t>
            </a:r>
            <a:r>
              <a:rPr lang="en-US" altLang="zh-CN" b="1" dirty="0"/>
              <a:t>when</a:t>
            </a:r>
            <a:r>
              <a:rPr lang="zh-CN" altLang="en-US" b="1" dirty="0"/>
              <a:t> </a:t>
            </a:r>
            <a:r>
              <a:rPr lang="en-US" altLang="zh-CN" b="1" dirty="0"/>
              <a:t>to</a:t>
            </a:r>
            <a:r>
              <a:rPr lang="zh-CN" altLang="en-US" b="1" dirty="0"/>
              <a:t> </a:t>
            </a:r>
            <a:r>
              <a:rPr lang="en-US" altLang="zh-CN" b="1" dirty="0"/>
              <a:t>close</a:t>
            </a:r>
            <a:r>
              <a:rPr lang="zh-CN" altLang="en-US" b="1" dirty="0"/>
              <a:t> </a:t>
            </a:r>
            <a:r>
              <a:rPr lang="en-US" altLang="zh-CN" b="1" dirty="0"/>
              <a:t>the</a:t>
            </a:r>
            <a:r>
              <a:rPr lang="zh-CN" altLang="en-US" b="1" dirty="0"/>
              <a:t> </a:t>
            </a:r>
            <a:r>
              <a:rPr lang="en-US" altLang="zh-CN" b="1" dirty="0"/>
              <a:t>position.</a:t>
            </a:r>
            <a:endParaRPr lang="zh-CN" altLang="zh-CN" b="1" dirty="0"/>
          </a:p>
        </p:txBody>
      </p:sp>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Position</a:t>
            </a:r>
            <a:r>
              <a:rPr lang="zh-CN" altLang="en-US" sz="2800" dirty="0"/>
              <a:t> </a:t>
            </a:r>
            <a:r>
              <a:rPr lang="en-US" altLang="zh-CN" sz="2800" dirty="0"/>
              <a:t>Management</a:t>
            </a:r>
            <a:endParaRPr lang="zh-CN" altLang="en-US" sz="2800" dirty="0"/>
          </a:p>
        </p:txBody>
      </p:sp>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a:p>
        </p:txBody>
      </p:sp>
      <mc:AlternateContent xmlns:mc="http://schemas.openxmlformats.org/markup-compatibility/2006" xmlns:a14="http://schemas.microsoft.com/office/drawing/2010/main">
        <mc:Choice Requires="a14">
          <p:sp>
            <p:nvSpPr>
              <p:cNvPr id="6" name="矩形 18">
                <a:extLst>
                  <a:ext uri="{FF2B5EF4-FFF2-40B4-BE49-F238E27FC236}">
                    <a16:creationId xmlns:a16="http://schemas.microsoft.com/office/drawing/2014/main" id="{FDF8C1EB-F02D-F241-876E-24FEB35C6AA5}"/>
                  </a:ext>
                </a:extLst>
              </p:cNvPr>
              <p:cNvSpPr txBox="1">
                <a:spLocks noGrp="1"/>
              </p:cNvSpPr>
              <p:nvPr>
                <p:ph sz="quarter" idx="18"/>
              </p:nvPr>
            </p:nvSpPr>
            <p:spPr>
              <a:xfrm>
                <a:off x="337344" y="1600200"/>
                <a:ext cx="11520000" cy="431800"/>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We</a:t>
                </a:r>
                <a:r>
                  <a:rPr kumimoji="1" lang="zh-CN" altLang="en-US" sz="1800" dirty="0">
                    <a:solidFill>
                      <a:prstClr val="black"/>
                    </a:solidFill>
                  </a:rPr>
                  <a:t> </a:t>
                </a:r>
                <a:r>
                  <a:rPr kumimoji="1" lang="en-US" altLang="zh-CN" sz="1800" dirty="0">
                    <a:solidFill>
                      <a:prstClr val="black"/>
                    </a:solidFill>
                  </a:rPr>
                  <a:t>can</a:t>
                </a:r>
                <a:r>
                  <a:rPr kumimoji="1" lang="zh-CN" altLang="en-US" sz="1800" dirty="0">
                    <a:solidFill>
                      <a:prstClr val="black"/>
                    </a:solidFill>
                  </a:rPr>
                  <a:t> </a:t>
                </a:r>
                <a:r>
                  <a:rPr kumimoji="1" lang="en-US" altLang="zh-CN" sz="1800" dirty="0">
                    <a:solidFill>
                      <a:prstClr val="black"/>
                    </a:solidFill>
                  </a:rPr>
                  <a:t>derive</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diffusion</a:t>
                </a:r>
                <a:r>
                  <a:rPr kumimoji="1" lang="zh-CN" altLang="en-US" sz="1800" dirty="0">
                    <a:solidFill>
                      <a:prstClr val="black"/>
                    </a:solidFill>
                  </a:rPr>
                  <a:t> </a:t>
                </a:r>
                <a:r>
                  <a:rPr kumimoji="1" lang="en-US" altLang="zh-CN" sz="1800" dirty="0">
                    <a:solidFill>
                      <a:prstClr val="black"/>
                    </a:solidFill>
                  </a:rPr>
                  <a:t>term</a:t>
                </a:r>
                <a:r>
                  <a:rPr kumimoji="1" lang="zh-CN" altLang="en-US" sz="1800" dirty="0">
                    <a:solidFill>
                      <a:prstClr val="black"/>
                    </a:solidFill>
                  </a:rPr>
                  <a:t> </a:t>
                </a:r>
                <a:r>
                  <a:rPr kumimoji="1" lang="en-US" altLang="zh-CN" sz="1800" dirty="0">
                    <a:solidFill>
                      <a:prstClr val="black"/>
                    </a:solidFill>
                  </a:rPr>
                  <a:t>of</a:t>
                </a:r>
                <a:r>
                  <a:rPr kumimoji="1" lang="zh-CN" altLang="en-US" sz="1800" dirty="0">
                    <a:solidFill>
                      <a:prstClr val="black"/>
                    </a:solidFill>
                  </a:rPr>
                  <a:t> </a:t>
                </a:r>
                <a14:m>
                  <m:oMath xmlns:m="http://schemas.openxmlformats.org/officeDocument/2006/math">
                    <m:r>
                      <a:rPr kumimoji="1" lang="en-US" altLang="zh-CN" sz="1800" b="0" i="1" smtClean="0">
                        <a:solidFill>
                          <a:prstClr val="black"/>
                        </a:solidFill>
                        <a:latin typeface="Cambria Math" panose="02040503050406030204" pitchFamily="18" charset="0"/>
                      </a:rPr>
                      <m:t>𝑑</m:t>
                    </m:r>
                    <m:sSub>
                      <m:sSubPr>
                        <m:ctrlPr>
                          <a:rPr kumimoji="1" lang="en-US" altLang="zh-CN" sz="1800" b="0" i="1" smtClean="0">
                            <a:solidFill>
                              <a:prstClr val="black"/>
                            </a:solidFill>
                            <a:latin typeface="Cambria Math" panose="02040503050406030204" pitchFamily="18" charset="0"/>
                          </a:rPr>
                        </m:ctrlPr>
                      </m:sSubPr>
                      <m:e>
                        <m:r>
                          <a:rPr kumimoji="1" lang="en-US" altLang="zh-CN" sz="1800" b="0" i="1" smtClean="0">
                            <a:solidFill>
                              <a:prstClr val="black"/>
                            </a:solidFill>
                            <a:latin typeface="Cambria Math" panose="02040503050406030204" pitchFamily="18" charset="0"/>
                            <a:ea typeface="Cambria Math" panose="02040503050406030204" pitchFamily="18" charset="0"/>
                          </a:rPr>
                          <m:t>𝛼</m:t>
                        </m:r>
                      </m:e>
                      <m:sub>
                        <m:r>
                          <a:rPr kumimoji="1" lang="en-US" altLang="zh-CN" sz="1800" b="0" i="1" smtClean="0">
                            <a:solidFill>
                              <a:prstClr val="black"/>
                            </a:solidFill>
                            <a:latin typeface="Cambria Math" panose="02040503050406030204" pitchFamily="18" charset="0"/>
                          </a:rPr>
                          <m:t>𝑡</m:t>
                        </m:r>
                      </m:sub>
                    </m:sSub>
                  </m:oMath>
                </a14:m>
                <a:r>
                  <a:rPr kumimoji="1" lang="zh-CN" altLang="en-US" sz="1800" dirty="0">
                    <a:solidFill>
                      <a:prstClr val="black"/>
                    </a:solidFill>
                  </a:rPr>
                  <a:t> </a:t>
                </a:r>
                <a:r>
                  <a:rPr kumimoji="1" lang="en-US" altLang="zh-CN" sz="1800" dirty="0">
                    <a:solidFill>
                      <a:prstClr val="black"/>
                    </a:solidFill>
                  </a:rPr>
                  <a:t>from</a:t>
                </a:r>
                <a:r>
                  <a:rPr kumimoji="1" lang="zh-CN" altLang="en-US" sz="1800" dirty="0">
                    <a:solidFill>
                      <a:prstClr val="black"/>
                    </a:solidFill>
                  </a:rPr>
                  <a:t> </a:t>
                </a:r>
                <a:r>
                  <a:rPr kumimoji="1" lang="en-US" altLang="zh-CN" sz="1800" dirty="0">
                    <a:solidFill>
                      <a:prstClr val="black"/>
                    </a:solidFill>
                  </a:rPr>
                  <a:t>(12)</a:t>
                </a:r>
                <a:r>
                  <a:rPr kumimoji="1" lang="zh-CN" altLang="en-US" sz="1800" dirty="0">
                    <a:solidFill>
                      <a:prstClr val="black"/>
                    </a:solidFill>
                  </a:rPr>
                  <a:t> </a:t>
                </a:r>
                <a:r>
                  <a:rPr kumimoji="1" lang="en-US" altLang="zh-CN" sz="1800" dirty="0">
                    <a:solidFill>
                      <a:prstClr val="black"/>
                    </a:solidFill>
                  </a:rPr>
                  <a:t>and</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covariance</a:t>
                </a:r>
                <a:r>
                  <a:rPr kumimoji="1" lang="zh-CN" altLang="en-US" sz="1800" dirty="0">
                    <a:solidFill>
                      <a:prstClr val="black"/>
                    </a:solidFill>
                  </a:rPr>
                  <a:t> </a:t>
                </a:r>
                <a:r>
                  <a:rPr kumimoji="1" lang="en-US" altLang="zh-CN" sz="1800" dirty="0">
                    <a:solidFill>
                      <a:prstClr val="black"/>
                    </a:solidFill>
                  </a:rPr>
                  <a:t>of</a:t>
                </a:r>
                <a14:m>
                  <m:oMath xmlns:m="http://schemas.openxmlformats.org/officeDocument/2006/math">
                    <m:r>
                      <a:rPr kumimoji="1" lang="zh-CN" altLang="en-US" sz="1800" b="0" i="0" smtClean="0">
                        <a:solidFill>
                          <a:prstClr val="black"/>
                        </a:solidFill>
                        <a:latin typeface="Cambria Math" panose="02040503050406030204" pitchFamily="18" charset="0"/>
                      </a:rPr>
                      <m:t> </m:t>
                    </m:r>
                    <m:sSub>
                      <m:sSubPr>
                        <m:ctrlPr>
                          <a:rPr kumimoji="1" lang="en-US" altLang="zh-CN" sz="1800" i="1" smtClean="0">
                            <a:solidFill>
                              <a:prstClr val="black"/>
                            </a:solidFill>
                            <a:latin typeface="Cambria Math" panose="02040503050406030204" pitchFamily="18" charset="0"/>
                          </a:rPr>
                        </m:ctrlPr>
                      </m:sSubPr>
                      <m:e>
                        <m:r>
                          <a:rPr kumimoji="1" lang="en-US" altLang="zh-CN" sz="1800" b="0" i="1" smtClean="0">
                            <a:solidFill>
                              <a:prstClr val="black"/>
                            </a:solidFill>
                            <a:latin typeface="Cambria Math" panose="02040503050406030204" pitchFamily="18" charset="0"/>
                          </a:rPr>
                          <m:t>𝑑</m:t>
                        </m:r>
                      </m:e>
                      <m:sub>
                        <m:r>
                          <a:rPr kumimoji="1" lang="en-US" altLang="zh-CN" sz="1800" i="1" smtClean="0">
                            <a:solidFill>
                              <a:prstClr val="black"/>
                            </a:solidFill>
                            <a:latin typeface="Cambria Math" panose="02040503050406030204" pitchFamily="18" charset="0"/>
                            <a:ea typeface="Cambria Math" panose="02040503050406030204" pitchFamily="18" charset="0"/>
                          </a:rPr>
                          <m:t>𝛼</m:t>
                        </m:r>
                      </m:sub>
                    </m:sSub>
                  </m:oMath>
                </a14:m>
                <a:r>
                  <a:rPr kumimoji="1" lang="zh-CN" altLang="en-US" sz="1800" dirty="0">
                    <a:solidFill>
                      <a:prstClr val="black"/>
                    </a:solidFill>
                  </a:rPr>
                  <a:t> </a:t>
                </a:r>
                <a:r>
                  <a:rPr kumimoji="1" lang="en-US" altLang="zh-CN" sz="1800" dirty="0">
                    <a:solidFill>
                      <a:prstClr val="black"/>
                    </a:solidFill>
                  </a:rPr>
                  <a:t>and</a:t>
                </a:r>
                <a:r>
                  <a:rPr kumimoji="1" lang="zh-CN" altLang="en-US" sz="1800" dirty="0">
                    <a:solidFill>
                      <a:prstClr val="black"/>
                    </a:solidFill>
                  </a:rPr>
                  <a:t> </a:t>
                </a:r>
                <a14:m>
                  <m:oMath xmlns:m="http://schemas.openxmlformats.org/officeDocument/2006/math">
                    <m:r>
                      <a:rPr kumimoji="1" lang="en-US" altLang="zh-CN" sz="1800" b="0" i="1" dirty="0" smtClean="0">
                        <a:solidFill>
                          <a:prstClr val="black"/>
                        </a:solidFill>
                        <a:latin typeface="Cambria Math" panose="02040503050406030204" pitchFamily="18" charset="0"/>
                      </a:rPr>
                      <m:t>𝑑𝑋</m:t>
                    </m:r>
                  </m:oMath>
                </a14:m>
                <a:r>
                  <a:rPr kumimoji="1" lang="en-US" altLang="zh-CN" sz="1800" dirty="0">
                    <a:solidFill>
                      <a:prstClr val="black"/>
                    </a:solidFill>
                  </a:rPr>
                  <a:t>:</a:t>
                </a:r>
                <a:endParaRPr kumimoji="1" lang="zh-CN" altLang="en-US" sz="1800" dirty="0">
                  <a:solidFill>
                    <a:prstClr val="black"/>
                  </a:solidFill>
                </a:endParaRPr>
              </a:p>
            </p:txBody>
          </p:sp>
        </mc:Choice>
        <mc:Fallback xmlns="">
          <p:sp>
            <p:nvSpPr>
              <p:cNvPr id="6" name="矩形 18">
                <a:extLst>
                  <a:ext uri="{FF2B5EF4-FFF2-40B4-BE49-F238E27FC236}">
                    <a16:creationId xmlns:a16="http://schemas.microsoft.com/office/drawing/2014/main" id="{FDF8C1EB-F02D-F241-876E-24FEB35C6AA5}"/>
                  </a:ext>
                </a:extLst>
              </p:cNvPr>
              <p:cNvSpPr txBox="1">
                <a:spLocks noGrp="1" noRot="1" noChangeAspect="1" noMove="1" noResize="1" noEditPoints="1" noAdjustHandles="1" noChangeArrowheads="1" noChangeShapeType="1" noTextEdit="1"/>
              </p:cNvSpPr>
              <p:nvPr>
                <p:ph sz="quarter" idx="18"/>
              </p:nvPr>
            </p:nvSpPr>
            <p:spPr>
              <a:xfrm>
                <a:off x="337344" y="1600200"/>
                <a:ext cx="11520000" cy="431800"/>
              </a:xfrm>
              <a:prstGeom prst="rect">
                <a:avLst/>
              </a:prstGeom>
              <a:blipFill>
                <a:blip r:embed="rId2"/>
                <a:stretch>
                  <a:fillRect l="-441" t="-8571"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70">
                <a:extLst>
                  <a:ext uri="{FF2B5EF4-FFF2-40B4-BE49-F238E27FC236}">
                    <a16:creationId xmlns:a16="http://schemas.microsoft.com/office/drawing/2014/main" id="{B63C9BB6-EAA4-8C4B-9B42-8193DB0355EC}"/>
                  </a:ext>
                </a:extLst>
              </p:cNvPr>
              <p:cNvSpPr/>
              <p:nvPr/>
            </p:nvSpPr>
            <p:spPr>
              <a:xfrm>
                <a:off x="2734632" y="2232676"/>
                <a:ext cx="6722735" cy="622959"/>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ctr" anchorCtr="0" forceAA="0" compatLnSpc="1">
                <a:noAutofit/>
              </a:bodyPr>
              <a:lstStyle/>
              <a:p>
                <a:pPr algn="ctr"/>
                <a14:m>
                  <m:oMath xmlns:m="http://schemas.openxmlformats.org/officeDocument/2006/math">
                    <m:r>
                      <a:rPr lang="en-US" altLang="zh-CN" b="0" i="1" smtClean="0">
                        <a:solidFill>
                          <a:schemeClr val="tx1"/>
                        </a:solidFill>
                        <a:latin typeface="Cambria Math" panose="02040503050406030204" pitchFamily="18" charset="0"/>
                      </a:rPr>
                      <m:t>𝐶𝑜𝑣</m:t>
                    </m:r>
                    <m:d>
                      <m:dPr>
                        <m:ctrlPr>
                          <a:rPr lang="en-US" altLang="zh-CN" b="0" i="1" smtClean="0">
                            <a:solidFill>
                              <a:schemeClr val="tx1"/>
                            </a:solidFill>
                            <a:latin typeface="Cambria Math" panose="02040503050406030204" pitchFamily="18" charset="0"/>
                          </a:rPr>
                        </m:ctrlPr>
                      </m:dPr>
                      <m:e>
                        <m:sSub>
                          <m:sSubPr>
                            <m:ctrlPr>
                              <a:rPr kumimoji="1" lang="en-US" altLang="zh-CN" i="1">
                                <a:solidFill>
                                  <a:prstClr val="black"/>
                                </a:solidFill>
                                <a:latin typeface="Cambria Math" panose="02040503050406030204" pitchFamily="18" charset="0"/>
                              </a:rPr>
                            </m:ctrlPr>
                          </m:sSubPr>
                          <m:e>
                            <m:r>
                              <a:rPr kumimoji="1" lang="en-US" altLang="zh-CN" i="1">
                                <a:solidFill>
                                  <a:prstClr val="black"/>
                                </a:solidFill>
                                <a:latin typeface="Cambria Math" panose="02040503050406030204" pitchFamily="18" charset="0"/>
                              </a:rPr>
                              <m:t>𝑑</m:t>
                            </m:r>
                          </m:e>
                          <m:sub>
                            <m:r>
                              <a:rPr kumimoji="1" lang="en-US" altLang="zh-CN" i="1">
                                <a:solidFill>
                                  <a:prstClr val="black"/>
                                </a:solidFill>
                                <a:latin typeface="Cambria Math" panose="02040503050406030204" pitchFamily="18" charset="0"/>
                                <a:ea typeface="Cambria Math" panose="02040503050406030204" pitchFamily="18" charset="0"/>
                              </a:rPr>
                              <m:t>𝛼</m:t>
                            </m:r>
                          </m:sub>
                        </m:sSub>
                        <m:r>
                          <a:rPr kumimoji="1" lang="en-US" altLang="zh-CN" b="0" i="0" smtClean="0">
                            <a:solidFill>
                              <a:prstClr val="black"/>
                            </a:solidFill>
                            <a:latin typeface="Cambria Math" panose="02040503050406030204" pitchFamily="18" charset="0"/>
                            <a:ea typeface="Cambria Math" panose="02040503050406030204" pitchFamily="18" charset="0"/>
                          </a:rPr>
                          <m:t>,</m:t>
                        </m:r>
                        <m:r>
                          <a:rPr kumimoji="1" lang="en-US" altLang="zh-CN" i="1" dirty="0">
                            <a:solidFill>
                              <a:prstClr val="black"/>
                            </a:solidFill>
                            <a:latin typeface="Cambria Math" panose="02040503050406030204" pitchFamily="18" charset="0"/>
                          </a:rPr>
                          <m:t>𝑑𝑋</m:t>
                        </m:r>
                      </m:e>
                    </m:d>
                    <m:r>
                      <a:rPr kumimoji="1" lang="en-US" altLang="zh-CN" b="0" i="1" dirty="0" smtClean="0">
                        <a:solidFill>
                          <a:prstClr val="black"/>
                        </a:solidFill>
                        <a:latin typeface="Cambria Math" panose="02040503050406030204" pitchFamily="18" charset="0"/>
                      </a:rPr>
                      <m:t>=−</m:t>
                    </m:r>
                    <m:r>
                      <a:rPr kumimoji="1" lang="en-US" altLang="zh-CN" i="1">
                        <a:solidFill>
                          <a:prstClr val="black"/>
                        </a:solidFill>
                        <a:latin typeface="Cambria Math" panose="02040503050406030204" pitchFamily="18" charset="0"/>
                        <a:ea typeface="Cambria Math" panose="02040503050406030204" pitchFamily="18" charset="0"/>
                      </a:rPr>
                      <m:t>𝐷</m:t>
                    </m:r>
                    <m:d>
                      <m:dPr>
                        <m:ctrlPr>
                          <a:rPr kumimoji="1" lang="en-US" altLang="zh-CN" i="1">
                            <a:solidFill>
                              <a:prstClr val="black"/>
                            </a:solidFill>
                            <a:latin typeface="Cambria Math" panose="02040503050406030204" pitchFamily="18" charset="0"/>
                            <a:ea typeface="Cambria Math" panose="02040503050406030204" pitchFamily="18" charset="0"/>
                          </a:rPr>
                        </m:ctrlPr>
                      </m:dPr>
                      <m:e>
                        <m:r>
                          <a:rPr kumimoji="1" lang="en-US" altLang="zh-CN" i="1">
                            <a:solidFill>
                              <a:prstClr val="black"/>
                            </a:solidFill>
                            <a:latin typeface="Cambria Math" panose="02040503050406030204" pitchFamily="18" charset="0"/>
                            <a:ea typeface="Cambria Math" panose="02040503050406030204" pitchFamily="18" charset="0"/>
                          </a:rPr>
                          <m:t>𝜏</m:t>
                        </m:r>
                      </m:e>
                    </m:d>
                    <m:d>
                      <m:dPr>
                        <m:ctrlPr>
                          <a:rPr kumimoji="1" lang="en-US" altLang="zh-CN" b="0" i="1" smtClean="0">
                            <a:solidFill>
                              <a:prstClr val="black"/>
                            </a:solidFill>
                            <a:latin typeface="Cambria Math" panose="02040503050406030204" pitchFamily="18" charset="0"/>
                            <a:ea typeface="Cambria Math" panose="02040503050406030204" pitchFamily="18" charset="0"/>
                          </a:rPr>
                        </m:ctrlPr>
                      </m:dPr>
                      <m:e>
                        <m:sSub>
                          <m:sSubPr>
                            <m:ctrlPr>
                              <a:rPr kumimoji="1" lang="en-US" altLang="zh-CN" b="0" i="1" smtClean="0">
                                <a:solidFill>
                                  <a:prstClr val="black"/>
                                </a:solidFill>
                                <a:latin typeface="Cambria Math" panose="02040503050406030204" pitchFamily="18" charset="0"/>
                                <a:ea typeface="Cambria Math" panose="02040503050406030204" pitchFamily="18" charset="0"/>
                              </a:rPr>
                            </m:ctrlPr>
                          </m:sSubPr>
                          <m:e>
                            <m:r>
                              <a:rPr kumimoji="1" lang="en-US" altLang="zh-CN" b="0" i="1" smtClean="0">
                                <a:solidFill>
                                  <a:prstClr val="black"/>
                                </a:solidFill>
                                <a:latin typeface="Cambria Math" panose="02040503050406030204" pitchFamily="18" charset="0"/>
                                <a:ea typeface="Cambria Math" panose="02040503050406030204" pitchFamily="18" charset="0"/>
                              </a:rPr>
                              <m:t>𝑊</m:t>
                            </m:r>
                          </m:e>
                          <m:sub>
                            <m:r>
                              <a:rPr kumimoji="1" lang="en-US" altLang="zh-CN" b="0" i="1" smtClean="0">
                                <a:solidFill>
                                  <a:prstClr val="black"/>
                                </a:solidFill>
                                <a:latin typeface="Cambria Math" panose="02040503050406030204" pitchFamily="18" charset="0"/>
                                <a:ea typeface="Cambria Math" panose="02040503050406030204" pitchFamily="18" charset="0"/>
                              </a:rPr>
                              <m:t>𝑡</m:t>
                            </m:r>
                          </m:sub>
                        </m:sSub>
                        <m:r>
                          <a:rPr kumimoji="1" lang="en-US" altLang="zh-CN" b="0" i="1" smtClean="0">
                            <a:solidFill>
                              <a:prstClr val="black"/>
                            </a:solidFill>
                            <a:latin typeface="Cambria Math" panose="02040503050406030204" pitchFamily="18" charset="0"/>
                            <a:ea typeface="Cambria Math" panose="02040503050406030204" pitchFamily="18" charset="0"/>
                          </a:rPr>
                          <m:t>+</m:t>
                        </m:r>
                        <m:sSub>
                          <m:sSubPr>
                            <m:ctrlPr>
                              <a:rPr kumimoji="1" lang="en-US" altLang="zh-CN" b="0" i="1" smtClean="0">
                                <a:solidFill>
                                  <a:prstClr val="black"/>
                                </a:solidFill>
                                <a:latin typeface="Cambria Math" panose="02040503050406030204" pitchFamily="18" charset="0"/>
                                <a:ea typeface="Cambria Math" panose="02040503050406030204" pitchFamily="18" charset="0"/>
                              </a:rPr>
                            </m:ctrlPr>
                          </m:sSubPr>
                          <m:e>
                            <m:r>
                              <a:rPr kumimoji="1" lang="en-US" altLang="zh-CN" b="0" i="1" smtClean="0">
                                <a:solidFill>
                                  <a:prstClr val="black"/>
                                </a:solidFill>
                                <a:latin typeface="Cambria Math" panose="02040503050406030204" pitchFamily="18" charset="0"/>
                                <a:ea typeface="Cambria Math" panose="02040503050406030204" pitchFamily="18" charset="0"/>
                              </a:rPr>
                              <m:t>𝛼</m:t>
                            </m:r>
                          </m:e>
                          <m:sub>
                            <m:r>
                              <a:rPr kumimoji="1" lang="en-US" altLang="zh-CN" b="0" i="1" smtClean="0">
                                <a:solidFill>
                                  <a:prstClr val="black"/>
                                </a:solidFill>
                                <a:latin typeface="Cambria Math" panose="02040503050406030204" pitchFamily="18" charset="0"/>
                                <a:ea typeface="Cambria Math" panose="02040503050406030204" pitchFamily="18" charset="0"/>
                              </a:rPr>
                              <m:t>𝑡</m:t>
                            </m:r>
                          </m:sub>
                        </m:sSub>
                        <m:sSub>
                          <m:sSubPr>
                            <m:ctrlPr>
                              <a:rPr kumimoji="1" lang="en-US" altLang="zh-CN" b="0" i="1" smtClean="0">
                                <a:solidFill>
                                  <a:prstClr val="black"/>
                                </a:solidFill>
                                <a:latin typeface="Cambria Math" panose="02040503050406030204" pitchFamily="18" charset="0"/>
                                <a:ea typeface="Cambria Math" panose="02040503050406030204" pitchFamily="18" charset="0"/>
                              </a:rPr>
                            </m:ctrlPr>
                          </m:sSubPr>
                          <m:e>
                            <m:r>
                              <a:rPr kumimoji="1" lang="en-US" altLang="zh-CN" b="0" i="1" smtClean="0">
                                <a:solidFill>
                                  <a:prstClr val="black"/>
                                </a:solidFill>
                                <a:latin typeface="Cambria Math" panose="02040503050406030204" pitchFamily="18" charset="0"/>
                                <a:ea typeface="Cambria Math" panose="02040503050406030204" pitchFamily="18" charset="0"/>
                              </a:rPr>
                              <m:t>𝑋</m:t>
                            </m:r>
                          </m:e>
                          <m:sub>
                            <m:r>
                              <a:rPr kumimoji="1" lang="en-US" altLang="zh-CN" b="0" i="1" smtClean="0">
                                <a:solidFill>
                                  <a:prstClr val="black"/>
                                </a:solidFill>
                                <a:latin typeface="Cambria Math" panose="02040503050406030204" pitchFamily="18" charset="0"/>
                                <a:ea typeface="Cambria Math" panose="02040503050406030204" pitchFamily="18" charset="0"/>
                              </a:rPr>
                              <m:t>𝑡</m:t>
                            </m:r>
                          </m:sub>
                        </m:sSub>
                      </m:e>
                    </m:d>
                    <m:r>
                      <a:rPr kumimoji="1" lang="en-US" altLang="zh-CN" b="0" i="1" smtClean="0">
                        <a:solidFill>
                          <a:prstClr val="black"/>
                        </a:solidFill>
                        <a:latin typeface="Cambria Math" panose="02040503050406030204" pitchFamily="18" charset="0"/>
                        <a:ea typeface="Cambria Math" panose="02040503050406030204" pitchFamily="18" charset="0"/>
                      </a:rPr>
                      <m:t>=</m:t>
                    </m:r>
                    <m:sSub>
                      <m:sSubPr>
                        <m:ctrlPr>
                          <a:rPr kumimoji="1" lang="en-US" altLang="zh-CN" i="1">
                            <a:solidFill>
                              <a:prstClr val="black"/>
                            </a:solidFill>
                            <a:latin typeface="Cambria Math" panose="02040503050406030204" pitchFamily="18" charset="0"/>
                            <a:ea typeface="Cambria Math" panose="02040503050406030204" pitchFamily="18" charset="0"/>
                          </a:rPr>
                        </m:ctrlPr>
                      </m:sSubPr>
                      <m:e>
                        <m:r>
                          <a:rPr kumimoji="1" lang="en-US" altLang="zh-CN" i="1">
                            <a:solidFill>
                              <a:prstClr val="black"/>
                            </a:solidFill>
                            <a:latin typeface="Cambria Math" panose="02040503050406030204" pitchFamily="18" charset="0"/>
                            <a:ea typeface="Cambria Math" panose="02040503050406030204" pitchFamily="18" charset="0"/>
                          </a:rPr>
                          <m:t>𝑊</m:t>
                        </m:r>
                      </m:e>
                      <m:sub>
                        <m:r>
                          <a:rPr kumimoji="1" lang="en-US" altLang="zh-CN" i="1">
                            <a:solidFill>
                              <a:prstClr val="black"/>
                            </a:solidFill>
                            <a:latin typeface="Cambria Math" panose="02040503050406030204" pitchFamily="18" charset="0"/>
                            <a:ea typeface="Cambria Math" panose="02040503050406030204" pitchFamily="18" charset="0"/>
                          </a:rPr>
                          <m:t>𝑡</m:t>
                        </m:r>
                      </m:sub>
                    </m:sSub>
                    <m:r>
                      <a:rPr kumimoji="1" lang="en-US" altLang="zh-CN" i="1">
                        <a:solidFill>
                          <a:prstClr val="black"/>
                        </a:solidFill>
                        <a:latin typeface="Cambria Math" panose="02040503050406030204" pitchFamily="18" charset="0"/>
                        <a:ea typeface="Cambria Math" panose="02040503050406030204" pitchFamily="18" charset="0"/>
                      </a:rPr>
                      <m:t>𝐷</m:t>
                    </m:r>
                    <m:d>
                      <m:dPr>
                        <m:ctrlPr>
                          <a:rPr kumimoji="1" lang="en-US" altLang="zh-CN" i="1">
                            <a:solidFill>
                              <a:prstClr val="black"/>
                            </a:solidFill>
                            <a:latin typeface="Cambria Math" panose="02040503050406030204" pitchFamily="18" charset="0"/>
                            <a:ea typeface="Cambria Math" panose="02040503050406030204" pitchFamily="18" charset="0"/>
                          </a:rPr>
                        </m:ctrlPr>
                      </m:dPr>
                      <m:e>
                        <m:r>
                          <a:rPr kumimoji="1" lang="en-US" altLang="zh-CN" i="1">
                            <a:solidFill>
                              <a:prstClr val="black"/>
                            </a:solidFill>
                            <a:latin typeface="Cambria Math" panose="02040503050406030204" pitchFamily="18" charset="0"/>
                            <a:ea typeface="Cambria Math" panose="02040503050406030204" pitchFamily="18" charset="0"/>
                          </a:rPr>
                          <m:t>𝜏</m:t>
                        </m:r>
                      </m:e>
                    </m:d>
                    <m:r>
                      <a:rPr kumimoji="1" lang="en-US" altLang="zh-CN" b="0" i="1" smtClean="0">
                        <a:solidFill>
                          <a:prstClr val="black"/>
                        </a:solidFill>
                        <a:latin typeface="Cambria Math" panose="02040503050406030204" pitchFamily="18" charset="0"/>
                        <a:ea typeface="Cambria Math" panose="02040503050406030204" pitchFamily="18" charset="0"/>
                      </a:rPr>
                      <m:t>(−1+</m:t>
                    </m:r>
                    <m:sSubSup>
                      <m:sSubSupPr>
                        <m:ctrlPr>
                          <a:rPr kumimoji="1" lang="en-US" altLang="zh-CN" b="0" i="1" smtClean="0">
                            <a:solidFill>
                              <a:prstClr val="black"/>
                            </a:solidFill>
                            <a:latin typeface="Cambria Math" panose="02040503050406030204" pitchFamily="18" charset="0"/>
                            <a:ea typeface="Cambria Math" panose="02040503050406030204" pitchFamily="18" charset="0"/>
                          </a:rPr>
                        </m:ctrlPr>
                      </m:sSubSupPr>
                      <m:e>
                        <m:r>
                          <a:rPr kumimoji="1" lang="en-US" altLang="zh-CN" b="0" i="1" smtClean="0">
                            <a:solidFill>
                              <a:prstClr val="black"/>
                            </a:solidFill>
                            <a:latin typeface="Cambria Math" panose="02040503050406030204" pitchFamily="18" charset="0"/>
                            <a:ea typeface="Cambria Math" panose="02040503050406030204" pitchFamily="18" charset="0"/>
                          </a:rPr>
                          <m:t>𝑋</m:t>
                        </m:r>
                      </m:e>
                      <m:sub>
                        <m:r>
                          <a:rPr kumimoji="1" lang="en-US" altLang="zh-CN" b="0" i="1" smtClean="0">
                            <a:solidFill>
                              <a:prstClr val="black"/>
                            </a:solidFill>
                            <a:latin typeface="Cambria Math" panose="02040503050406030204" pitchFamily="18" charset="0"/>
                            <a:ea typeface="Cambria Math" panose="02040503050406030204" pitchFamily="18" charset="0"/>
                          </a:rPr>
                          <m:t>𝑡</m:t>
                        </m:r>
                      </m:sub>
                      <m:sup>
                        <m:r>
                          <a:rPr kumimoji="1" lang="en-US" altLang="zh-CN" b="0" i="1" smtClean="0">
                            <a:solidFill>
                              <a:prstClr val="black"/>
                            </a:solidFill>
                            <a:latin typeface="Cambria Math" panose="02040503050406030204" pitchFamily="18" charset="0"/>
                            <a:ea typeface="Cambria Math" panose="02040503050406030204" pitchFamily="18" charset="0"/>
                          </a:rPr>
                          <m:t>2</m:t>
                        </m:r>
                      </m:sup>
                    </m:sSubSup>
                    <m:r>
                      <a:rPr kumimoji="1" lang="en-US" altLang="zh-CN" i="1">
                        <a:solidFill>
                          <a:prstClr val="black"/>
                        </a:solidFill>
                        <a:latin typeface="Cambria Math" panose="02040503050406030204" pitchFamily="18" charset="0"/>
                        <a:ea typeface="Cambria Math" panose="02040503050406030204" pitchFamily="18" charset="0"/>
                      </a:rPr>
                      <m:t>𝐷</m:t>
                    </m:r>
                    <m:d>
                      <m:dPr>
                        <m:ctrlPr>
                          <a:rPr kumimoji="1" lang="en-US" altLang="zh-CN" i="1">
                            <a:solidFill>
                              <a:prstClr val="black"/>
                            </a:solidFill>
                            <a:latin typeface="Cambria Math" panose="02040503050406030204" pitchFamily="18" charset="0"/>
                            <a:ea typeface="Cambria Math" panose="02040503050406030204" pitchFamily="18" charset="0"/>
                          </a:rPr>
                        </m:ctrlPr>
                      </m:dPr>
                      <m:e>
                        <m:r>
                          <a:rPr kumimoji="1" lang="en-US" altLang="zh-CN" i="1">
                            <a:solidFill>
                              <a:prstClr val="black"/>
                            </a:solidFill>
                            <a:latin typeface="Cambria Math" panose="02040503050406030204" pitchFamily="18" charset="0"/>
                            <a:ea typeface="Cambria Math" panose="02040503050406030204" pitchFamily="18" charset="0"/>
                          </a:rPr>
                          <m:t>𝜏</m:t>
                        </m:r>
                      </m:e>
                    </m:d>
                  </m:oMath>
                </a14:m>
                <a:r>
                  <a:rPr lang="en-US" altLang="zh-CN" dirty="0">
                    <a:solidFill>
                      <a:schemeClr val="tx1"/>
                    </a:solidFill>
                  </a:rPr>
                  <a:t>)</a:t>
                </a:r>
                <a:r>
                  <a:rPr lang="zh-CN" altLang="en-US" dirty="0">
                    <a:solidFill>
                      <a:schemeClr val="tx1"/>
                    </a:solidFill>
                  </a:rPr>
                  <a:t>  </a:t>
                </a:r>
                <a:r>
                  <a:rPr lang="en-US" altLang="zh-CN" dirty="0">
                    <a:solidFill>
                      <a:schemeClr val="tx1"/>
                    </a:solidFill>
                  </a:rPr>
                  <a:t>(14)</a:t>
                </a:r>
              </a:p>
            </p:txBody>
          </p:sp>
        </mc:Choice>
        <mc:Fallback xmlns="">
          <p:sp>
            <p:nvSpPr>
              <p:cNvPr id="7" name="矩形 70">
                <a:extLst>
                  <a:ext uri="{FF2B5EF4-FFF2-40B4-BE49-F238E27FC236}">
                    <a16:creationId xmlns:a16="http://schemas.microsoft.com/office/drawing/2014/main" id="{B63C9BB6-EAA4-8C4B-9B42-8193DB0355EC}"/>
                  </a:ext>
                </a:extLst>
              </p:cNvPr>
              <p:cNvSpPr>
                <a:spLocks noRot="1" noChangeAspect="1" noMove="1" noResize="1" noEditPoints="1" noAdjustHandles="1" noChangeArrowheads="1" noChangeShapeType="1" noTextEdit="1"/>
              </p:cNvSpPr>
              <p:nvPr/>
            </p:nvSpPr>
            <p:spPr>
              <a:xfrm>
                <a:off x="2734632" y="2232676"/>
                <a:ext cx="6722735" cy="622959"/>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18">
                <a:extLst>
                  <a:ext uri="{FF2B5EF4-FFF2-40B4-BE49-F238E27FC236}">
                    <a16:creationId xmlns:a16="http://schemas.microsoft.com/office/drawing/2014/main" id="{0B001718-B1F6-3B42-ADA3-7DD6AD8C9AB2}"/>
                  </a:ext>
                </a:extLst>
              </p:cNvPr>
              <p:cNvSpPr txBox="1">
                <a:spLocks/>
              </p:cNvSpPr>
              <p:nvPr/>
            </p:nvSpPr>
            <p:spPr>
              <a:xfrm>
                <a:off x="3497263" y="3213100"/>
                <a:ext cx="5126037" cy="431800"/>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0" indent="0" algn="just">
                  <a:buNone/>
                </a:pPr>
                <a:r>
                  <a:rPr kumimoji="1" lang="en-US" altLang="zh-CN" sz="1800" dirty="0">
                    <a:solidFill>
                      <a:prstClr val="black"/>
                    </a:solidFill>
                  </a:rPr>
                  <a:t>(14)</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negative</a:t>
                </a:r>
                <a:r>
                  <a:rPr kumimoji="1" lang="zh-CN" altLang="en-US" sz="1800" dirty="0">
                    <a:solidFill>
                      <a:prstClr val="black"/>
                    </a:solidFill>
                  </a:rPr>
                  <a:t> </a:t>
                </a:r>
                <a:r>
                  <a:rPr kumimoji="1" lang="en-US" altLang="zh-CN" sz="1800" dirty="0">
                    <a:solidFill>
                      <a:prstClr val="black"/>
                    </a:solidFill>
                  </a:rPr>
                  <a:t>whenever</a:t>
                </a:r>
                <a:r>
                  <a:rPr kumimoji="1" lang="zh-CN" altLang="en-US" sz="1800" dirty="0">
                    <a:solidFill>
                      <a:prstClr val="black"/>
                    </a:solidFill>
                  </a:rPr>
                  <a:t> </a:t>
                </a:r>
                <a14:m>
                  <m:oMath xmlns:m="http://schemas.openxmlformats.org/officeDocument/2006/math">
                    <m:d>
                      <m:dPr>
                        <m:begChr m:val="|"/>
                        <m:endChr m:val="|"/>
                        <m:ctrlPr>
                          <a:rPr kumimoji="1" lang="en-US" altLang="zh-CN" sz="1800" b="0" i="1" smtClean="0">
                            <a:solidFill>
                              <a:prstClr val="black"/>
                            </a:solidFill>
                            <a:latin typeface="Cambria Math" panose="02040503050406030204" pitchFamily="18" charset="0"/>
                          </a:rPr>
                        </m:ctrlPr>
                      </m:dPr>
                      <m:e>
                        <m:r>
                          <a:rPr kumimoji="1" lang="en-US" altLang="zh-CN" sz="1800" b="0" i="1" smtClean="0">
                            <a:solidFill>
                              <a:prstClr val="black"/>
                            </a:solidFill>
                            <a:latin typeface="Cambria Math" panose="02040503050406030204" pitchFamily="18" charset="0"/>
                          </a:rPr>
                          <m:t>𝑋</m:t>
                        </m:r>
                      </m:e>
                    </m:d>
                    <m:r>
                      <a:rPr kumimoji="1" lang="en-US" altLang="zh-CN" sz="1800" b="0" i="1" smtClean="0">
                        <a:solidFill>
                          <a:prstClr val="black"/>
                        </a:solidFill>
                        <a:latin typeface="Cambria Math" panose="02040503050406030204" pitchFamily="18" charset="0"/>
                        <a:ea typeface="Cambria Math" panose="02040503050406030204" pitchFamily="18" charset="0"/>
                      </a:rPr>
                      <m:t>≤</m:t>
                    </m:r>
                    <m:rad>
                      <m:radPr>
                        <m:degHide m:val="on"/>
                        <m:ctrlPr>
                          <a:rPr kumimoji="1" lang="en-US" altLang="zh-CN" sz="1800" b="0" i="1" smtClean="0">
                            <a:solidFill>
                              <a:prstClr val="black"/>
                            </a:solidFill>
                            <a:latin typeface="Cambria Math" panose="02040503050406030204" pitchFamily="18" charset="0"/>
                            <a:ea typeface="Cambria Math" panose="02040503050406030204" pitchFamily="18" charset="0"/>
                          </a:rPr>
                        </m:ctrlPr>
                      </m:radPr>
                      <m:deg/>
                      <m:e>
                        <m:r>
                          <a:rPr kumimoji="1" lang="en-US" altLang="zh-CN" sz="1800" b="0" i="1" smtClean="0">
                            <a:solidFill>
                              <a:prstClr val="black"/>
                            </a:solidFill>
                            <a:latin typeface="Cambria Math" panose="02040503050406030204" pitchFamily="18" charset="0"/>
                            <a:ea typeface="Cambria Math" panose="02040503050406030204" pitchFamily="18" charset="0"/>
                          </a:rPr>
                          <m:t>1/</m:t>
                        </m:r>
                        <m:r>
                          <a:rPr kumimoji="1" lang="en-US" altLang="zh-CN" sz="1800" i="1">
                            <a:solidFill>
                              <a:prstClr val="black"/>
                            </a:solidFill>
                            <a:latin typeface="Cambria Math" panose="02040503050406030204" pitchFamily="18" charset="0"/>
                            <a:ea typeface="Cambria Math" panose="02040503050406030204" pitchFamily="18" charset="0"/>
                          </a:rPr>
                          <m:t>𝐷</m:t>
                        </m:r>
                        <m:d>
                          <m:dPr>
                            <m:ctrlPr>
                              <a:rPr kumimoji="1" lang="en-US" altLang="zh-CN" sz="1800" i="1">
                                <a:solidFill>
                                  <a:prstClr val="black"/>
                                </a:solidFill>
                                <a:latin typeface="Cambria Math" panose="02040503050406030204" pitchFamily="18" charset="0"/>
                                <a:ea typeface="Cambria Math" panose="02040503050406030204" pitchFamily="18" charset="0"/>
                              </a:rPr>
                            </m:ctrlPr>
                          </m:dPr>
                          <m:e>
                            <m:r>
                              <a:rPr kumimoji="1" lang="en-US" altLang="zh-CN" sz="1800" i="1">
                                <a:solidFill>
                                  <a:prstClr val="black"/>
                                </a:solidFill>
                                <a:latin typeface="Cambria Math" panose="02040503050406030204" pitchFamily="18" charset="0"/>
                                <a:ea typeface="Cambria Math" panose="02040503050406030204" pitchFamily="18" charset="0"/>
                              </a:rPr>
                              <m:t>𝜏</m:t>
                            </m:r>
                          </m:e>
                        </m:d>
                      </m:e>
                    </m:rad>
                  </m:oMath>
                </a14:m>
                <a:r>
                  <a:rPr kumimoji="1" lang="zh-CN" altLang="en-US" sz="1800" dirty="0">
                    <a:solidFill>
                      <a:prstClr val="black"/>
                    </a:solidFill>
                  </a:rPr>
                  <a:t> </a:t>
                </a:r>
                <a:r>
                  <a:rPr kumimoji="1" lang="en-US" altLang="zh-CN" sz="1800" dirty="0">
                    <a:solidFill>
                      <a:prstClr val="black"/>
                    </a:solidFill>
                  </a:rPr>
                  <a:t>(15)</a:t>
                </a:r>
                <a:endParaRPr kumimoji="1" lang="zh-CN" altLang="en-US" sz="1800" dirty="0">
                  <a:solidFill>
                    <a:prstClr val="black"/>
                  </a:solidFill>
                </a:endParaRPr>
              </a:p>
            </p:txBody>
          </p:sp>
        </mc:Choice>
        <mc:Fallback xmlns="">
          <p:sp>
            <p:nvSpPr>
              <p:cNvPr id="8" name="矩形 18">
                <a:extLst>
                  <a:ext uri="{FF2B5EF4-FFF2-40B4-BE49-F238E27FC236}">
                    <a16:creationId xmlns:a16="http://schemas.microsoft.com/office/drawing/2014/main" id="{0B001718-B1F6-3B42-ADA3-7DD6AD8C9AB2}"/>
                  </a:ext>
                </a:extLst>
              </p:cNvPr>
              <p:cNvSpPr txBox="1">
                <a:spLocks noRot="1" noChangeAspect="1" noMove="1" noResize="1" noEditPoints="1" noAdjustHandles="1" noChangeArrowheads="1" noChangeShapeType="1" noTextEdit="1"/>
              </p:cNvSpPr>
              <p:nvPr/>
            </p:nvSpPr>
            <p:spPr>
              <a:xfrm>
                <a:off x="3497263" y="3213100"/>
                <a:ext cx="5126037" cy="431800"/>
              </a:xfrm>
              <a:prstGeom prst="rect">
                <a:avLst/>
              </a:prstGeom>
              <a:blipFill>
                <a:blip r:embed="rId4"/>
                <a:stretch>
                  <a:fillRect l="-1235" b="-11429"/>
                </a:stretch>
              </a:blipFill>
            </p:spPr>
            <p:txBody>
              <a:bodyPr/>
              <a:lstStyle/>
              <a:p>
                <a:r>
                  <a:rPr lang="en-US">
                    <a:noFill/>
                  </a:rPr>
                  <a:t> </a:t>
                </a:r>
              </a:p>
            </p:txBody>
          </p:sp>
        </mc:Fallback>
      </mc:AlternateContent>
      <p:cxnSp>
        <p:nvCxnSpPr>
          <p:cNvPr id="10" name="Elbow Connector 9">
            <a:extLst>
              <a:ext uri="{FF2B5EF4-FFF2-40B4-BE49-F238E27FC236}">
                <a16:creationId xmlns:a16="http://schemas.microsoft.com/office/drawing/2014/main" id="{6BC3A2D3-82D4-FB4E-ADDF-AF2625FB9BFC}"/>
              </a:ext>
            </a:extLst>
          </p:cNvPr>
          <p:cNvCxnSpPr>
            <a:cxnSpLocks/>
            <a:stCxn id="7" idx="1"/>
            <a:endCxn id="8" idx="1"/>
          </p:cNvCxnSpPr>
          <p:nvPr/>
        </p:nvCxnSpPr>
        <p:spPr>
          <a:xfrm rot="10800000" flipH="1" flipV="1">
            <a:off x="2734631" y="2544156"/>
            <a:ext cx="762631" cy="884844"/>
          </a:xfrm>
          <a:prstGeom prst="bentConnector3">
            <a:avLst>
              <a:gd name="adj1" fmla="val -29975"/>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矩形 18">
                <a:extLst>
                  <a:ext uri="{FF2B5EF4-FFF2-40B4-BE49-F238E27FC236}">
                    <a16:creationId xmlns:a16="http://schemas.microsoft.com/office/drawing/2014/main" id="{20AB6C15-173F-CC45-BA48-9E24F66079A7}"/>
                  </a:ext>
                </a:extLst>
              </p:cNvPr>
              <p:cNvSpPr txBox="1">
                <a:spLocks/>
              </p:cNvSpPr>
              <p:nvPr/>
            </p:nvSpPr>
            <p:spPr>
              <a:xfrm>
                <a:off x="345523" y="4759035"/>
                <a:ext cx="11520000" cy="1419280"/>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Therefore,</a:t>
                </a:r>
                <a:r>
                  <a:rPr kumimoji="1" lang="zh-CN" altLang="en-US" sz="1800" dirty="0">
                    <a:solidFill>
                      <a:prstClr val="black"/>
                    </a:solidFill>
                  </a:rPr>
                  <a:t> </a:t>
                </a:r>
                <a:r>
                  <a:rPr kumimoji="1" lang="en-US" altLang="zh-CN" sz="1800" dirty="0">
                    <a:solidFill>
                      <a:prstClr val="black"/>
                    </a:solidFill>
                  </a:rPr>
                  <a:t>as</a:t>
                </a:r>
                <a:r>
                  <a:rPr kumimoji="1" lang="zh-CN" altLang="en-US" sz="1800" dirty="0">
                    <a:solidFill>
                      <a:prstClr val="black"/>
                    </a:solidFill>
                  </a:rPr>
                  <a:t> </a:t>
                </a:r>
                <a14:m>
                  <m:oMath xmlns:m="http://schemas.openxmlformats.org/officeDocument/2006/math">
                    <m:sSub>
                      <m:sSubPr>
                        <m:ctrlPr>
                          <a:rPr kumimoji="1" lang="en-US" altLang="zh-CN" sz="1800" i="1" smtClean="0">
                            <a:solidFill>
                              <a:prstClr val="black"/>
                            </a:solidFill>
                            <a:latin typeface="Cambria Math" panose="02040503050406030204" pitchFamily="18" charset="0"/>
                          </a:rPr>
                        </m:ctrlPr>
                      </m:sSubPr>
                      <m:e>
                        <m:r>
                          <a:rPr kumimoji="1" lang="en-US" altLang="zh-CN" sz="1800" b="0" i="1" smtClean="0">
                            <a:solidFill>
                              <a:prstClr val="black"/>
                            </a:solidFill>
                            <a:latin typeface="Cambria Math" panose="02040503050406030204" pitchFamily="18" charset="0"/>
                          </a:rPr>
                          <m:t>𝑋</m:t>
                        </m:r>
                      </m:e>
                      <m:sub>
                        <m:r>
                          <a:rPr kumimoji="1" lang="en-US" altLang="zh-CN" sz="1800" b="0" i="1" smtClean="0">
                            <a:solidFill>
                              <a:prstClr val="black"/>
                            </a:solidFill>
                            <a:latin typeface="Cambria Math" panose="02040503050406030204" pitchFamily="18" charset="0"/>
                          </a:rPr>
                          <m:t>𝑡</m:t>
                        </m:r>
                      </m:sub>
                    </m:sSub>
                  </m:oMath>
                </a14:m>
                <a:r>
                  <a:rPr kumimoji="1" lang="zh-CN" altLang="en-US" sz="1800" dirty="0">
                    <a:solidFill>
                      <a:prstClr val="black"/>
                    </a:solidFill>
                  </a:rPr>
                  <a:t> </a:t>
                </a:r>
                <a:r>
                  <a:rPr kumimoji="1" lang="en-US" altLang="zh-CN" sz="1800" dirty="0">
                    <a:solidFill>
                      <a:prstClr val="black"/>
                    </a:solidFill>
                  </a:rPr>
                  <a:t>diverges</a:t>
                </a:r>
                <a:r>
                  <a:rPr kumimoji="1" lang="zh-CN" altLang="en-US" sz="1800" dirty="0">
                    <a:solidFill>
                      <a:prstClr val="black"/>
                    </a:solidFill>
                  </a:rPr>
                  <a:t> </a:t>
                </a:r>
                <a:r>
                  <a:rPr kumimoji="1" lang="en-US" altLang="zh-CN" sz="1800" dirty="0">
                    <a:solidFill>
                      <a:prstClr val="black"/>
                    </a:solidFill>
                  </a:rPr>
                  <a:t>from</a:t>
                </a:r>
                <a:r>
                  <a:rPr kumimoji="1" lang="zh-CN" altLang="en-US" sz="1800" dirty="0">
                    <a:solidFill>
                      <a:prstClr val="black"/>
                    </a:solidFill>
                  </a:rPr>
                  <a:t> </a:t>
                </a:r>
                <a:r>
                  <a:rPr kumimoji="1" lang="en-US" altLang="zh-CN" sz="1800" dirty="0">
                    <a:solidFill>
                      <a:prstClr val="black"/>
                    </a:solidFill>
                  </a:rPr>
                  <a:t>0</a:t>
                </a:r>
                <a:r>
                  <a:rPr kumimoji="1" lang="zh-CN" altLang="en-US" sz="1800" dirty="0">
                    <a:solidFill>
                      <a:prstClr val="black"/>
                    </a:solidFill>
                  </a:rPr>
                  <a:t> </a:t>
                </a:r>
                <a:r>
                  <a:rPr kumimoji="1" lang="en-US" altLang="zh-CN" sz="1800" dirty="0">
                    <a:solidFill>
                      <a:prstClr val="black"/>
                    </a:solidFill>
                  </a:rPr>
                  <a:t>either</a:t>
                </a:r>
                <a:r>
                  <a:rPr kumimoji="1" lang="zh-CN" altLang="en-US" sz="1800" dirty="0">
                    <a:solidFill>
                      <a:prstClr val="black"/>
                    </a:solidFill>
                  </a:rPr>
                  <a:t> </a:t>
                </a:r>
                <a:r>
                  <a:rPr kumimoji="1" lang="en-US" altLang="zh-CN" sz="1800" dirty="0">
                    <a:solidFill>
                      <a:prstClr val="black"/>
                    </a:solidFill>
                  </a:rPr>
                  <a:t>way,</a:t>
                </a:r>
                <a:r>
                  <a:rPr kumimoji="1" lang="zh-CN" altLang="en-US" sz="1800" dirty="0">
                    <a:solidFill>
                      <a:prstClr val="black"/>
                    </a:solidFill>
                  </a:rPr>
                  <a:t> </a:t>
                </a:r>
                <a:r>
                  <a:rPr kumimoji="1" lang="en-US" altLang="zh-CN" sz="1800" dirty="0">
                    <a:solidFill>
                      <a:prstClr val="black"/>
                    </a:solidFill>
                  </a:rPr>
                  <a:t>we</a:t>
                </a:r>
                <a:r>
                  <a:rPr kumimoji="1" lang="zh-CN" altLang="en-US" sz="1800" dirty="0">
                    <a:solidFill>
                      <a:prstClr val="black"/>
                    </a:solidFill>
                  </a:rPr>
                  <a:t> </a:t>
                </a:r>
                <a:r>
                  <a:rPr kumimoji="1" lang="en-US" altLang="zh-CN" sz="1800" dirty="0">
                    <a:solidFill>
                      <a:prstClr val="black"/>
                    </a:solidFill>
                  </a:rPr>
                  <a:t>start</a:t>
                </a:r>
                <a:r>
                  <a:rPr kumimoji="1" lang="zh-CN" altLang="en-US" sz="1800" dirty="0">
                    <a:solidFill>
                      <a:prstClr val="black"/>
                    </a:solidFill>
                  </a:rPr>
                  <a:t> </a:t>
                </a:r>
                <a:r>
                  <a:rPr kumimoji="1" lang="en-US" altLang="zh-CN" sz="1800" dirty="0">
                    <a:solidFill>
                      <a:prstClr val="black"/>
                    </a:solidFill>
                  </a:rPr>
                  <a:t>building</a:t>
                </a:r>
                <a:r>
                  <a:rPr kumimoji="1" lang="zh-CN" altLang="en-US" sz="1800" dirty="0">
                    <a:solidFill>
                      <a:prstClr val="black"/>
                    </a:solidFill>
                  </a:rPr>
                  <a:t> </a:t>
                </a:r>
                <a:r>
                  <a:rPr kumimoji="1" lang="en-US" altLang="zh-CN" sz="1800" dirty="0">
                    <a:solidFill>
                      <a:prstClr val="black"/>
                    </a:solidFill>
                  </a:rPr>
                  <a:t>up</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position</a:t>
                </a:r>
                <a:r>
                  <a:rPr kumimoji="1" lang="zh-CN" altLang="en-US" sz="1800" dirty="0">
                    <a:solidFill>
                      <a:prstClr val="black"/>
                    </a:solidFill>
                  </a:rPr>
                  <a:t> </a:t>
                </a:r>
                <a14:m>
                  <m:oMath xmlns:m="http://schemas.openxmlformats.org/officeDocument/2006/math">
                    <m:sSub>
                      <m:sSubPr>
                        <m:ctrlPr>
                          <a:rPr kumimoji="1" lang="en-US" altLang="zh-CN" sz="1800" i="1">
                            <a:solidFill>
                              <a:prstClr val="black"/>
                            </a:solidFill>
                            <a:latin typeface="Cambria Math" panose="02040503050406030204" pitchFamily="18" charset="0"/>
                            <a:ea typeface="Cambria Math" panose="02040503050406030204" pitchFamily="18" charset="0"/>
                          </a:rPr>
                        </m:ctrlPr>
                      </m:sSubPr>
                      <m:e>
                        <m:r>
                          <a:rPr kumimoji="1" lang="en-US" altLang="zh-CN" sz="1800" i="1">
                            <a:solidFill>
                              <a:prstClr val="black"/>
                            </a:solidFill>
                            <a:latin typeface="Cambria Math" panose="02040503050406030204" pitchFamily="18" charset="0"/>
                            <a:ea typeface="Cambria Math" panose="02040503050406030204" pitchFamily="18" charset="0"/>
                          </a:rPr>
                          <m:t>𝛼</m:t>
                        </m:r>
                      </m:e>
                      <m:sub>
                        <m:r>
                          <a:rPr kumimoji="1" lang="en-US" altLang="zh-CN" sz="1800" i="1">
                            <a:solidFill>
                              <a:prstClr val="black"/>
                            </a:solidFill>
                            <a:latin typeface="Cambria Math" panose="02040503050406030204" pitchFamily="18" charset="0"/>
                            <a:ea typeface="Cambria Math" panose="02040503050406030204" pitchFamily="18" charset="0"/>
                          </a:rPr>
                          <m:t>𝑡</m:t>
                        </m:r>
                      </m:sub>
                    </m:sSub>
                  </m:oMath>
                </a14:m>
                <a:r>
                  <a:rPr kumimoji="1" lang="en-US" altLang="zh-CN" sz="1800" dirty="0">
                    <a:solidFill>
                      <a:prstClr val="black"/>
                    </a:solidFill>
                  </a:rPr>
                  <a:t>,</a:t>
                </a:r>
                <a:r>
                  <a:rPr kumimoji="1" lang="zh-CN" altLang="en-US" sz="1800" dirty="0">
                    <a:solidFill>
                      <a:prstClr val="black"/>
                    </a:solidFill>
                  </a:rPr>
                  <a:t> </a:t>
                </a:r>
                <a:r>
                  <a:rPr kumimoji="1" lang="en-US" altLang="zh-CN" sz="1800" dirty="0">
                    <a:solidFill>
                      <a:prstClr val="black"/>
                    </a:solidFill>
                  </a:rPr>
                  <a:t>which</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opposite</a:t>
                </a:r>
                <a:r>
                  <a:rPr kumimoji="1" lang="zh-CN" altLang="en-US" sz="1800" dirty="0">
                    <a:solidFill>
                      <a:prstClr val="black"/>
                    </a:solidFill>
                  </a:rPr>
                  <a:t> </a:t>
                </a:r>
                <a:r>
                  <a:rPr kumimoji="1" lang="en-US" altLang="zh-CN" sz="1800" dirty="0">
                    <a:solidFill>
                      <a:prstClr val="black"/>
                    </a:solidFill>
                  </a:rPr>
                  <a:t>sign</a:t>
                </a:r>
                <a:r>
                  <a:rPr kumimoji="1" lang="zh-CN" altLang="en-US" sz="1800" dirty="0">
                    <a:solidFill>
                      <a:prstClr val="black"/>
                    </a:solidFill>
                  </a:rPr>
                  <a:t> </a:t>
                </a:r>
                <a:r>
                  <a:rPr kumimoji="1" lang="en-US" altLang="zh-CN" sz="1800" dirty="0">
                    <a:solidFill>
                      <a:prstClr val="black"/>
                    </a:solidFill>
                  </a:rPr>
                  <a:t>of</a:t>
                </a:r>
                <a:r>
                  <a:rPr kumimoji="1" lang="zh-CN" altLang="en-US" sz="1800" dirty="0">
                    <a:solidFill>
                      <a:prstClr val="black"/>
                    </a:solidFill>
                  </a:rPr>
                  <a:t> </a:t>
                </a:r>
                <a14:m>
                  <m:oMath xmlns:m="http://schemas.openxmlformats.org/officeDocument/2006/math">
                    <m:sSub>
                      <m:sSubPr>
                        <m:ctrlPr>
                          <a:rPr kumimoji="1" lang="en-US" altLang="zh-CN" sz="1800" i="1">
                            <a:solidFill>
                              <a:prstClr val="black"/>
                            </a:solidFill>
                            <a:latin typeface="Cambria Math" panose="02040503050406030204" pitchFamily="18" charset="0"/>
                          </a:rPr>
                        </m:ctrlPr>
                      </m:sSubPr>
                      <m:e>
                        <m:r>
                          <a:rPr kumimoji="1" lang="en-US" altLang="zh-CN" sz="1800" i="1">
                            <a:solidFill>
                              <a:prstClr val="black"/>
                            </a:solidFill>
                            <a:latin typeface="Cambria Math" panose="02040503050406030204" pitchFamily="18" charset="0"/>
                          </a:rPr>
                          <m:t>𝑋</m:t>
                        </m:r>
                      </m:e>
                      <m:sub>
                        <m:r>
                          <a:rPr kumimoji="1" lang="en-US" altLang="zh-CN" sz="1800" i="1">
                            <a:solidFill>
                              <a:prstClr val="black"/>
                            </a:solidFill>
                            <a:latin typeface="Cambria Math" panose="02040503050406030204" pitchFamily="18" charset="0"/>
                          </a:rPr>
                          <m:t>𝑡</m:t>
                        </m:r>
                      </m:sub>
                    </m:sSub>
                  </m:oMath>
                </a14:m>
                <a:r>
                  <a:rPr kumimoji="1" lang="en-US" altLang="zh-CN" sz="1800" dirty="0">
                    <a:solidFill>
                      <a:prstClr val="black"/>
                    </a:solidFill>
                  </a:rPr>
                  <a:t>.</a:t>
                </a:r>
              </a:p>
              <a:p>
                <a:pPr marL="171450" indent="-171450" algn="just">
                  <a:buFont typeface="Arial" panose="020B0604020202090204" pitchFamily="34" charset="0"/>
                  <a:buChar char="•"/>
                </a:pPr>
                <a:r>
                  <a:rPr kumimoji="1" lang="zh-CN" altLang="en-US" sz="1800" dirty="0">
                    <a:solidFill>
                      <a:prstClr val="black"/>
                    </a:solidFill>
                  </a:rPr>
                  <a:t> </a:t>
                </a:r>
                <a:r>
                  <a:rPr kumimoji="1" lang="en-US" altLang="zh-CN" sz="1800" dirty="0">
                    <a:solidFill>
                      <a:prstClr val="black"/>
                    </a:solidFill>
                  </a:rPr>
                  <a:t>If</a:t>
                </a:r>
                <a:r>
                  <a:rPr kumimoji="1" lang="zh-CN" altLang="en-US" sz="1800" dirty="0">
                    <a:solidFill>
                      <a:prstClr val="black"/>
                    </a:solidFill>
                  </a:rPr>
                  <a:t> </a:t>
                </a:r>
                <a14:m>
                  <m:oMath xmlns:m="http://schemas.openxmlformats.org/officeDocument/2006/math">
                    <m:sSub>
                      <m:sSubPr>
                        <m:ctrlPr>
                          <a:rPr kumimoji="1" lang="en-US" altLang="zh-CN" sz="1800" i="1">
                            <a:solidFill>
                              <a:prstClr val="black"/>
                            </a:solidFill>
                            <a:latin typeface="Cambria Math" panose="02040503050406030204" pitchFamily="18" charset="0"/>
                          </a:rPr>
                        </m:ctrlPr>
                      </m:sSubPr>
                      <m:e>
                        <m:r>
                          <a:rPr kumimoji="1" lang="en-US" altLang="zh-CN" sz="1800" i="1">
                            <a:solidFill>
                              <a:prstClr val="black"/>
                            </a:solidFill>
                            <a:latin typeface="Cambria Math" panose="02040503050406030204" pitchFamily="18" charset="0"/>
                          </a:rPr>
                          <m:t>𝑋</m:t>
                        </m:r>
                      </m:e>
                      <m:sub>
                        <m:r>
                          <a:rPr kumimoji="1" lang="en-US" altLang="zh-CN" sz="1800" i="1">
                            <a:solidFill>
                              <a:prstClr val="black"/>
                            </a:solidFill>
                            <a:latin typeface="Cambria Math" panose="02040503050406030204" pitchFamily="18" charset="0"/>
                          </a:rPr>
                          <m:t>𝑡</m:t>
                        </m:r>
                      </m:sub>
                    </m:sSub>
                  </m:oMath>
                </a14:m>
                <a:r>
                  <a:rPr kumimoji="1" lang="zh-CN" altLang="en-US" sz="1800" dirty="0">
                    <a:solidFill>
                      <a:prstClr val="black"/>
                    </a:solidFill>
                  </a:rPr>
                  <a:t> </a:t>
                </a:r>
                <a:r>
                  <a:rPr kumimoji="1" lang="en-US" altLang="zh-CN" sz="1800" dirty="0">
                    <a:solidFill>
                      <a:prstClr val="black"/>
                    </a:solidFill>
                  </a:rPr>
                  <a:t>diverges</a:t>
                </a:r>
                <a:r>
                  <a:rPr kumimoji="1" lang="zh-CN" altLang="en-US" sz="1800" dirty="0">
                    <a:solidFill>
                      <a:prstClr val="black"/>
                    </a:solidFill>
                  </a:rPr>
                  <a:t> </a:t>
                </a:r>
                <a:r>
                  <a:rPr kumimoji="1" lang="en-US" altLang="zh-CN" sz="1800" dirty="0">
                    <a:solidFill>
                      <a:prstClr val="black"/>
                    </a:solidFill>
                  </a:rPr>
                  <a:t>further</a:t>
                </a:r>
                <a:r>
                  <a:rPr kumimoji="1" lang="zh-CN" altLang="en-US" sz="1800" dirty="0">
                    <a:solidFill>
                      <a:prstClr val="black"/>
                    </a:solidFill>
                  </a:rPr>
                  <a:t> </a:t>
                </a:r>
                <a:r>
                  <a:rPr kumimoji="1" lang="en-US" altLang="zh-CN" sz="1800" dirty="0">
                    <a:solidFill>
                      <a:prstClr val="black"/>
                    </a:solidFill>
                  </a:rPr>
                  <a:t>from</a:t>
                </a:r>
                <a:r>
                  <a:rPr kumimoji="1" lang="zh-CN" altLang="en-US" sz="1800" dirty="0">
                    <a:solidFill>
                      <a:prstClr val="black"/>
                    </a:solidFill>
                  </a:rPr>
                  <a:t> </a:t>
                </a:r>
                <a:r>
                  <a:rPr kumimoji="1" lang="en-US" altLang="zh-CN" sz="1800" dirty="0">
                    <a:solidFill>
                      <a:prstClr val="black"/>
                    </a:solidFill>
                  </a:rPr>
                  <a:t>0,</a:t>
                </a:r>
                <a:r>
                  <a:rPr kumimoji="1" lang="zh-CN" altLang="en-US" sz="1800" dirty="0">
                    <a:solidFill>
                      <a:prstClr val="black"/>
                    </a:solidFill>
                  </a:rPr>
                  <a:t> </a:t>
                </a:r>
                <a:r>
                  <a:rPr kumimoji="1" lang="en-US" altLang="zh-CN" sz="1800" dirty="0">
                    <a:solidFill>
                      <a:prstClr val="black"/>
                    </a:solidFill>
                  </a:rPr>
                  <a:t>our</a:t>
                </a:r>
                <a:r>
                  <a:rPr kumimoji="1" lang="zh-CN" altLang="en-US" sz="1800" dirty="0">
                    <a:solidFill>
                      <a:prstClr val="black"/>
                    </a:solidFill>
                  </a:rPr>
                  <a:t> </a:t>
                </a:r>
                <a:r>
                  <a:rPr kumimoji="1" lang="en-US" altLang="zh-CN" sz="1800" dirty="0">
                    <a:solidFill>
                      <a:prstClr val="black"/>
                    </a:solidFill>
                  </a:rPr>
                  <a:t>position</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making</a:t>
                </a:r>
                <a:r>
                  <a:rPr kumimoji="1" lang="zh-CN" altLang="en-US" sz="1800" dirty="0">
                    <a:solidFill>
                      <a:prstClr val="black"/>
                    </a:solidFill>
                  </a:rPr>
                  <a:t> </a:t>
                </a:r>
                <a:r>
                  <a:rPr kumimoji="1" lang="en-US" altLang="zh-CN" sz="1800" dirty="0">
                    <a:solidFill>
                      <a:prstClr val="black"/>
                    </a:solidFill>
                  </a:rPr>
                  <a:t>a</a:t>
                </a:r>
                <a:r>
                  <a:rPr kumimoji="1" lang="zh-CN" altLang="en-US" sz="1800" dirty="0">
                    <a:solidFill>
                      <a:prstClr val="black"/>
                    </a:solidFill>
                  </a:rPr>
                  <a:t> </a:t>
                </a:r>
                <a:r>
                  <a:rPr kumimoji="1" lang="en-US" altLang="zh-CN" sz="1800" dirty="0">
                    <a:solidFill>
                      <a:prstClr val="black"/>
                    </a:solidFill>
                  </a:rPr>
                  <a:t>loss,</a:t>
                </a:r>
                <a:r>
                  <a:rPr kumimoji="1" lang="zh-CN" altLang="en-US" sz="1800" dirty="0">
                    <a:solidFill>
                      <a:prstClr val="black"/>
                    </a:solidFill>
                  </a:rPr>
                  <a:t> </a:t>
                </a:r>
                <a:r>
                  <a:rPr kumimoji="1" lang="en-US" altLang="zh-CN" sz="1800" dirty="0">
                    <a:solidFill>
                      <a:prstClr val="black"/>
                    </a:solidFill>
                  </a:rPr>
                  <a:t>but</a:t>
                </a:r>
                <a:r>
                  <a:rPr kumimoji="1" lang="zh-CN" altLang="en-US" sz="1800" dirty="0">
                    <a:solidFill>
                      <a:prstClr val="black"/>
                    </a:solidFill>
                  </a:rPr>
                  <a:t> </a:t>
                </a:r>
                <a:r>
                  <a:rPr kumimoji="1" lang="en-US" altLang="zh-CN" sz="1800" dirty="0">
                    <a:solidFill>
                      <a:prstClr val="black"/>
                    </a:solidFill>
                  </a:rPr>
                  <a:t>we</a:t>
                </a:r>
                <a:r>
                  <a:rPr kumimoji="1" lang="zh-CN" altLang="en-US" sz="1800" dirty="0">
                    <a:solidFill>
                      <a:prstClr val="black"/>
                    </a:solidFill>
                  </a:rPr>
                  <a:t> </a:t>
                </a:r>
                <a:r>
                  <a:rPr kumimoji="1" lang="en-US" altLang="zh-CN" sz="1800" dirty="0">
                    <a:solidFill>
                      <a:prstClr val="black"/>
                    </a:solidFill>
                  </a:rPr>
                  <a:t>are</a:t>
                </a:r>
                <a:r>
                  <a:rPr kumimoji="1" lang="zh-CN" altLang="en-US" sz="1800" dirty="0">
                    <a:solidFill>
                      <a:prstClr val="black"/>
                    </a:solidFill>
                  </a:rPr>
                  <a:t> </a:t>
                </a:r>
                <a:r>
                  <a:rPr kumimoji="1" lang="en-US" altLang="zh-CN" sz="1800" dirty="0">
                    <a:solidFill>
                      <a:prstClr val="black"/>
                    </a:solidFill>
                  </a:rPr>
                  <a:t>still</a:t>
                </a:r>
                <a:r>
                  <a:rPr kumimoji="1" lang="zh-CN" altLang="en-US" sz="1800" dirty="0">
                    <a:solidFill>
                      <a:prstClr val="black"/>
                    </a:solidFill>
                  </a:rPr>
                  <a:t> </a:t>
                </a:r>
                <a:r>
                  <a:rPr kumimoji="1" lang="en-US" altLang="zh-CN" sz="1800" dirty="0">
                    <a:solidFill>
                      <a:prstClr val="black"/>
                    </a:solidFill>
                  </a:rPr>
                  <a:t>increasing</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position</a:t>
                </a:r>
                <a:r>
                  <a:rPr kumimoji="1" lang="zh-CN" altLang="en-US" sz="1800" dirty="0">
                    <a:solidFill>
                      <a:prstClr val="black"/>
                    </a:solidFill>
                  </a:rPr>
                  <a:t> </a:t>
                </a:r>
                <a:r>
                  <a:rPr kumimoji="1" lang="en-US" altLang="zh-CN" sz="1800" dirty="0">
                    <a:solidFill>
                      <a:prstClr val="black"/>
                    </a:solidFill>
                  </a:rPr>
                  <a:t>until</a:t>
                </a:r>
                <a:r>
                  <a:rPr kumimoji="1" lang="zh-CN" altLang="en-US" sz="1800" dirty="0">
                    <a:solidFill>
                      <a:prstClr val="black"/>
                    </a:solidFill>
                  </a:rPr>
                  <a:t> </a:t>
                </a:r>
                <a14:m>
                  <m:oMath xmlns:m="http://schemas.openxmlformats.org/officeDocument/2006/math">
                    <m:sSup>
                      <m:sSupPr>
                        <m:ctrlPr>
                          <a:rPr kumimoji="1" lang="en-US" altLang="zh-CN" sz="1800" i="1" smtClean="0">
                            <a:solidFill>
                              <a:prstClr val="black"/>
                            </a:solidFill>
                            <a:latin typeface="Cambria Math" panose="02040503050406030204" pitchFamily="18" charset="0"/>
                          </a:rPr>
                        </m:ctrlPr>
                      </m:sSupPr>
                      <m:e>
                        <m:r>
                          <a:rPr kumimoji="1" lang="en-US" altLang="zh-CN" sz="1800" b="0" i="1" smtClean="0">
                            <a:solidFill>
                              <a:prstClr val="black"/>
                            </a:solidFill>
                            <a:latin typeface="Cambria Math" panose="02040503050406030204" pitchFamily="18" charset="0"/>
                          </a:rPr>
                          <m:t>𝑋</m:t>
                        </m:r>
                      </m:e>
                      <m:sup>
                        <m:r>
                          <a:rPr kumimoji="1" lang="en-US" altLang="zh-CN" sz="1800" b="0" i="1" smtClean="0">
                            <a:solidFill>
                              <a:prstClr val="black"/>
                            </a:solidFill>
                            <a:latin typeface="Cambria Math" panose="02040503050406030204" pitchFamily="18" charset="0"/>
                          </a:rPr>
                          <m:t>2</m:t>
                        </m:r>
                      </m:sup>
                    </m:sSup>
                  </m:oMath>
                </a14:m>
                <a:r>
                  <a:rPr kumimoji="1" lang="zh-CN" altLang="en-US" sz="1800" dirty="0">
                    <a:solidFill>
                      <a:prstClr val="black"/>
                    </a:solidFill>
                  </a:rPr>
                  <a:t> </a:t>
                </a:r>
                <a:r>
                  <a:rPr kumimoji="1" lang="en-US" altLang="zh-CN" sz="1800" dirty="0">
                    <a:solidFill>
                      <a:prstClr val="black"/>
                    </a:solidFill>
                  </a:rPr>
                  <a:t>reaches</a:t>
                </a:r>
                <a:r>
                  <a:rPr kumimoji="1" lang="zh-CN" altLang="en-US" sz="1800" dirty="0">
                    <a:solidFill>
                      <a:prstClr val="black"/>
                    </a:solidFill>
                  </a:rPr>
                  <a:t> </a:t>
                </a:r>
                <a14:m>
                  <m:oMath xmlns:m="http://schemas.openxmlformats.org/officeDocument/2006/math">
                    <m:r>
                      <a:rPr kumimoji="1" lang="en-US" altLang="zh-CN" sz="1800" i="1">
                        <a:solidFill>
                          <a:prstClr val="black"/>
                        </a:solidFill>
                        <a:latin typeface="Cambria Math" panose="02040503050406030204" pitchFamily="18" charset="0"/>
                        <a:ea typeface="Cambria Math" panose="02040503050406030204" pitchFamily="18" charset="0"/>
                      </a:rPr>
                      <m:t>1/</m:t>
                    </m:r>
                    <m:r>
                      <a:rPr kumimoji="1" lang="en-US" altLang="zh-CN" sz="1800" i="1">
                        <a:solidFill>
                          <a:prstClr val="black"/>
                        </a:solidFill>
                        <a:latin typeface="Cambria Math" panose="02040503050406030204" pitchFamily="18" charset="0"/>
                        <a:ea typeface="Cambria Math" panose="02040503050406030204" pitchFamily="18" charset="0"/>
                      </a:rPr>
                      <m:t>𝐷</m:t>
                    </m:r>
                    <m:d>
                      <m:dPr>
                        <m:ctrlPr>
                          <a:rPr kumimoji="1" lang="en-US" altLang="zh-CN" sz="1800" i="1">
                            <a:solidFill>
                              <a:prstClr val="black"/>
                            </a:solidFill>
                            <a:latin typeface="Cambria Math" panose="02040503050406030204" pitchFamily="18" charset="0"/>
                            <a:ea typeface="Cambria Math" panose="02040503050406030204" pitchFamily="18" charset="0"/>
                          </a:rPr>
                        </m:ctrlPr>
                      </m:dPr>
                      <m:e>
                        <m:r>
                          <a:rPr kumimoji="1" lang="en-US" altLang="zh-CN" sz="1800" i="1">
                            <a:solidFill>
                              <a:prstClr val="black"/>
                            </a:solidFill>
                            <a:latin typeface="Cambria Math" panose="02040503050406030204" pitchFamily="18" charset="0"/>
                            <a:ea typeface="Cambria Math" panose="02040503050406030204" pitchFamily="18" charset="0"/>
                          </a:rPr>
                          <m:t>𝜏</m:t>
                        </m:r>
                      </m:e>
                    </m:d>
                  </m:oMath>
                </a14:m>
                <a:r>
                  <a:rPr kumimoji="1" lang="en-US" altLang="zh-CN" sz="1800" dirty="0">
                    <a:solidFill>
                      <a:prstClr val="black"/>
                    </a:solidFill>
                  </a:rPr>
                  <a:t>.</a:t>
                </a:r>
              </a:p>
              <a:p>
                <a:pPr marL="171450" indent="-171450" algn="just">
                  <a:buFont typeface="Arial" panose="020B0604020202090204" pitchFamily="34" charset="0"/>
                  <a:buChar char="•"/>
                </a:pPr>
                <a:r>
                  <a:rPr kumimoji="1" lang="en-US" altLang="zh-CN" sz="1800" dirty="0">
                    <a:solidFill>
                      <a:prstClr val="black"/>
                    </a:solidFill>
                  </a:rPr>
                  <a:t>Remaining</a:t>
                </a:r>
                <a:r>
                  <a:rPr kumimoji="1" lang="zh-CN" altLang="en-US" sz="1800" dirty="0">
                    <a:solidFill>
                      <a:prstClr val="black"/>
                    </a:solidFill>
                  </a:rPr>
                  <a:t> </a:t>
                </a:r>
                <a:r>
                  <a:rPr kumimoji="1" lang="en-US" altLang="zh-CN" sz="1800" dirty="0">
                    <a:solidFill>
                      <a:prstClr val="black"/>
                    </a:solidFill>
                  </a:rPr>
                  <a:t>question</a:t>
                </a:r>
                <a:r>
                  <a:rPr kumimoji="1" lang="zh-CN" altLang="en-US" sz="1800" dirty="0">
                    <a:solidFill>
                      <a:prstClr val="black"/>
                    </a:solidFill>
                  </a:rPr>
                  <a:t> </a:t>
                </a:r>
                <a:r>
                  <a:rPr kumimoji="1" lang="en-US" altLang="zh-CN" sz="1800" dirty="0">
                    <a:solidFill>
                      <a:prstClr val="black"/>
                    </a:solidFill>
                  </a:rPr>
                  <a:t>about</a:t>
                </a:r>
                <a:r>
                  <a:rPr kumimoji="1" lang="zh-CN" altLang="en-US" sz="1800" dirty="0">
                    <a:solidFill>
                      <a:prstClr val="black"/>
                    </a:solidFill>
                  </a:rPr>
                  <a:t> </a:t>
                </a:r>
                <a:r>
                  <a:rPr kumimoji="1" lang="en-US" altLang="zh-CN" sz="1800" dirty="0">
                    <a:solidFill>
                      <a:prstClr val="black"/>
                    </a:solidFill>
                  </a:rPr>
                  <a:t>stop-loss</a:t>
                </a:r>
                <a:r>
                  <a:rPr kumimoji="1" lang="zh-CN" altLang="en-US" sz="1800" dirty="0">
                    <a:solidFill>
                      <a:prstClr val="black"/>
                    </a:solidFill>
                  </a:rPr>
                  <a:t> </a:t>
                </a:r>
                <a:r>
                  <a:rPr kumimoji="1" lang="en-US" altLang="zh-CN" sz="1800" dirty="0">
                    <a:solidFill>
                      <a:prstClr val="black"/>
                    </a:solidFill>
                  </a:rPr>
                  <a:t>strategy:</a:t>
                </a:r>
                <a:r>
                  <a:rPr kumimoji="1" lang="zh-CN" altLang="en-US" sz="1800" dirty="0">
                    <a:solidFill>
                      <a:prstClr val="black"/>
                    </a:solidFill>
                  </a:rPr>
                  <a:t> </a:t>
                </a:r>
                <a:r>
                  <a:rPr kumimoji="1" lang="en-US" altLang="zh-CN" sz="1800" i="1" dirty="0">
                    <a:solidFill>
                      <a:prstClr val="black"/>
                    </a:solidFill>
                  </a:rPr>
                  <a:t>Close</a:t>
                </a:r>
                <a:r>
                  <a:rPr kumimoji="1" lang="zh-CN" altLang="en-US" sz="1800" i="1" dirty="0">
                    <a:solidFill>
                      <a:prstClr val="black"/>
                    </a:solidFill>
                  </a:rPr>
                  <a:t> </a:t>
                </a:r>
                <a:r>
                  <a:rPr kumimoji="1" lang="en-US" altLang="zh-CN" sz="1800" i="1" dirty="0">
                    <a:solidFill>
                      <a:prstClr val="black"/>
                    </a:solidFill>
                  </a:rPr>
                  <a:t>all</a:t>
                </a:r>
                <a:r>
                  <a:rPr kumimoji="1" lang="zh-CN" altLang="en-US" sz="1800" i="1" dirty="0">
                    <a:solidFill>
                      <a:prstClr val="black"/>
                    </a:solidFill>
                  </a:rPr>
                  <a:t> </a:t>
                </a:r>
                <a:r>
                  <a:rPr kumimoji="1" lang="en-US" altLang="zh-CN" sz="1800" i="1" dirty="0">
                    <a:solidFill>
                      <a:prstClr val="black"/>
                    </a:solidFill>
                  </a:rPr>
                  <a:t>the</a:t>
                </a:r>
                <a:r>
                  <a:rPr kumimoji="1" lang="zh-CN" altLang="en-US" sz="1800" i="1" dirty="0">
                    <a:solidFill>
                      <a:prstClr val="black"/>
                    </a:solidFill>
                  </a:rPr>
                  <a:t> </a:t>
                </a:r>
                <a:r>
                  <a:rPr kumimoji="1" lang="en-US" altLang="zh-CN" sz="1800" i="1" dirty="0">
                    <a:solidFill>
                      <a:prstClr val="black"/>
                    </a:solidFill>
                  </a:rPr>
                  <a:t>position</a:t>
                </a:r>
                <a:r>
                  <a:rPr kumimoji="1" lang="zh-CN" altLang="en-US" sz="1800" i="1" dirty="0">
                    <a:solidFill>
                      <a:prstClr val="black"/>
                    </a:solidFill>
                  </a:rPr>
                  <a:t> </a:t>
                </a:r>
                <a:r>
                  <a:rPr kumimoji="1" lang="en-US" altLang="zh-CN" sz="1800" dirty="0">
                    <a:solidFill>
                      <a:prstClr val="black"/>
                    </a:solidFill>
                  </a:rPr>
                  <a:t>or</a:t>
                </a:r>
                <a:r>
                  <a:rPr kumimoji="1" lang="zh-CN" altLang="en-US" sz="1800" dirty="0">
                    <a:solidFill>
                      <a:prstClr val="black"/>
                    </a:solidFill>
                  </a:rPr>
                  <a:t> </a:t>
                </a:r>
                <a:r>
                  <a:rPr kumimoji="1" lang="en-US" altLang="zh-CN" sz="1800" i="1" dirty="0">
                    <a:solidFill>
                      <a:prstClr val="black"/>
                    </a:solidFill>
                  </a:rPr>
                  <a:t>Stop</a:t>
                </a:r>
                <a:r>
                  <a:rPr kumimoji="1" lang="zh-CN" altLang="en-US" sz="1800" i="1" dirty="0">
                    <a:solidFill>
                      <a:prstClr val="black"/>
                    </a:solidFill>
                  </a:rPr>
                  <a:t> </a:t>
                </a:r>
                <a:r>
                  <a:rPr kumimoji="1" lang="en-US" altLang="zh-CN" sz="1800" i="1" dirty="0">
                    <a:solidFill>
                      <a:prstClr val="black"/>
                    </a:solidFill>
                  </a:rPr>
                  <a:t>increasing</a:t>
                </a:r>
                <a:r>
                  <a:rPr kumimoji="1" lang="zh-CN" altLang="en-US" sz="1800" i="1" dirty="0">
                    <a:solidFill>
                      <a:prstClr val="black"/>
                    </a:solidFill>
                  </a:rPr>
                  <a:t> </a:t>
                </a:r>
                <a:r>
                  <a:rPr kumimoji="1" lang="en-US" altLang="zh-CN" sz="1800" i="1" dirty="0">
                    <a:solidFill>
                      <a:prstClr val="black"/>
                    </a:solidFill>
                  </a:rPr>
                  <a:t>position</a:t>
                </a:r>
                <a:r>
                  <a:rPr kumimoji="1" lang="en-US" altLang="zh-CN" sz="1800" dirty="0">
                    <a:solidFill>
                      <a:prstClr val="black"/>
                    </a:solidFill>
                  </a:rPr>
                  <a:t>?</a:t>
                </a:r>
                <a:endParaRPr kumimoji="1" lang="zh-CN" altLang="en-US" sz="1800" dirty="0">
                  <a:solidFill>
                    <a:prstClr val="black"/>
                  </a:solidFill>
                </a:endParaRPr>
              </a:p>
            </p:txBody>
          </p:sp>
        </mc:Choice>
        <mc:Fallback xmlns="">
          <p:sp>
            <p:nvSpPr>
              <p:cNvPr id="12" name="矩形 18">
                <a:extLst>
                  <a:ext uri="{FF2B5EF4-FFF2-40B4-BE49-F238E27FC236}">
                    <a16:creationId xmlns:a16="http://schemas.microsoft.com/office/drawing/2014/main" id="{20AB6C15-173F-CC45-BA48-9E24F66079A7}"/>
                  </a:ext>
                </a:extLst>
              </p:cNvPr>
              <p:cNvSpPr txBox="1">
                <a:spLocks noRot="1" noChangeAspect="1" noMove="1" noResize="1" noEditPoints="1" noAdjustHandles="1" noChangeArrowheads="1" noChangeShapeType="1" noTextEdit="1"/>
              </p:cNvSpPr>
              <p:nvPr/>
            </p:nvSpPr>
            <p:spPr>
              <a:xfrm>
                <a:off x="345523" y="4759035"/>
                <a:ext cx="11520000" cy="1419280"/>
              </a:xfrm>
              <a:prstGeom prst="rect">
                <a:avLst/>
              </a:prstGeom>
              <a:blipFill>
                <a:blip r:embed="rId5"/>
                <a:stretch>
                  <a:fillRect l="-441" t="-1786"/>
                </a:stretch>
              </a:blipFill>
            </p:spPr>
            <p:txBody>
              <a:bodyPr/>
              <a:lstStyle/>
              <a:p>
                <a:r>
                  <a:rPr lang="en-US">
                    <a:noFill/>
                  </a:rPr>
                  <a:t> </a:t>
                </a:r>
              </a:p>
            </p:txBody>
          </p:sp>
        </mc:Fallback>
      </mc:AlternateContent>
      <p:sp>
        <p:nvSpPr>
          <p:cNvPr id="13" name="Down Arrow 12">
            <a:extLst>
              <a:ext uri="{FF2B5EF4-FFF2-40B4-BE49-F238E27FC236}">
                <a16:creationId xmlns:a16="http://schemas.microsoft.com/office/drawing/2014/main" id="{FD539CD4-19A2-6741-9C33-71A9BC036FA5}"/>
              </a:ext>
            </a:extLst>
          </p:cNvPr>
          <p:cNvSpPr/>
          <p:nvPr/>
        </p:nvSpPr>
        <p:spPr>
          <a:xfrm>
            <a:off x="4542631" y="4071370"/>
            <a:ext cx="3035300" cy="495403"/>
          </a:xfrm>
          <a:prstGeom prst="downArrow">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p:sp>
        <p:nvSpPr>
          <p:cNvPr id="14" name="Rectangle 13">
            <a:extLst>
              <a:ext uri="{FF2B5EF4-FFF2-40B4-BE49-F238E27FC236}">
                <a16:creationId xmlns:a16="http://schemas.microsoft.com/office/drawing/2014/main" id="{1C217F6B-C7A7-2C48-8562-B8C5E524F94D}"/>
              </a:ext>
            </a:extLst>
          </p:cNvPr>
          <p:cNvSpPr/>
          <p:nvPr/>
        </p:nvSpPr>
        <p:spPr>
          <a:xfrm>
            <a:off x="1841501" y="2090448"/>
            <a:ext cx="7886700" cy="1677028"/>
          </a:xfrm>
          <a:prstGeom prst="rect">
            <a:avLst/>
          </a:prstGeom>
          <a:noFill/>
          <a:ln w="19050">
            <a:solidFill>
              <a:srgbClr val="002060"/>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p:spTree>
    <p:extLst>
      <p:ext uri="{BB962C8B-B14F-4D97-AF65-F5344CB8AC3E}">
        <p14:creationId xmlns:p14="http://schemas.microsoft.com/office/powerpoint/2010/main" val="2264191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5" name="文本占位符 4"/>
          <p:cNvSpPr>
            <a:spLocks noGrp="1"/>
          </p:cNvSpPr>
          <p:nvPr>
            <p:ph type="body" sz="quarter" idx="15"/>
          </p:nvPr>
        </p:nvSpPr>
        <p:spPr/>
        <p:txBody>
          <a:bodyPr/>
          <a:lstStyle/>
          <a:p>
            <a:endParaRPr lang="zh-CN" altLang="en-US"/>
          </a:p>
        </p:txBody>
      </p:sp>
      <p:sp>
        <p:nvSpPr>
          <p:cNvPr id="6" name="矩形 5"/>
          <p:cNvSpPr/>
          <p:nvPr/>
        </p:nvSpPr>
        <p:spPr>
          <a:xfrm>
            <a:off x="6066791" y="-27272"/>
            <a:ext cx="6125209" cy="6871970"/>
          </a:xfrm>
          <a:prstGeom prst="rect">
            <a:avLst/>
          </a:prstGeom>
          <a:solidFill>
            <a:schemeClr val="bg1">
              <a:lumMod val="85000"/>
              <a:alpha val="42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t" anchorCtr="0" forceAA="0" compatLnSpc="1">
            <a:noAutofit/>
          </a:bodyPr>
          <a:lstStyle/>
          <a:p>
            <a:pPr algn="ctr"/>
            <a:endParaRPr lang="zh-CN" altLang="en-US" sz="1200" dirty="0" err="1">
              <a:solidFill>
                <a:schemeClr val="bg1"/>
              </a:solidFill>
            </a:endParaRPr>
          </a:p>
        </p:txBody>
      </p:sp>
      <p:sp>
        <p:nvSpPr>
          <p:cNvPr id="15" name="矩形 14"/>
          <p:cNvSpPr/>
          <p:nvPr/>
        </p:nvSpPr>
        <p:spPr>
          <a:xfrm>
            <a:off x="6392544" y="4107256"/>
            <a:ext cx="4586605" cy="431165"/>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t" anchorCtr="0" forceAA="0" compatLnSpc="1">
            <a:noAutofit/>
          </a:bodyPr>
          <a:lstStyle/>
          <a:p>
            <a:pPr algn="ctr"/>
            <a:endParaRPr lang="zh-CN" altLang="en-US" sz="1200" dirty="0" err="1">
              <a:solidFill>
                <a:srgbClr val="002060"/>
              </a:solidFill>
            </a:endParaRPr>
          </a:p>
        </p:txBody>
      </p:sp>
      <p:sp>
        <p:nvSpPr>
          <p:cNvPr id="10" name="文本框 9"/>
          <p:cNvSpPr txBox="1"/>
          <p:nvPr/>
        </p:nvSpPr>
        <p:spPr>
          <a:xfrm>
            <a:off x="6441757" y="1207142"/>
            <a:ext cx="5375275" cy="5388398"/>
          </a:xfrm>
          <a:prstGeom prst="rect">
            <a:avLst/>
          </a:prstGeom>
          <a:noFill/>
        </p:spPr>
        <p:txBody>
          <a:bodyPr wrap="square" lIns="0" tIns="0" rIns="0" bIns="45720" rtlCol="0">
            <a:spAutoFit/>
          </a:bodyPr>
          <a:lstStyle/>
          <a:p>
            <a:pPr>
              <a:lnSpc>
                <a:spcPct val="120000"/>
              </a:lnSpc>
            </a:pPr>
            <a:r>
              <a:rPr lang="en-US" altLang="zh-CN" sz="2400" b="1" dirty="0">
                <a:solidFill>
                  <a:schemeClr val="accent2">
                    <a:lumMod val="75000"/>
                  </a:schemeClr>
                </a:solidFill>
                <a:ea typeface="华文楷体" panose="02010600040101010101" pitchFamily="2" charset="-122"/>
                <a:cs typeface="+mn-lt"/>
              </a:rPr>
              <a:t>Introduction</a:t>
            </a:r>
          </a:p>
          <a:p>
            <a:pPr>
              <a:lnSpc>
                <a:spcPct val="120000"/>
              </a:lnSpc>
            </a:pPr>
            <a:endParaRPr lang="en-US" altLang="zh-CN" sz="400" dirty="0">
              <a:solidFill>
                <a:schemeClr val="accent2">
                  <a:lumMod val="75000"/>
                </a:schemeClr>
              </a:solidFill>
              <a:ea typeface="华文楷体" panose="02010600040101010101" pitchFamily="2" charset="-122"/>
              <a:cs typeface="+mn-lt"/>
            </a:endParaRPr>
          </a:p>
          <a:p>
            <a:pPr lvl="1">
              <a:lnSpc>
                <a:spcPct val="90000"/>
              </a:lnSpc>
            </a:pPr>
            <a:r>
              <a:rPr lang="en-US" altLang="zh-CN" sz="2000" dirty="0">
                <a:solidFill>
                  <a:schemeClr val="accent2">
                    <a:lumMod val="75000"/>
                  </a:schemeClr>
                </a:solidFill>
                <a:ea typeface="华文楷体" panose="02010600040101010101" pitchFamily="2" charset="-122"/>
                <a:cs typeface="+mn-lt"/>
              </a:rPr>
              <a:t>Motivation</a:t>
            </a:r>
          </a:p>
          <a:p>
            <a:pPr lvl="1">
              <a:lnSpc>
                <a:spcPct val="90000"/>
              </a:lnSpc>
            </a:pPr>
            <a:r>
              <a:rPr lang="en-US" altLang="zh-CN" sz="2000" dirty="0">
                <a:solidFill>
                  <a:schemeClr val="accent2">
                    <a:lumMod val="75000"/>
                  </a:schemeClr>
                </a:solidFill>
                <a:ea typeface="华文楷体" panose="02010600040101010101" pitchFamily="2" charset="-122"/>
                <a:cs typeface="+mn-lt"/>
              </a:rPr>
              <a:t>Main</a:t>
            </a:r>
            <a:r>
              <a:rPr lang="zh-CN" altLang="en-US" sz="2000" dirty="0">
                <a:solidFill>
                  <a:schemeClr val="accent2">
                    <a:lumMod val="75000"/>
                  </a:schemeClr>
                </a:solidFill>
                <a:ea typeface="华文楷体" panose="02010600040101010101" pitchFamily="2" charset="-122"/>
                <a:cs typeface="+mn-lt"/>
              </a:rPr>
              <a:t> </a:t>
            </a:r>
            <a:r>
              <a:rPr lang="en-US" altLang="zh-CN" sz="2000" dirty="0">
                <a:solidFill>
                  <a:schemeClr val="accent2">
                    <a:lumMod val="75000"/>
                  </a:schemeClr>
                </a:solidFill>
                <a:ea typeface="华文楷体" panose="02010600040101010101" pitchFamily="2" charset="-122"/>
                <a:cs typeface="+mn-lt"/>
              </a:rPr>
              <a:t>questions</a:t>
            </a:r>
            <a:endParaRPr lang="en-US" altLang="zh-CN" sz="2800" dirty="0">
              <a:solidFill>
                <a:schemeClr val="accent2">
                  <a:lumMod val="75000"/>
                </a:schemeClr>
              </a:solidFill>
              <a:ea typeface="华文楷体" panose="02010600040101010101" pitchFamily="2" charset="-122"/>
              <a:cs typeface="+mn-lt"/>
            </a:endParaRPr>
          </a:p>
          <a:p>
            <a:pPr>
              <a:lnSpc>
                <a:spcPct val="150000"/>
              </a:lnSpc>
            </a:pPr>
            <a:r>
              <a:rPr lang="en-US" altLang="zh-CN" sz="2400" b="1" dirty="0">
                <a:solidFill>
                  <a:schemeClr val="accent2">
                    <a:lumMod val="75000"/>
                  </a:schemeClr>
                </a:solidFill>
                <a:ea typeface="华文楷体" panose="02010600040101010101" pitchFamily="2" charset="-122"/>
                <a:cs typeface="+mn-lt"/>
                <a:sym typeface="+mn-ea"/>
              </a:rPr>
              <a:t>Model</a:t>
            </a:r>
            <a:r>
              <a:rPr lang="zh-CN" altLang="en-US" sz="2400" b="1" dirty="0">
                <a:solidFill>
                  <a:schemeClr val="accent2">
                    <a:lumMod val="75000"/>
                  </a:schemeClr>
                </a:solidFill>
                <a:ea typeface="华文楷体" panose="02010600040101010101" pitchFamily="2" charset="-122"/>
                <a:cs typeface="+mn-lt"/>
                <a:sym typeface="+mn-ea"/>
              </a:rPr>
              <a:t> </a:t>
            </a:r>
            <a:r>
              <a:rPr lang="en-US" altLang="zh-CN" sz="2400" b="1" dirty="0">
                <a:solidFill>
                  <a:schemeClr val="accent2">
                    <a:lumMod val="75000"/>
                  </a:schemeClr>
                </a:solidFill>
                <a:ea typeface="华文楷体" panose="02010600040101010101" pitchFamily="2" charset="-122"/>
                <a:cs typeface="+mn-lt"/>
                <a:sym typeface="+mn-ea"/>
              </a:rPr>
              <a:t>and</a:t>
            </a:r>
            <a:r>
              <a:rPr lang="zh-CN" altLang="en-US" sz="2400" b="1" dirty="0">
                <a:solidFill>
                  <a:schemeClr val="accent2">
                    <a:lumMod val="75000"/>
                  </a:schemeClr>
                </a:solidFill>
                <a:ea typeface="华文楷体" panose="02010600040101010101" pitchFamily="2" charset="-122"/>
                <a:cs typeface="+mn-lt"/>
                <a:sym typeface="+mn-ea"/>
              </a:rPr>
              <a:t> </a:t>
            </a:r>
            <a:r>
              <a:rPr lang="en-US" altLang="zh-CN" sz="2400" b="1" dirty="0">
                <a:solidFill>
                  <a:schemeClr val="accent2">
                    <a:lumMod val="75000"/>
                  </a:schemeClr>
                </a:solidFill>
                <a:ea typeface="华文楷体" panose="02010600040101010101" pitchFamily="2" charset="-122"/>
                <a:cs typeface="+mn-lt"/>
                <a:sym typeface="+mn-ea"/>
              </a:rPr>
              <a:t>strategy</a:t>
            </a:r>
          </a:p>
          <a:p>
            <a:pPr>
              <a:lnSpc>
                <a:spcPct val="150000"/>
              </a:lnSpc>
            </a:pPr>
            <a:endParaRPr lang="en-US" altLang="zh-CN" sz="400" dirty="0">
              <a:solidFill>
                <a:srgbClr val="002060"/>
              </a:solidFill>
              <a:ea typeface="华文楷体" panose="02010600040101010101" pitchFamily="2" charset="-122"/>
              <a:cs typeface="+mn-lt"/>
              <a:sym typeface="+mn-ea"/>
            </a:endParaRPr>
          </a:p>
          <a:p>
            <a:pPr lvl="1">
              <a:lnSpc>
                <a:spcPct val="90000"/>
              </a:lnSpc>
            </a:pPr>
            <a:r>
              <a:rPr lang="en-US" altLang="zh-CN" sz="2000" dirty="0">
                <a:solidFill>
                  <a:schemeClr val="accent2">
                    <a:lumMod val="75000"/>
                  </a:schemeClr>
                </a:solidFill>
                <a:ea typeface="华文楷体" panose="02010600040101010101" pitchFamily="2" charset="-122"/>
                <a:cs typeface="+mn-lt"/>
                <a:sym typeface="+mn-ea"/>
              </a:rPr>
              <a:t>Price</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process</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&amp;</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utility</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function</a:t>
            </a:r>
          </a:p>
          <a:p>
            <a:pPr lvl="1">
              <a:lnSpc>
                <a:spcPct val="90000"/>
              </a:lnSpc>
            </a:pPr>
            <a:r>
              <a:rPr lang="en-US" altLang="zh-CN" sz="2000" dirty="0">
                <a:solidFill>
                  <a:schemeClr val="accent2">
                    <a:lumMod val="75000"/>
                  </a:schemeClr>
                </a:solidFill>
                <a:ea typeface="华文楷体" panose="02010600040101010101" pitchFamily="2" charset="-122"/>
                <a:cs typeface="+mn-lt"/>
                <a:sym typeface="+mn-ea"/>
              </a:rPr>
              <a:t>Position</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&amp;</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wealth</a:t>
            </a:r>
          </a:p>
          <a:p>
            <a:pPr lvl="1">
              <a:lnSpc>
                <a:spcPct val="90000"/>
              </a:lnSpc>
            </a:pPr>
            <a:r>
              <a:rPr lang="en-US" altLang="zh-CN" sz="2000" dirty="0">
                <a:solidFill>
                  <a:schemeClr val="accent2">
                    <a:lumMod val="75000"/>
                  </a:schemeClr>
                </a:solidFill>
                <a:ea typeface="华文楷体" panose="02010600040101010101" pitchFamily="2" charset="-122"/>
                <a:cs typeface="+mn-lt"/>
                <a:sym typeface="+mn-ea"/>
              </a:rPr>
              <a:t>The</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optimal</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strategy</a:t>
            </a:r>
          </a:p>
          <a:p>
            <a:pPr lvl="1">
              <a:lnSpc>
                <a:spcPct val="90000"/>
              </a:lnSpc>
            </a:pPr>
            <a:r>
              <a:rPr lang="en-US" altLang="zh-CN" sz="2000" dirty="0">
                <a:solidFill>
                  <a:schemeClr val="accent2">
                    <a:lumMod val="75000"/>
                  </a:schemeClr>
                </a:solidFill>
                <a:ea typeface="华文楷体" panose="02010600040101010101" pitchFamily="2" charset="-122"/>
                <a:cs typeface="+mn-lt"/>
                <a:sym typeface="+mn-ea"/>
              </a:rPr>
              <a:t>Position</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management</a:t>
            </a:r>
            <a:endParaRPr lang="en-US" altLang="zh-CN" sz="2800" dirty="0">
              <a:solidFill>
                <a:schemeClr val="accent2">
                  <a:lumMod val="75000"/>
                </a:schemeClr>
              </a:solidFill>
              <a:ea typeface="华文楷体" panose="02010600040101010101" pitchFamily="2" charset="-122"/>
              <a:cs typeface="+mn-lt"/>
              <a:sym typeface="+mn-ea"/>
            </a:endParaRPr>
          </a:p>
          <a:p>
            <a:pPr>
              <a:lnSpc>
                <a:spcPct val="150000"/>
              </a:lnSpc>
            </a:pPr>
            <a:r>
              <a:rPr lang="en-US" altLang="zh-CN" sz="2400" b="1" dirty="0">
                <a:solidFill>
                  <a:schemeClr val="bg1"/>
                </a:solidFill>
                <a:ea typeface="华文楷体" panose="02010600040101010101" pitchFamily="2" charset="-122"/>
                <a:cs typeface="+mn-lt"/>
              </a:rPr>
              <a:t>Empirical</a:t>
            </a:r>
            <a:r>
              <a:rPr lang="zh-CN" altLang="en-US" sz="2400" b="1" dirty="0">
                <a:solidFill>
                  <a:schemeClr val="bg1"/>
                </a:solidFill>
                <a:ea typeface="华文楷体" panose="02010600040101010101" pitchFamily="2" charset="-122"/>
                <a:cs typeface="+mn-lt"/>
              </a:rPr>
              <a:t> </a:t>
            </a:r>
            <a:r>
              <a:rPr lang="en-US" altLang="zh-CN" sz="2400" b="1" dirty="0">
                <a:solidFill>
                  <a:schemeClr val="bg1"/>
                </a:solidFill>
                <a:ea typeface="华文楷体" panose="02010600040101010101" pitchFamily="2" charset="-122"/>
                <a:cs typeface="+mn-lt"/>
              </a:rPr>
              <a:t>Analysis</a:t>
            </a:r>
          </a:p>
          <a:p>
            <a:pPr>
              <a:lnSpc>
                <a:spcPct val="150000"/>
              </a:lnSpc>
            </a:pPr>
            <a:r>
              <a:rPr lang="en-US" altLang="zh-CN" sz="400" b="1" dirty="0">
                <a:solidFill>
                  <a:schemeClr val="accent2">
                    <a:lumMod val="75000"/>
                  </a:schemeClr>
                </a:solidFill>
                <a:ea typeface="华文楷体" panose="02010600040101010101" pitchFamily="2" charset="-122"/>
                <a:cs typeface="+mn-lt"/>
              </a:rPr>
              <a:t> </a:t>
            </a:r>
            <a:endParaRPr lang="en-US" altLang="zh-CN" sz="400" dirty="0">
              <a:solidFill>
                <a:schemeClr val="accent2">
                  <a:lumMod val="75000"/>
                </a:schemeClr>
              </a:solidFill>
              <a:ea typeface="华文楷体" panose="02010600040101010101" pitchFamily="2" charset="-122"/>
              <a:cs typeface="+mn-lt"/>
            </a:endParaRPr>
          </a:p>
          <a:p>
            <a:pPr lvl="1">
              <a:lnSpc>
                <a:spcPct val="90000"/>
              </a:lnSpc>
            </a:pPr>
            <a:r>
              <a:rPr lang="en-US" altLang="zh-CN" sz="2000" dirty="0">
                <a:solidFill>
                  <a:schemeClr val="accent2">
                    <a:lumMod val="75000"/>
                  </a:schemeClr>
                </a:solidFill>
                <a:ea typeface="华文楷体" panose="02010600040101010101" pitchFamily="2" charset="-122"/>
                <a:cs typeface="+mn-lt"/>
              </a:rPr>
              <a:t>Simulation</a:t>
            </a:r>
          </a:p>
          <a:p>
            <a:pPr lvl="1">
              <a:lnSpc>
                <a:spcPct val="90000"/>
              </a:lnSpc>
            </a:pPr>
            <a:r>
              <a:rPr lang="en-US" altLang="zh-CN" sz="2000" dirty="0">
                <a:solidFill>
                  <a:schemeClr val="accent2">
                    <a:lumMod val="75000"/>
                  </a:schemeClr>
                </a:solidFill>
                <a:ea typeface="华文楷体" panose="02010600040101010101" pitchFamily="2" charset="-122"/>
                <a:cs typeface="+mn-lt"/>
              </a:rPr>
              <a:t>Sensitivity</a:t>
            </a:r>
            <a:r>
              <a:rPr lang="zh-CN" altLang="en-US" sz="2000" dirty="0">
                <a:solidFill>
                  <a:schemeClr val="accent2">
                    <a:lumMod val="75000"/>
                  </a:schemeClr>
                </a:solidFill>
                <a:ea typeface="华文楷体" panose="02010600040101010101" pitchFamily="2" charset="-122"/>
                <a:cs typeface="+mn-lt"/>
              </a:rPr>
              <a:t> </a:t>
            </a:r>
            <a:r>
              <a:rPr lang="en-US" altLang="zh-CN" sz="2000" dirty="0">
                <a:solidFill>
                  <a:schemeClr val="accent2">
                    <a:lumMod val="75000"/>
                  </a:schemeClr>
                </a:solidFill>
                <a:ea typeface="华文楷体" panose="02010600040101010101" pitchFamily="2" charset="-122"/>
                <a:cs typeface="+mn-lt"/>
              </a:rPr>
              <a:t>analysis</a:t>
            </a:r>
          </a:p>
          <a:p>
            <a:pPr lvl="1">
              <a:lnSpc>
                <a:spcPct val="90000"/>
              </a:lnSpc>
            </a:pPr>
            <a:r>
              <a:rPr lang="en-US" altLang="zh-CN" sz="2000" dirty="0">
                <a:solidFill>
                  <a:schemeClr val="accent2">
                    <a:lumMod val="75000"/>
                  </a:schemeClr>
                </a:solidFill>
                <a:ea typeface="华文楷体" panose="02010600040101010101" pitchFamily="2" charset="-122"/>
                <a:cs typeface="+mn-lt"/>
              </a:rPr>
              <a:t>ETF</a:t>
            </a:r>
            <a:r>
              <a:rPr lang="zh-CN" altLang="en-US" sz="2000" dirty="0">
                <a:solidFill>
                  <a:schemeClr val="accent2">
                    <a:lumMod val="75000"/>
                  </a:schemeClr>
                </a:solidFill>
                <a:ea typeface="华文楷体" panose="02010600040101010101" pitchFamily="2" charset="-122"/>
                <a:cs typeface="+mn-lt"/>
              </a:rPr>
              <a:t> </a:t>
            </a:r>
            <a:r>
              <a:rPr lang="en-US" altLang="zh-CN" sz="2000" dirty="0">
                <a:solidFill>
                  <a:schemeClr val="accent2">
                    <a:lumMod val="75000"/>
                  </a:schemeClr>
                </a:solidFill>
                <a:ea typeface="华文楷体" panose="02010600040101010101" pitchFamily="2" charset="-122"/>
                <a:cs typeface="+mn-lt"/>
              </a:rPr>
              <a:t>pair</a:t>
            </a:r>
            <a:r>
              <a:rPr lang="zh-CN" altLang="en-US" sz="2000" dirty="0">
                <a:solidFill>
                  <a:schemeClr val="accent2">
                    <a:lumMod val="75000"/>
                  </a:schemeClr>
                </a:solidFill>
                <a:ea typeface="华文楷体" panose="02010600040101010101" pitchFamily="2" charset="-122"/>
                <a:cs typeface="+mn-lt"/>
              </a:rPr>
              <a:t> </a:t>
            </a:r>
            <a:r>
              <a:rPr lang="en-US" altLang="zh-CN" sz="2000" dirty="0">
                <a:solidFill>
                  <a:schemeClr val="accent2">
                    <a:lumMod val="75000"/>
                  </a:schemeClr>
                </a:solidFill>
                <a:ea typeface="华文楷体" panose="02010600040101010101" pitchFamily="2" charset="-122"/>
                <a:cs typeface="+mn-lt"/>
              </a:rPr>
              <a:t>trading</a:t>
            </a:r>
          </a:p>
          <a:p>
            <a:pPr>
              <a:lnSpc>
                <a:spcPct val="150000"/>
              </a:lnSpc>
            </a:pPr>
            <a:r>
              <a:rPr lang="en-US" altLang="zh-CN" sz="2400" b="1" dirty="0">
                <a:solidFill>
                  <a:srgbClr val="1D6295"/>
                </a:solidFill>
                <a:ea typeface="华文楷体" panose="02010600040101010101" pitchFamily="2" charset="-122"/>
                <a:cs typeface="+mn-lt"/>
              </a:rPr>
              <a:t>Conclusion</a:t>
            </a:r>
            <a:r>
              <a:rPr lang="zh-CN" altLang="en-US" sz="2400" b="1" dirty="0">
                <a:solidFill>
                  <a:srgbClr val="1D6295"/>
                </a:solidFill>
                <a:ea typeface="华文楷体" panose="02010600040101010101" pitchFamily="2" charset="-122"/>
                <a:cs typeface="+mn-lt"/>
              </a:rPr>
              <a:t> </a:t>
            </a:r>
            <a:r>
              <a:rPr lang="en-US" altLang="zh-CN" sz="2400" b="1" dirty="0">
                <a:solidFill>
                  <a:srgbClr val="1D6295"/>
                </a:solidFill>
                <a:ea typeface="华文楷体" panose="02010600040101010101" pitchFamily="2" charset="-122"/>
                <a:cs typeface="+mn-lt"/>
              </a:rPr>
              <a:t>and</a:t>
            </a:r>
            <a:r>
              <a:rPr lang="zh-CN" altLang="en-US" sz="2400" b="1" dirty="0">
                <a:solidFill>
                  <a:srgbClr val="1D6295"/>
                </a:solidFill>
                <a:ea typeface="华文楷体" panose="02010600040101010101" pitchFamily="2" charset="-122"/>
                <a:cs typeface="+mn-lt"/>
              </a:rPr>
              <a:t> </a:t>
            </a:r>
            <a:r>
              <a:rPr lang="en-US" altLang="zh-CN" sz="2400" b="1" dirty="0">
                <a:solidFill>
                  <a:srgbClr val="1D6295"/>
                </a:solidFill>
                <a:ea typeface="华文楷体" panose="02010600040101010101" pitchFamily="2" charset="-122"/>
                <a:cs typeface="+mn-lt"/>
              </a:rPr>
              <a:t>Challenge</a:t>
            </a:r>
          </a:p>
          <a:p>
            <a:pPr>
              <a:lnSpc>
                <a:spcPct val="150000"/>
              </a:lnSpc>
            </a:pPr>
            <a:r>
              <a:rPr lang="en-US" altLang="zh-CN" sz="2400" b="1" dirty="0">
                <a:solidFill>
                  <a:srgbClr val="1D6295"/>
                </a:solidFill>
                <a:ea typeface="华文楷体" panose="02010600040101010101" pitchFamily="2" charset="-122"/>
                <a:cs typeface="+mn-lt"/>
              </a:rPr>
              <a:t>Improvement</a:t>
            </a:r>
          </a:p>
        </p:txBody>
      </p:sp>
      <p:sp>
        <p:nvSpPr>
          <p:cNvPr id="14" name="文本框 13"/>
          <p:cNvSpPr txBox="1"/>
          <p:nvPr/>
        </p:nvSpPr>
        <p:spPr>
          <a:xfrm>
            <a:off x="6066791" y="244578"/>
            <a:ext cx="2256790" cy="543560"/>
          </a:xfrm>
          <a:prstGeom prst="rect">
            <a:avLst/>
          </a:prstGeom>
          <a:noFill/>
        </p:spPr>
        <p:txBody>
          <a:bodyPr wrap="square" lIns="0" tIns="0" rIns="0" bIns="45720" rtlCol="0">
            <a:spAutoFit/>
          </a:bodyPr>
          <a:lstStyle/>
          <a:p>
            <a:pPr algn="ctr">
              <a:lnSpc>
                <a:spcPct val="90000"/>
              </a:lnSpc>
            </a:pPr>
            <a:r>
              <a:rPr lang="en-US" altLang="zh-CN" sz="3600" b="1" dirty="0">
                <a:solidFill>
                  <a:srgbClr val="0070C0"/>
                </a:solidFill>
                <a:ea typeface="华文楷体" panose="02010600040101010101" pitchFamily="2" charset="-122"/>
                <a:cs typeface="+mn-lt"/>
              </a:rPr>
              <a:t>Agenda</a:t>
            </a:r>
          </a:p>
        </p:txBody>
      </p:sp>
      <p:pic>
        <p:nvPicPr>
          <p:cNvPr id="24" name="Content Placeholder 23">
            <a:extLst>
              <a:ext uri="{FF2B5EF4-FFF2-40B4-BE49-F238E27FC236}">
                <a16:creationId xmlns:a16="http://schemas.microsoft.com/office/drawing/2014/main" id="{CB84F2D6-B951-3542-B46C-FCF6078BE852}"/>
              </a:ext>
            </a:extLst>
          </p:cNvPr>
          <p:cNvPicPr>
            <a:picLocks noGrp="1" noChangeAspect="1"/>
          </p:cNvPicPr>
          <p:nvPr>
            <p:ph sz="quarter" idx="18"/>
          </p:nvPr>
        </p:nvPicPr>
        <p:blipFill>
          <a:blip r:embed="rId3">
            <a:alphaModFix amt="85000"/>
            <a:extLst>
              <a:ext uri="{28A0092B-C50C-407E-A947-70E740481C1C}">
                <a14:useLocalDpi xmlns:a14="http://schemas.microsoft.com/office/drawing/2010/main" val="0"/>
              </a:ext>
            </a:extLst>
          </a:blip>
          <a:stretch>
            <a:fillRect/>
          </a:stretch>
        </p:blipFill>
        <p:spPr>
          <a:xfrm>
            <a:off x="-11416" y="-15240"/>
            <a:ext cx="6078205" cy="6874342"/>
          </a:xfrm>
        </p:spPr>
      </p:pic>
    </p:spTree>
    <p:extLst>
      <p:ext uri="{BB962C8B-B14F-4D97-AF65-F5344CB8AC3E}">
        <p14:creationId xmlns:p14="http://schemas.microsoft.com/office/powerpoint/2010/main" val="2856831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p:txBody>
          <a:bodyPr/>
          <a:lstStyle/>
          <a:p>
            <a:pPr lvl="0"/>
            <a:r>
              <a:rPr lang="en-US" altLang="zh-CN" b="1" dirty="0"/>
              <a:t>In</a:t>
            </a:r>
            <a:r>
              <a:rPr lang="zh-CN" altLang="en-US" b="1" dirty="0"/>
              <a:t> </a:t>
            </a:r>
            <a:r>
              <a:rPr lang="en-US" altLang="zh-CN" b="1" dirty="0"/>
              <a:t>this</a:t>
            </a:r>
            <a:r>
              <a:rPr lang="zh-CN" altLang="en-US" b="1" dirty="0"/>
              <a:t> </a:t>
            </a:r>
            <a:r>
              <a:rPr lang="en-US" altLang="zh-CN" b="1" dirty="0"/>
              <a:t>section,</a:t>
            </a:r>
            <a:r>
              <a:rPr lang="zh-CN" altLang="en-US" b="1" dirty="0"/>
              <a:t> </a:t>
            </a:r>
            <a:r>
              <a:rPr lang="en-US" altLang="zh-CN" b="1" dirty="0"/>
              <a:t>we</a:t>
            </a:r>
            <a:r>
              <a:rPr lang="zh-CN" altLang="en-US" b="1" dirty="0"/>
              <a:t> </a:t>
            </a:r>
            <a:r>
              <a:rPr lang="en-US" altLang="zh-CN" b="1" dirty="0"/>
              <a:t>analyze</a:t>
            </a:r>
            <a:r>
              <a:rPr lang="zh-CN" altLang="en-US" b="1" dirty="0"/>
              <a:t> </a:t>
            </a:r>
            <a:r>
              <a:rPr lang="en-US" altLang="zh-CN" b="1" dirty="0"/>
              <a:t>the</a:t>
            </a:r>
            <a:r>
              <a:rPr lang="zh-CN" altLang="en-US" b="1" dirty="0"/>
              <a:t> </a:t>
            </a:r>
            <a:r>
              <a:rPr lang="en-US" altLang="zh-CN" b="1" dirty="0"/>
              <a:t>behavior</a:t>
            </a:r>
            <a:r>
              <a:rPr lang="zh-CN" altLang="en-US" b="1" dirty="0"/>
              <a:t> </a:t>
            </a:r>
            <a:r>
              <a:rPr lang="en-US" altLang="zh-CN" b="1" dirty="0"/>
              <a:t>of</a:t>
            </a:r>
            <a:r>
              <a:rPr lang="zh-CN" altLang="en-US" b="1" dirty="0"/>
              <a:t> </a:t>
            </a:r>
            <a:r>
              <a:rPr lang="en-US" altLang="zh-CN" b="1" dirty="0"/>
              <a:t>optimal</a:t>
            </a:r>
            <a:r>
              <a:rPr lang="zh-CN" altLang="en-US" b="1" dirty="0"/>
              <a:t> </a:t>
            </a:r>
            <a:r>
              <a:rPr lang="en-US" altLang="zh-CN" b="1" dirty="0"/>
              <a:t>strategy</a:t>
            </a:r>
            <a:r>
              <a:rPr lang="zh-CN" altLang="en-US" b="1" dirty="0"/>
              <a:t> </a:t>
            </a:r>
            <a:r>
              <a:rPr lang="en-US" altLang="zh-CN" b="1" dirty="0"/>
              <a:t>under</a:t>
            </a:r>
            <a:r>
              <a:rPr lang="zh-CN" altLang="en-US" b="1" dirty="0"/>
              <a:t> </a:t>
            </a:r>
            <a:r>
              <a:rPr lang="en-US" altLang="zh-CN" b="1" dirty="0"/>
              <a:t>simulation</a:t>
            </a:r>
            <a:r>
              <a:rPr lang="zh-CN" altLang="en-US" b="1" dirty="0"/>
              <a:t> </a:t>
            </a:r>
            <a:r>
              <a:rPr lang="en-US" altLang="zh-CN" b="1" dirty="0"/>
              <a:t>condition.</a:t>
            </a:r>
            <a:r>
              <a:rPr lang="zh-CN" altLang="en-US" b="1" dirty="0"/>
              <a:t> </a:t>
            </a:r>
            <a:r>
              <a:rPr lang="en-US" altLang="zh-CN" b="1" dirty="0"/>
              <a:t>Two</a:t>
            </a:r>
            <a:r>
              <a:rPr lang="zh-CN" altLang="en-US" b="1" dirty="0"/>
              <a:t> </a:t>
            </a:r>
            <a:r>
              <a:rPr lang="en-US" altLang="zh-CN" b="1" dirty="0"/>
              <a:t>stop</a:t>
            </a:r>
            <a:r>
              <a:rPr lang="zh-CN" altLang="en-US" b="1" dirty="0"/>
              <a:t> </a:t>
            </a:r>
            <a:r>
              <a:rPr lang="en-US" altLang="zh-CN" b="1" dirty="0"/>
              <a:t>loss</a:t>
            </a:r>
            <a:r>
              <a:rPr lang="zh-CN" altLang="en-US" b="1" dirty="0"/>
              <a:t> </a:t>
            </a:r>
            <a:r>
              <a:rPr lang="en-US" altLang="zh-CN" b="1" dirty="0"/>
              <a:t>strategies</a:t>
            </a:r>
            <a:r>
              <a:rPr lang="zh-CN" altLang="en-US" b="1" dirty="0"/>
              <a:t> </a:t>
            </a:r>
            <a:r>
              <a:rPr lang="en-US" altLang="zh-CN" b="1" dirty="0"/>
              <a:t>are</a:t>
            </a:r>
            <a:r>
              <a:rPr lang="zh-CN" altLang="en-US" b="1" dirty="0"/>
              <a:t> </a:t>
            </a:r>
            <a:r>
              <a:rPr lang="en-US" altLang="zh-CN" b="1" dirty="0"/>
              <a:t>used</a:t>
            </a:r>
            <a:r>
              <a:rPr lang="zh-CN" altLang="en-US" b="1" dirty="0"/>
              <a:t> </a:t>
            </a:r>
            <a:r>
              <a:rPr lang="en-US" altLang="zh-CN" b="1" dirty="0"/>
              <a:t>here</a:t>
            </a:r>
            <a:r>
              <a:rPr lang="zh-CN" altLang="en-US" b="1" dirty="0"/>
              <a:t> </a:t>
            </a:r>
            <a:r>
              <a:rPr lang="en-US" altLang="zh-CN" b="1" dirty="0"/>
              <a:t>– close all positions and</a:t>
            </a:r>
            <a:r>
              <a:rPr lang="zh-CN" altLang="en-US" b="1" dirty="0"/>
              <a:t> </a:t>
            </a:r>
            <a:r>
              <a:rPr lang="en-US" altLang="zh-CN" b="1" dirty="0"/>
              <a:t>stop</a:t>
            </a:r>
            <a:r>
              <a:rPr lang="zh-CN" altLang="en-US" b="1" dirty="0"/>
              <a:t> </a:t>
            </a:r>
            <a:r>
              <a:rPr lang="en-US" altLang="zh-CN" b="1" dirty="0"/>
              <a:t>increasing</a:t>
            </a:r>
            <a:r>
              <a:rPr lang="zh-CN" altLang="en-US" b="1" dirty="0"/>
              <a:t> </a:t>
            </a:r>
            <a:r>
              <a:rPr lang="en-US" altLang="zh-CN" b="1" dirty="0"/>
              <a:t>position.</a:t>
            </a:r>
            <a:endParaRPr lang="zh-CN" altLang="zh-CN" b="1" dirty="0"/>
          </a:p>
        </p:txBody>
      </p:sp>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Simulation</a:t>
                </a:r>
                <a:r>
                  <a:rPr lang="zh-CN" altLang="en-US" sz="2800" dirty="0"/>
                  <a:t> </a:t>
                </a:r>
                <a:r>
                  <a:rPr lang="en-US" altLang="zh-CN" sz="2800" dirty="0"/>
                  <a:t>(</a:t>
                </a:r>
                <a14:m>
                  <m:oMath xmlns:m="http://schemas.openxmlformats.org/officeDocument/2006/math">
                    <m:r>
                      <a:rPr lang="en-US" altLang="zh-CN" sz="2800" i="1" smtClean="0">
                        <a:latin typeface="Cambria Math" panose="02040503050406030204" pitchFamily="18" charset="0"/>
                        <a:ea typeface="Cambria Math" panose="02040503050406030204" pitchFamily="18" charset="0"/>
                      </a:rPr>
                      <m:t>𝝈</m:t>
                    </m:r>
                  </m:oMath>
                </a14:m>
                <a:r>
                  <a:rPr lang="zh-CN" altLang="en-US" sz="2800" dirty="0"/>
                  <a:t> </a:t>
                </a:r>
                <a:r>
                  <a:rPr lang="en-US" altLang="zh-CN" sz="2800" dirty="0"/>
                  <a:t>=</a:t>
                </a:r>
                <a:r>
                  <a:rPr lang="zh-CN" altLang="en-US" sz="2800" dirty="0"/>
                  <a:t> </a:t>
                </a:r>
                <a:r>
                  <a:rPr lang="en-US" altLang="zh-CN" sz="2800" dirty="0"/>
                  <a:t>1)</a:t>
                </a:r>
                <a:endParaRPr lang="zh-CN" altLang="en-US" sz="2800" dirty="0"/>
              </a:p>
            </p:txBody>
          </p:sp>
        </mc:Choice>
        <mc:Fallback xmlns="">
          <p:sp>
            <p:nvSpPr>
              <p:cNvPr id="4" name="文本占位符 3">
                <a:extLst>
                  <a:ext uri="{FF2B5EF4-FFF2-40B4-BE49-F238E27FC236}">
                    <a16:creationId xmlns:a16="http://schemas.microsoft.com/office/drawing/2014/main" id="{6F5BCC37-286D-4A2B-AD38-367D24FCA47D}"/>
                  </a:ext>
                </a:extLst>
              </p:cNvPr>
              <p:cNvSpPr>
                <a:spLocks noGrp="1" noRot="1" noChangeAspect="1" noMove="1" noResize="1" noEditPoints="1" noAdjustHandles="1" noChangeArrowheads="1" noChangeShapeType="1" noTextEdit="1"/>
              </p:cNvSpPr>
              <p:nvPr>
                <p:ph type="body" sz="quarter" idx="19"/>
              </p:nvPr>
            </p:nvSpPr>
            <p:spPr>
              <a:blipFill>
                <a:blip r:embed="rId2"/>
                <a:stretch>
                  <a:fillRect l="-1760" t="-44444" b="-74074"/>
                </a:stretch>
              </a:blipFill>
            </p:spPr>
            <p:txBody>
              <a:bodyPr/>
              <a:lstStyle/>
              <a:p>
                <a:r>
                  <a:rPr lang="en-US">
                    <a:noFill/>
                  </a:rPr>
                  <a:t> </a:t>
                </a:r>
              </a:p>
            </p:txBody>
          </p:sp>
        </mc:Fallback>
      </mc:AlternateContent>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dirty="0"/>
          </a:p>
        </p:txBody>
      </p:sp>
      <mc:AlternateContent xmlns:mc="http://schemas.openxmlformats.org/markup-compatibility/2006" xmlns:a14="http://schemas.microsoft.com/office/drawing/2010/main">
        <mc:Choice Requires="a14">
          <p:sp>
            <p:nvSpPr>
              <p:cNvPr id="7" name="矩形 70">
                <a:extLst>
                  <a:ext uri="{FF2B5EF4-FFF2-40B4-BE49-F238E27FC236}">
                    <a16:creationId xmlns:a16="http://schemas.microsoft.com/office/drawing/2014/main" id="{B6DF3B84-D6C3-7144-A868-0E7E46CC3509}"/>
                  </a:ext>
                </a:extLst>
              </p:cNvPr>
              <p:cNvSpPr/>
              <p:nvPr/>
            </p:nvSpPr>
            <p:spPr>
              <a:xfrm>
                <a:off x="4289567" y="1527944"/>
                <a:ext cx="3612866" cy="449821"/>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ctr" anchorCtr="0" forceAA="0" compatLnSpc="1">
                <a:noAutofit/>
              </a:bodyPr>
              <a:lstStyle/>
              <a:p>
                <a:pPr algn="ctr"/>
                <a:endParaRPr lang="en-US" altLang="zh-CN" sz="14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𝑘</m:t>
                      </m:r>
                      <m:r>
                        <a:rPr lang="en-US" altLang="zh-CN" sz="1400" b="0" i="1" smtClean="0">
                          <a:solidFill>
                            <a:schemeClr val="tx1"/>
                          </a:solidFill>
                          <a:latin typeface="Cambria Math" panose="02040503050406030204" pitchFamily="18" charset="0"/>
                        </a:rPr>
                        <m:t>=2, </m:t>
                      </m:r>
                      <m:r>
                        <a:rPr lang="zh-CN" altLang="en-US" sz="1400" b="0" i="1" smtClean="0">
                          <a:solidFill>
                            <a:schemeClr val="tx1"/>
                          </a:solidFill>
                          <a:latin typeface="Cambria Math" panose="02040503050406030204" pitchFamily="18" charset="0"/>
                        </a:rPr>
                        <m:t>𝜎</m:t>
                      </m:r>
                      <m:r>
                        <a:rPr lang="en-US" altLang="zh-CN" sz="1400" b="0" i="1" smtClean="0">
                          <a:solidFill>
                            <a:schemeClr val="tx1"/>
                          </a:solidFill>
                          <a:latin typeface="Cambria Math" panose="02040503050406030204" pitchFamily="18" charset="0"/>
                        </a:rPr>
                        <m:t>=1,</m:t>
                      </m:r>
                      <m:r>
                        <a:rPr lang="zh-CN" altLang="en-US" sz="1400" i="1">
                          <a:solidFill>
                            <a:schemeClr val="tx1"/>
                          </a:solidFill>
                          <a:latin typeface="Cambria Math" panose="02040503050406030204" pitchFamily="18" charset="0"/>
                        </a:rPr>
                        <m:t>𝛾</m:t>
                      </m:r>
                      <m:r>
                        <a:rPr lang="en-US" altLang="zh-CN" sz="1400" b="0" i="1" smtClean="0">
                          <a:solidFill>
                            <a:schemeClr val="tx1"/>
                          </a:solidFill>
                          <a:latin typeface="Cambria Math" panose="02040503050406030204" pitchFamily="18" charset="0"/>
                        </a:rPr>
                        <m:t>=−2,</m:t>
                      </m:r>
                      <m:r>
                        <a:rPr lang="zh-CN" altLang="en-US" sz="1400" b="0" i="1" smtClean="0">
                          <a:solidFill>
                            <a:schemeClr val="tx1"/>
                          </a:solidFill>
                          <a:latin typeface="Cambria Math" panose="02040503050406030204" pitchFamily="18" charset="0"/>
                        </a:rPr>
                        <m:t> </m:t>
                      </m:r>
                      <m:r>
                        <a:rPr lang="zh-CN" altLang="en-US" sz="1400" b="0" i="1" smtClean="0">
                          <a:solidFill>
                            <a:schemeClr val="tx1"/>
                          </a:solidFill>
                          <a:latin typeface="Cambria Math" panose="02040503050406030204" pitchFamily="18" charset="0"/>
                        </a:rPr>
                        <m:t>𝜇</m:t>
                      </m:r>
                      <m:r>
                        <a:rPr lang="en-US" altLang="zh-CN" sz="1400" b="0" i="1" smtClean="0">
                          <a:solidFill>
                            <a:schemeClr val="tx1"/>
                          </a:solidFill>
                          <a:latin typeface="Cambria Math" panose="02040503050406030204" pitchFamily="18" charset="0"/>
                        </a:rPr>
                        <m:t>=0,</m:t>
                      </m:r>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𝑋</m:t>
                          </m:r>
                        </m:e>
                        <m:sub>
                          <m:r>
                            <a:rPr lang="en-US" altLang="zh-CN" sz="1400" b="0" i="1" smtClean="0">
                              <a:solidFill>
                                <a:schemeClr val="tx1"/>
                              </a:solidFill>
                              <a:latin typeface="Cambria Math" panose="02040503050406030204" pitchFamily="18" charset="0"/>
                            </a:rPr>
                            <m:t>0</m:t>
                          </m:r>
                        </m:sub>
                      </m:sSub>
                      <m:r>
                        <a:rPr lang="en-US" altLang="zh-CN" sz="1400" b="0" i="1" smtClean="0">
                          <a:solidFill>
                            <a:schemeClr val="tx1"/>
                          </a:solidFill>
                          <a:latin typeface="Cambria Math" panose="02040503050406030204" pitchFamily="18" charset="0"/>
                        </a:rPr>
                        <m:t>=0,</m:t>
                      </m:r>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ea typeface="Cambria Math" panose="02040503050406030204" pitchFamily="18" charset="0"/>
                            </a:rPr>
                            <m:t>𝛼</m:t>
                          </m:r>
                        </m:e>
                        <m:sub>
                          <m:r>
                            <a:rPr lang="en-US" altLang="zh-CN" sz="1400" b="0" i="1" smtClean="0">
                              <a:solidFill>
                                <a:schemeClr val="tx1"/>
                              </a:solidFill>
                              <a:latin typeface="Cambria Math" panose="02040503050406030204" pitchFamily="18" charset="0"/>
                            </a:rPr>
                            <m:t>0</m:t>
                          </m:r>
                        </m:sub>
                      </m:sSub>
                      <m:r>
                        <a:rPr lang="en-US" altLang="zh-CN" sz="1400" b="0" i="1" smtClean="0">
                          <a:solidFill>
                            <a:schemeClr val="tx1"/>
                          </a:solidFill>
                          <a:latin typeface="Cambria Math" panose="02040503050406030204" pitchFamily="18" charset="0"/>
                        </a:rPr>
                        <m:t>=0</m:t>
                      </m:r>
                    </m:oMath>
                  </m:oMathPara>
                </a14:m>
                <a:endParaRPr lang="en-US" altLang="zh-CN" sz="14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𝑑</m:t>
                          </m:r>
                        </m:e>
                        <m:sub>
                          <m:r>
                            <a:rPr lang="en-US" altLang="zh-CN" sz="1400" i="1">
                              <a:solidFill>
                                <a:schemeClr val="tx1"/>
                              </a:solidFill>
                              <a:latin typeface="Cambria Math" panose="02040503050406030204" pitchFamily="18" charset="0"/>
                            </a:rPr>
                            <m:t>𝑡</m:t>
                          </m:r>
                        </m:sub>
                      </m:sSub>
                      <m:r>
                        <a:rPr lang="en-US" altLang="zh-CN" sz="1400" i="1">
                          <a:solidFill>
                            <a:schemeClr val="tx1"/>
                          </a:solidFill>
                          <a:latin typeface="Cambria Math" panose="02040503050406030204" pitchFamily="18" charset="0"/>
                        </a:rPr>
                        <m:t>=1/252,</m:t>
                      </m:r>
                      <m:r>
                        <a:rPr lang="en-US" altLang="zh-CN" sz="1400" i="1">
                          <a:solidFill>
                            <a:schemeClr val="tx1"/>
                          </a:solidFill>
                          <a:latin typeface="Cambria Math" panose="02040503050406030204" pitchFamily="18" charset="0"/>
                        </a:rPr>
                        <m:t>𝑇</m:t>
                      </m:r>
                      <m:r>
                        <a:rPr lang="en-US" altLang="zh-CN" sz="1400" i="1">
                          <a:solidFill>
                            <a:schemeClr val="tx1"/>
                          </a:solidFill>
                          <a:latin typeface="Cambria Math" panose="02040503050406030204" pitchFamily="18" charset="0"/>
                        </a:rPr>
                        <m:t>=800/251</m:t>
                      </m:r>
                    </m:oMath>
                  </m:oMathPara>
                </a14:m>
                <a:endParaRPr lang="en-US" altLang="zh-CN" sz="1400" dirty="0">
                  <a:solidFill>
                    <a:schemeClr val="tx1"/>
                  </a:solidFill>
                </a:endParaRPr>
              </a:p>
              <a:p>
                <a:pPr algn="ctr"/>
                <a:endParaRPr lang="en-US" altLang="zh-CN" sz="1400" dirty="0">
                  <a:solidFill>
                    <a:schemeClr val="tx1"/>
                  </a:solidFill>
                </a:endParaRPr>
              </a:p>
            </p:txBody>
          </p:sp>
        </mc:Choice>
        <mc:Fallback xmlns="">
          <p:sp>
            <p:nvSpPr>
              <p:cNvPr id="7" name="矩形 70">
                <a:extLst>
                  <a:ext uri="{FF2B5EF4-FFF2-40B4-BE49-F238E27FC236}">
                    <a16:creationId xmlns:a16="http://schemas.microsoft.com/office/drawing/2014/main" id="{B6DF3B84-D6C3-7144-A868-0E7E46CC3509}"/>
                  </a:ext>
                </a:extLst>
              </p:cNvPr>
              <p:cNvSpPr>
                <a:spLocks noRot="1" noChangeAspect="1" noMove="1" noResize="1" noEditPoints="1" noAdjustHandles="1" noChangeArrowheads="1" noChangeShapeType="1" noTextEdit="1"/>
              </p:cNvSpPr>
              <p:nvPr/>
            </p:nvSpPr>
            <p:spPr>
              <a:xfrm>
                <a:off x="4289567" y="1527944"/>
                <a:ext cx="3612866" cy="449821"/>
              </a:xfrm>
              <a:prstGeom prst="rect">
                <a:avLst/>
              </a:prstGeom>
              <a:blipFill>
                <a:blip r:embed="rId3"/>
                <a:stretch>
                  <a:fillRect b="-13889"/>
                </a:stretch>
              </a:blipFill>
              <a:ln>
                <a:noFill/>
              </a:ln>
            </p:spPr>
            <p:txBody>
              <a:bodyPr/>
              <a:lstStyle/>
              <a:p>
                <a:r>
                  <a:rPr lang="en-US">
                    <a:noFill/>
                  </a:rPr>
                  <a:t> </a:t>
                </a:r>
              </a:p>
            </p:txBody>
          </p:sp>
        </mc:Fallback>
      </mc:AlternateContent>
      <p:pic>
        <p:nvPicPr>
          <p:cNvPr id="17" name="Picture 16">
            <a:extLst>
              <a:ext uri="{FF2B5EF4-FFF2-40B4-BE49-F238E27FC236}">
                <a16:creationId xmlns:a16="http://schemas.microsoft.com/office/drawing/2014/main" id="{C2450078-3003-A54B-BFE5-20E000BF66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517" y="2294821"/>
            <a:ext cx="7276965" cy="1947600"/>
          </a:xfrm>
          <a:prstGeom prst="rect">
            <a:avLst/>
          </a:prstGeom>
        </p:spPr>
      </p:pic>
      <p:pic>
        <p:nvPicPr>
          <p:cNvPr id="19" name="Picture 18">
            <a:extLst>
              <a:ext uri="{FF2B5EF4-FFF2-40B4-BE49-F238E27FC236}">
                <a16:creationId xmlns:a16="http://schemas.microsoft.com/office/drawing/2014/main" id="{8AF6CE1E-5FE1-4747-8239-D61DC202540A}"/>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2457517" y="4254453"/>
            <a:ext cx="7276965" cy="2148482"/>
          </a:xfrm>
          <a:prstGeom prst="rect">
            <a:avLst/>
          </a:prstGeom>
        </p:spPr>
      </p:pic>
      <p:sp>
        <p:nvSpPr>
          <p:cNvPr id="21" name="Rectangle 20">
            <a:extLst>
              <a:ext uri="{FF2B5EF4-FFF2-40B4-BE49-F238E27FC236}">
                <a16:creationId xmlns:a16="http://schemas.microsoft.com/office/drawing/2014/main" id="{E718BA24-D2E8-D643-823E-E8638E1661DE}"/>
              </a:ext>
            </a:extLst>
          </p:cNvPr>
          <p:cNvSpPr/>
          <p:nvPr/>
        </p:nvSpPr>
        <p:spPr>
          <a:xfrm>
            <a:off x="2310065" y="2187874"/>
            <a:ext cx="7622267" cy="4328916"/>
          </a:xfrm>
          <a:prstGeom prst="rect">
            <a:avLst/>
          </a:prstGeom>
          <a:noFill/>
          <a:ln w="19050">
            <a:solidFill>
              <a:srgbClr val="002060"/>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p:spTree>
    <p:extLst>
      <p:ext uri="{BB962C8B-B14F-4D97-AF65-F5344CB8AC3E}">
        <p14:creationId xmlns:p14="http://schemas.microsoft.com/office/powerpoint/2010/main" val="1109680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p:txBody>
              <a:bodyPr/>
              <a:lstStyle/>
              <a:p>
                <a:pPr lvl="0"/>
                <a:r>
                  <a:rPr lang="en-US" altLang="zh-CN" b="1" dirty="0"/>
                  <a:t>In</a:t>
                </a:r>
                <a:r>
                  <a:rPr lang="zh-CN" altLang="en-US" b="1" dirty="0"/>
                  <a:t> </a:t>
                </a:r>
                <a:r>
                  <a:rPr lang="en-US" altLang="zh-CN" b="1" dirty="0"/>
                  <a:t>this</a:t>
                </a:r>
                <a:r>
                  <a:rPr lang="zh-CN" altLang="en-US" b="1" dirty="0"/>
                  <a:t> </a:t>
                </a:r>
                <a:r>
                  <a:rPr lang="en-US" altLang="zh-CN" b="1" dirty="0"/>
                  <a:t>section,</a:t>
                </a:r>
                <a:r>
                  <a:rPr lang="zh-CN" altLang="en-US" b="1" dirty="0"/>
                  <a:t> </a:t>
                </a:r>
                <a:r>
                  <a:rPr lang="en-US" altLang="zh-CN" b="1" dirty="0"/>
                  <a:t>we</a:t>
                </a:r>
                <a:r>
                  <a:rPr lang="zh-CN" altLang="en-US" b="1" dirty="0"/>
                  <a:t> </a:t>
                </a:r>
                <a:r>
                  <a:rPr lang="en-US" altLang="zh-CN" b="1" dirty="0"/>
                  <a:t>analyze</a:t>
                </a:r>
                <a:r>
                  <a:rPr lang="zh-CN" altLang="en-US" b="1" dirty="0"/>
                  <a:t> </a:t>
                </a:r>
                <a:r>
                  <a:rPr lang="en-US" altLang="zh-CN" b="1" dirty="0"/>
                  <a:t>the</a:t>
                </a:r>
                <a:r>
                  <a:rPr lang="zh-CN" altLang="en-US" b="1" dirty="0"/>
                  <a:t> </a:t>
                </a:r>
                <a:r>
                  <a:rPr lang="en-US" altLang="zh-CN" b="1" dirty="0"/>
                  <a:t>behavior</a:t>
                </a:r>
                <a:r>
                  <a:rPr lang="zh-CN" altLang="en-US" b="1" dirty="0"/>
                  <a:t> </a:t>
                </a:r>
                <a:r>
                  <a:rPr lang="en-US" altLang="zh-CN" b="1" dirty="0"/>
                  <a:t>of</a:t>
                </a:r>
                <a:r>
                  <a:rPr lang="zh-CN" altLang="en-US" b="1" dirty="0"/>
                  <a:t> </a:t>
                </a:r>
                <a:r>
                  <a:rPr lang="en-US" altLang="zh-CN" b="1" dirty="0"/>
                  <a:t>optimal</a:t>
                </a:r>
                <a:r>
                  <a:rPr lang="zh-CN" altLang="en-US" b="1" dirty="0"/>
                  <a:t> </a:t>
                </a:r>
                <a:r>
                  <a:rPr lang="en-US" altLang="zh-CN" b="1" dirty="0"/>
                  <a:t>strategy</a:t>
                </a:r>
                <a:r>
                  <a:rPr lang="zh-CN" altLang="en-US" b="1" dirty="0"/>
                  <a:t> </a:t>
                </a:r>
                <a:r>
                  <a:rPr lang="en-US" altLang="zh-CN" b="1" dirty="0"/>
                  <a:t>under</a:t>
                </a:r>
                <a:r>
                  <a:rPr lang="zh-CN" altLang="en-US" b="1" dirty="0"/>
                  <a:t> </a:t>
                </a:r>
                <a:r>
                  <a:rPr lang="en-US" altLang="zh-CN" b="1" dirty="0"/>
                  <a:t>simulation</a:t>
                </a:r>
                <a:r>
                  <a:rPr lang="zh-CN" altLang="en-US" b="1" dirty="0"/>
                  <a:t> </a:t>
                </a:r>
                <a:r>
                  <a:rPr lang="en-US" altLang="zh-CN" b="1" dirty="0"/>
                  <a:t>condition.</a:t>
                </a:r>
                <a:r>
                  <a:rPr lang="zh-CN" altLang="en-US" b="1" dirty="0"/>
                  <a:t> </a:t>
                </a:r>
                <a:r>
                  <a:rPr lang="en-US" altLang="zh-CN" b="1" dirty="0"/>
                  <a:t>The</a:t>
                </a:r>
                <a:r>
                  <a:rPr lang="zh-CN" altLang="en-US" b="1" dirty="0"/>
                  <a:t> </a:t>
                </a:r>
                <a:r>
                  <a:rPr lang="en-US" altLang="zh-CN" b="1" dirty="0"/>
                  <a:t>stop</a:t>
                </a:r>
                <a:r>
                  <a:rPr lang="zh-CN" altLang="en-US" b="1" dirty="0"/>
                  <a:t> </a:t>
                </a:r>
                <a:r>
                  <a:rPr lang="en-US" altLang="zh-CN" b="1" dirty="0"/>
                  <a:t>loss</a:t>
                </a:r>
                <a:r>
                  <a:rPr lang="zh-CN" altLang="en-US" b="1" dirty="0"/>
                  <a:t> </a:t>
                </a:r>
                <a:r>
                  <a:rPr lang="en-US" altLang="zh-CN" b="1" dirty="0"/>
                  <a:t>strategy</a:t>
                </a:r>
                <a:r>
                  <a:rPr lang="zh-CN" altLang="en-US" b="1" dirty="0"/>
                  <a:t> </a:t>
                </a:r>
                <a:r>
                  <a:rPr lang="en-US" altLang="zh-CN" b="1" dirty="0"/>
                  <a:t>here</a:t>
                </a:r>
                <a:r>
                  <a:rPr lang="zh-CN" altLang="en-US" b="1" dirty="0"/>
                  <a:t> </a:t>
                </a:r>
                <a:r>
                  <a:rPr lang="en-US" altLang="zh-CN" b="1" dirty="0"/>
                  <a:t>is</a:t>
                </a:r>
                <a:r>
                  <a:rPr lang="zh-CN" altLang="en-US" b="1" dirty="0"/>
                  <a:t> </a:t>
                </a:r>
                <a:r>
                  <a:rPr lang="en-US" altLang="zh-CN" b="1" dirty="0"/>
                  <a:t>closing all positions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𝜶</m:t>
                        </m:r>
                      </m:e>
                      <m:sub>
                        <m:r>
                          <m:rPr>
                            <m:sty m:val="p"/>
                          </m:rPr>
                          <a:rPr lang="en-US" altLang="zh-CN" b="1" i="1">
                            <a:latin typeface="Cambria Math" panose="02040503050406030204" pitchFamily="18" charset="0"/>
                          </a:rPr>
                          <m:t>t</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en-US" altLang="zh-CN" b="1" dirty="0"/>
                  <a:t>)</a:t>
                </a:r>
                <a:endParaRPr lang="zh-CN" altLang="zh-CN" b="1" dirty="0"/>
              </a:p>
            </p:txBody>
          </p:sp>
        </mc:Choice>
        <mc:Fallback xmlns="">
          <p:sp>
            <p:nvSpPr>
              <p:cNvPr id="3" name="标题 2">
                <a:extLst>
                  <a:ext uri="{FF2B5EF4-FFF2-40B4-BE49-F238E27FC236}">
                    <a16:creationId xmlns:a16="http://schemas.microsoft.com/office/drawing/2014/main" id="{2736ABEB-4D44-4136-9686-922075C61384}"/>
                  </a:ext>
                </a:extLst>
              </p:cNvPr>
              <p:cNvSpPr>
                <a:spLocks noGrp="1" noRot="1" noChangeAspect="1" noMove="1" noResize="1" noEditPoints="1" noAdjustHandles="1" noChangeArrowheads="1" noChangeShapeType="1" noTextEdit="1"/>
              </p:cNvSpPr>
              <p:nvPr>
                <p:ph type="title"/>
              </p:nvPr>
            </p:nvSpPr>
            <p:spPr>
              <a:blipFill>
                <a:blip r:embed="rId2"/>
                <a:stretch>
                  <a:fillRect l="-1322" t="-11111"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Simulation</a:t>
                </a:r>
                <a:r>
                  <a:rPr lang="zh-CN" altLang="en-US" sz="2800" dirty="0"/>
                  <a:t> </a:t>
                </a:r>
                <a:r>
                  <a:rPr lang="en-US" altLang="zh-CN" sz="2800" dirty="0"/>
                  <a:t>(</a:t>
                </a:r>
                <a14:m>
                  <m:oMath xmlns:m="http://schemas.openxmlformats.org/officeDocument/2006/math">
                    <m:r>
                      <a:rPr lang="en-US" altLang="zh-CN" sz="2800" i="1" smtClean="0">
                        <a:latin typeface="Cambria Math" panose="02040503050406030204" pitchFamily="18" charset="0"/>
                        <a:ea typeface="Cambria Math" panose="02040503050406030204" pitchFamily="18" charset="0"/>
                      </a:rPr>
                      <m:t>𝝈</m:t>
                    </m:r>
                  </m:oMath>
                </a14:m>
                <a:r>
                  <a:rPr lang="zh-CN" altLang="en-US" sz="2800" dirty="0"/>
                  <a:t> </a:t>
                </a:r>
                <a:r>
                  <a:rPr lang="en-US" altLang="zh-CN" sz="2800" dirty="0"/>
                  <a:t>=</a:t>
                </a:r>
                <a:r>
                  <a:rPr lang="zh-CN" altLang="en-US" sz="2800" dirty="0"/>
                  <a:t> </a:t>
                </a:r>
                <a:r>
                  <a:rPr lang="en-US" altLang="zh-CN" sz="2800" dirty="0"/>
                  <a:t>3,</a:t>
                </a:r>
                <a:r>
                  <a:rPr lang="zh-CN" altLang="en-US" sz="2800" dirty="0"/>
                  <a:t> </a:t>
                </a:r>
                <a:r>
                  <a:rPr lang="en-US" altLang="zh-CN" sz="2800" dirty="0"/>
                  <a:t>stop-loss</a:t>
                </a:r>
                <a:r>
                  <a:rPr lang="zh-CN" altLang="en-US" sz="2800" dirty="0"/>
                  <a:t> </a:t>
                </a:r>
                <a:r>
                  <a:rPr lang="en-US" altLang="zh-CN" sz="2800" dirty="0"/>
                  <a:t>1)</a:t>
                </a:r>
                <a:endParaRPr lang="zh-CN" altLang="en-US" sz="2800" dirty="0"/>
              </a:p>
            </p:txBody>
          </p:sp>
        </mc:Choice>
        <mc:Fallback xmlns="">
          <p:sp>
            <p:nvSpPr>
              <p:cNvPr id="4" name="文本占位符 3">
                <a:extLst>
                  <a:ext uri="{FF2B5EF4-FFF2-40B4-BE49-F238E27FC236}">
                    <a16:creationId xmlns:a16="http://schemas.microsoft.com/office/drawing/2014/main" id="{6F5BCC37-286D-4A2B-AD38-367D24FCA47D}"/>
                  </a:ext>
                </a:extLst>
              </p:cNvPr>
              <p:cNvSpPr>
                <a:spLocks noGrp="1" noRot="1" noChangeAspect="1" noMove="1" noResize="1" noEditPoints="1" noAdjustHandles="1" noChangeArrowheads="1" noChangeShapeType="1" noTextEdit="1"/>
              </p:cNvSpPr>
              <p:nvPr>
                <p:ph type="body" sz="quarter" idx="19"/>
              </p:nvPr>
            </p:nvSpPr>
            <p:spPr>
              <a:blipFill>
                <a:blip r:embed="rId3"/>
                <a:stretch>
                  <a:fillRect l="-1760" t="-44444" b="-74074"/>
                </a:stretch>
              </a:blipFill>
            </p:spPr>
            <p:txBody>
              <a:bodyPr/>
              <a:lstStyle/>
              <a:p>
                <a:r>
                  <a:rPr lang="en-US">
                    <a:noFill/>
                  </a:rPr>
                  <a:t> </a:t>
                </a:r>
              </a:p>
            </p:txBody>
          </p:sp>
        </mc:Fallback>
      </mc:AlternateContent>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a:p>
        </p:txBody>
      </p:sp>
      <p:pic>
        <p:nvPicPr>
          <p:cNvPr id="6" name="Picture 5">
            <a:extLst>
              <a:ext uri="{FF2B5EF4-FFF2-40B4-BE49-F238E27FC236}">
                <a16:creationId xmlns:a16="http://schemas.microsoft.com/office/drawing/2014/main" id="{D6F83F1A-6D49-AF49-991F-B94110B79F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8663" y="2293319"/>
            <a:ext cx="6986335" cy="2002027"/>
          </a:xfrm>
          <a:prstGeom prst="rect">
            <a:avLst/>
          </a:prstGeom>
        </p:spPr>
      </p:pic>
      <p:pic>
        <p:nvPicPr>
          <p:cNvPr id="11" name="Picture 10">
            <a:extLst>
              <a:ext uri="{FF2B5EF4-FFF2-40B4-BE49-F238E27FC236}">
                <a16:creationId xmlns:a16="http://schemas.microsoft.com/office/drawing/2014/main" id="{8C743502-79F1-F347-B2F5-30C0BC51DC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8663" y="4295347"/>
            <a:ext cx="6986334" cy="2081390"/>
          </a:xfrm>
          <a:prstGeom prst="rect">
            <a:avLst/>
          </a:prstGeom>
        </p:spPr>
      </p:pic>
      <p:sp>
        <p:nvSpPr>
          <p:cNvPr id="13" name="Rectangle 12">
            <a:extLst>
              <a:ext uri="{FF2B5EF4-FFF2-40B4-BE49-F238E27FC236}">
                <a16:creationId xmlns:a16="http://schemas.microsoft.com/office/drawing/2014/main" id="{EC614FFE-8415-F548-B4F0-E8742D9AAB67}"/>
              </a:ext>
            </a:extLst>
          </p:cNvPr>
          <p:cNvSpPr/>
          <p:nvPr/>
        </p:nvSpPr>
        <p:spPr>
          <a:xfrm>
            <a:off x="2310065" y="2187874"/>
            <a:ext cx="7622267" cy="4328916"/>
          </a:xfrm>
          <a:prstGeom prst="rect">
            <a:avLst/>
          </a:prstGeom>
          <a:noFill/>
          <a:ln w="19050">
            <a:solidFill>
              <a:srgbClr val="002060"/>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mc:AlternateContent xmlns:mc="http://schemas.openxmlformats.org/markup-compatibility/2006" xmlns:a14="http://schemas.microsoft.com/office/drawing/2010/main">
        <mc:Choice Requires="a14">
          <p:sp>
            <p:nvSpPr>
              <p:cNvPr id="14" name="矩形 70">
                <a:extLst>
                  <a:ext uri="{FF2B5EF4-FFF2-40B4-BE49-F238E27FC236}">
                    <a16:creationId xmlns:a16="http://schemas.microsoft.com/office/drawing/2014/main" id="{08304DF7-71C6-4F43-89A5-2A24AAD6ABB4}"/>
                  </a:ext>
                </a:extLst>
              </p:cNvPr>
              <p:cNvSpPr/>
              <p:nvPr/>
            </p:nvSpPr>
            <p:spPr>
              <a:xfrm>
                <a:off x="4289567" y="1529026"/>
                <a:ext cx="3612866" cy="449821"/>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ctr" anchorCtr="0" forceAA="0" compatLnSpc="1">
                <a:noAutofit/>
              </a:bodyPr>
              <a:lstStyle/>
              <a:p>
                <a:pPr algn="ctr"/>
                <a:endParaRPr lang="en-US" altLang="zh-CN" sz="14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𝑘</m:t>
                      </m:r>
                      <m:r>
                        <a:rPr lang="en-US" altLang="zh-CN" sz="1400" b="0" i="1" smtClean="0">
                          <a:solidFill>
                            <a:schemeClr val="tx1"/>
                          </a:solidFill>
                          <a:latin typeface="Cambria Math" panose="02040503050406030204" pitchFamily="18" charset="0"/>
                        </a:rPr>
                        <m:t>=2, </m:t>
                      </m:r>
                      <m:r>
                        <a:rPr lang="zh-CN" altLang="en-US" sz="1400" b="0" i="1" smtClean="0">
                          <a:solidFill>
                            <a:schemeClr val="tx1"/>
                          </a:solidFill>
                          <a:latin typeface="Cambria Math" panose="02040503050406030204" pitchFamily="18" charset="0"/>
                        </a:rPr>
                        <m:t>𝜎</m:t>
                      </m:r>
                      <m:r>
                        <a:rPr lang="en-US" altLang="zh-CN" sz="1400" b="0" i="1" smtClean="0">
                          <a:solidFill>
                            <a:schemeClr val="tx1"/>
                          </a:solidFill>
                          <a:latin typeface="Cambria Math" panose="02040503050406030204" pitchFamily="18" charset="0"/>
                        </a:rPr>
                        <m:t>=3,</m:t>
                      </m:r>
                      <m:r>
                        <a:rPr lang="zh-CN" altLang="en-US" sz="1400" i="1">
                          <a:solidFill>
                            <a:schemeClr val="tx1"/>
                          </a:solidFill>
                          <a:latin typeface="Cambria Math" panose="02040503050406030204" pitchFamily="18" charset="0"/>
                        </a:rPr>
                        <m:t>𝛾</m:t>
                      </m:r>
                      <m:r>
                        <a:rPr lang="en-US" altLang="zh-CN" sz="1400" b="0" i="1" smtClean="0">
                          <a:solidFill>
                            <a:schemeClr val="tx1"/>
                          </a:solidFill>
                          <a:latin typeface="Cambria Math" panose="02040503050406030204" pitchFamily="18" charset="0"/>
                        </a:rPr>
                        <m:t>=−2,</m:t>
                      </m:r>
                      <m:r>
                        <a:rPr lang="zh-CN" altLang="en-US" sz="1400" b="0" i="1" smtClean="0">
                          <a:solidFill>
                            <a:schemeClr val="tx1"/>
                          </a:solidFill>
                          <a:latin typeface="Cambria Math" panose="02040503050406030204" pitchFamily="18" charset="0"/>
                        </a:rPr>
                        <m:t> </m:t>
                      </m:r>
                      <m:r>
                        <a:rPr lang="zh-CN" altLang="en-US" sz="1400" b="0" i="1" smtClean="0">
                          <a:solidFill>
                            <a:schemeClr val="tx1"/>
                          </a:solidFill>
                          <a:latin typeface="Cambria Math" panose="02040503050406030204" pitchFamily="18" charset="0"/>
                        </a:rPr>
                        <m:t>𝜇</m:t>
                      </m:r>
                      <m:r>
                        <a:rPr lang="en-US" altLang="zh-CN" sz="1400" b="0" i="1" smtClean="0">
                          <a:solidFill>
                            <a:schemeClr val="tx1"/>
                          </a:solidFill>
                          <a:latin typeface="Cambria Math" panose="02040503050406030204" pitchFamily="18" charset="0"/>
                        </a:rPr>
                        <m:t>=0,</m:t>
                      </m:r>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𝑋</m:t>
                          </m:r>
                        </m:e>
                        <m:sub>
                          <m:r>
                            <a:rPr lang="en-US" altLang="zh-CN" sz="1400" b="0" i="1" smtClean="0">
                              <a:solidFill>
                                <a:schemeClr val="tx1"/>
                              </a:solidFill>
                              <a:latin typeface="Cambria Math" panose="02040503050406030204" pitchFamily="18" charset="0"/>
                            </a:rPr>
                            <m:t>0</m:t>
                          </m:r>
                        </m:sub>
                      </m:sSub>
                      <m:r>
                        <a:rPr lang="en-US" altLang="zh-CN" sz="1400" b="0" i="1" smtClean="0">
                          <a:solidFill>
                            <a:schemeClr val="tx1"/>
                          </a:solidFill>
                          <a:latin typeface="Cambria Math" panose="02040503050406030204" pitchFamily="18" charset="0"/>
                        </a:rPr>
                        <m:t>=0,</m:t>
                      </m:r>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ea typeface="Cambria Math" panose="02040503050406030204" pitchFamily="18" charset="0"/>
                            </a:rPr>
                            <m:t>𝛼</m:t>
                          </m:r>
                        </m:e>
                        <m:sub>
                          <m:r>
                            <a:rPr lang="en-US" altLang="zh-CN" sz="1400" b="0" i="1" smtClean="0">
                              <a:solidFill>
                                <a:schemeClr val="tx1"/>
                              </a:solidFill>
                              <a:latin typeface="Cambria Math" panose="02040503050406030204" pitchFamily="18" charset="0"/>
                            </a:rPr>
                            <m:t>0</m:t>
                          </m:r>
                        </m:sub>
                      </m:sSub>
                      <m:r>
                        <a:rPr lang="en-US" altLang="zh-CN" sz="1400" b="0" i="1" smtClean="0">
                          <a:solidFill>
                            <a:schemeClr val="tx1"/>
                          </a:solidFill>
                          <a:latin typeface="Cambria Math" panose="02040503050406030204" pitchFamily="18" charset="0"/>
                        </a:rPr>
                        <m:t>=0</m:t>
                      </m:r>
                    </m:oMath>
                  </m:oMathPara>
                </a14:m>
                <a:endParaRPr lang="en-US" altLang="zh-CN" sz="14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𝑑</m:t>
                          </m:r>
                        </m:e>
                        <m:sub>
                          <m:r>
                            <a:rPr lang="en-US" altLang="zh-CN" sz="1400" i="1">
                              <a:solidFill>
                                <a:schemeClr val="tx1"/>
                              </a:solidFill>
                              <a:latin typeface="Cambria Math" panose="02040503050406030204" pitchFamily="18" charset="0"/>
                            </a:rPr>
                            <m:t>𝑡</m:t>
                          </m:r>
                        </m:sub>
                      </m:sSub>
                      <m:r>
                        <a:rPr lang="en-US" altLang="zh-CN" sz="1400" i="1">
                          <a:solidFill>
                            <a:schemeClr val="tx1"/>
                          </a:solidFill>
                          <a:latin typeface="Cambria Math" panose="02040503050406030204" pitchFamily="18" charset="0"/>
                        </a:rPr>
                        <m:t>=1/252,</m:t>
                      </m:r>
                      <m:r>
                        <a:rPr lang="en-US" altLang="zh-CN" sz="1400" i="1">
                          <a:solidFill>
                            <a:schemeClr val="tx1"/>
                          </a:solidFill>
                          <a:latin typeface="Cambria Math" panose="02040503050406030204" pitchFamily="18" charset="0"/>
                        </a:rPr>
                        <m:t>𝑇</m:t>
                      </m:r>
                      <m:r>
                        <a:rPr lang="en-US" altLang="zh-CN" sz="1400" i="1">
                          <a:solidFill>
                            <a:schemeClr val="tx1"/>
                          </a:solidFill>
                          <a:latin typeface="Cambria Math" panose="02040503050406030204" pitchFamily="18" charset="0"/>
                        </a:rPr>
                        <m:t>=800/251</m:t>
                      </m:r>
                    </m:oMath>
                  </m:oMathPara>
                </a14:m>
                <a:endParaRPr lang="en-US" altLang="zh-CN" sz="1400" dirty="0">
                  <a:solidFill>
                    <a:schemeClr val="tx1"/>
                  </a:solidFill>
                </a:endParaRPr>
              </a:p>
              <a:p>
                <a:pPr algn="ctr"/>
                <a:endParaRPr lang="en-US" altLang="zh-CN" sz="1400" dirty="0">
                  <a:solidFill>
                    <a:schemeClr val="tx1"/>
                  </a:solidFill>
                </a:endParaRPr>
              </a:p>
            </p:txBody>
          </p:sp>
        </mc:Choice>
        <mc:Fallback xmlns="">
          <p:sp>
            <p:nvSpPr>
              <p:cNvPr id="14" name="矩形 70">
                <a:extLst>
                  <a:ext uri="{FF2B5EF4-FFF2-40B4-BE49-F238E27FC236}">
                    <a16:creationId xmlns:a16="http://schemas.microsoft.com/office/drawing/2014/main" id="{08304DF7-71C6-4F43-89A5-2A24AAD6ABB4}"/>
                  </a:ext>
                </a:extLst>
              </p:cNvPr>
              <p:cNvSpPr>
                <a:spLocks noRot="1" noChangeAspect="1" noMove="1" noResize="1" noEditPoints="1" noAdjustHandles="1" noChangeArrowheads="1" noChangeShapeType="1" noTextEdit="1"/>
              </p:cNvSpPr>
              <p:nvPr/>
            </p:nvSpPr>
            <p:spPr>
              <a:xfrm>
                <a:off x="4289567" y="1529026"/>
                <a:ext cx="3612866" cy="449821"/>
              </a:xfrm>
              <a:prstGeom prst="rect">
                <a:avLst/>
              </a:prstGeom>
              <a:blipFill>
                <a:blip r:embed="rId6"/>
                <a:stretch>
                  <a:fillRect b="-13889"/>
                </a:stretch>
              </a:blipFill>
              <a:ln>
                <a:noFill/>
              </a:ln>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6F30FA7-0DEE-4E40-8092-1D6698E51413}"/>
              </a:ext>
            </a:extLst>
          </p:cNvPr>
          <p:cNvCxnSpPr>
            <a:cxnSpLocks/>
          </p:cNvCxnSpPr>
          <p:nvPr/>
        </p:nvCxnSpPr>
        <p:spPr>
          <a:xfrm>
            <a:off x="4018547" y="4993105"/>
            <a:ext cx="0" cy="445169"/>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6A77C40-9726-2D4A-84B0-488906BB747B}"/>
              </a:ext>
            </a:extLst>
          </p:cNvPr>
          <p:cNvCxnSpPr>
            <a:cxnSpLocks/>
          </p:cNvCxnSpPr>
          <p:nvPr/>
        </p:nvCxnSpPr>
        <p:spPr>
          <a:xfrm>
            <a:off x="4453999" y="4993105"/>
            <a:ext cx="0" cy="445169"/>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DABD82C-E30A-5C4E-A140-D5ADBB6268BB}"/>
              </a:ext>
            </a:extLst>
          </p:cNvPr>
          <p:cNvCxnSpPr>
            <a:cxnSpLocks/>
          </p:cNvCxnSpPr>
          <p:nvPr/>
        </p:nvCxnSpPr>
        <p:spPr>
          <a:xfrm>
            <a:off x="4852736" y="4993105"/>
            <a:ext cx="0" cy="445169"/>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147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p:txBody>
              <a:bodyPr/>
              <a:lstStyle/>
              <a:p>
                <a:pPr lvl="0"/>
                <a:r>
                  <a:rPr lang="en-US" altLang="zh-CN" b="1" dirty="0"/>
                  <a:t>In</a:t>
                </a:r>
                <a:r>
                  <a:rPr lang="zh-CN" altLang="en-US" b="1" dirty="0"/>
                  <a:t> </a:t>
                </a:r>
                <a:r>
                  <a:rPr lang="en-US" altLang="zh-CN" b="1" dirty="0"/>
                  <a:t>this</a:t>
                </a:r>
                <a:r>
                  <a:rPr lang="zh-CN" altLang="en-US" b="1" dirty="0"/>
                  <a:t> </a:t>
                </a:r>
                <a:r>
                  <a:rPr lang="en-US" altLang="zh-CN" b="1" dirty="0"/>
                  <a:t>section,</a:t>
                </a:r>
                <a:r>
                  <a:rPr lang="zh-CN" altLang="en-US" b="1" dirty="0"/>
                  <a:t> </a:t>
                </a:r>
                <a:r>
                  <a:rPr lang="en-US" altLang="zh-CN" b="1" dirty="0"/>
                  <a:t>we</a:t>
                </a:r>
                <a:r>
                  <a:rPr lang="zh-CN" altLang="en-US" b="1" dirty="0"/>
                  <a:t> </a:t>
                </a:r>
                <a:r>
                  <a:rPr lang="en-US" altLang="zh-CN" b="1" dirty="0"/>
                  <a:t>analyze</a:t>
                </a:r>
                <a:r>
                  <a:rPr lang="zh-CN" altLang="en-US" b="1" dirty="0"/>
                  <a:t> </a:t>
                </a:r>
                <a:r>
                  <a:rPr lang="en-US" altLang="zh-CN" b="1" dirty="0"/>
                  <a:t>the</a:t>
                </a:r>
                <a:r>
                  <a:rPr lang="zh-CN" altLang="en-US" b="1" dirty="0"/>
                  <a:t> </a:t>
                </a:r>
                <a:r>
                  <a:rPr lang="en-US" altLang="zh-CN" b="1" dirty="0"/>
                  <a:t>behavior</a:t>
                </a:r>
                <a:r>
                  <a:rPr lang="zh-CN" altLang="en-US" b="1" dirty="0"/>
                  <a:t> </a:t>
                </a:r>
                <a:r>
                  <a:rPr lang="en-US" altLang="zh-CN" b="1" dirty="0"/>
                  <a:t>of</a:t>
                </a:r>
                <a:r>
                  <a:rPr lang="zh-CN" altLang="en-US" b="1" dirty="0"/>
                  <a:t> </a:t>
                </a:r>
                <a:r>
                  <a:rPr lang="en-US" altLang="zh-CN" b="1" dirty="0"/>
                  <a:t>optimal</a:t>
                </a:r>
                <a:r>
                  <a:rPr lang="zh-CN" altLang="en-US" b="1" dirty="0"/>
                  <a:t> </a:t>
                </a:r>
                <a:r>
                  <a:rPr lang="en-US" altLang="zh-CN" b="1" dirty="0"/>
                  <a:t>strategy</a:t>
                </a:r>
                <a:r>
                  <a:rPr lang="zh-CN" altLang="en-US" b="1" dirty="0"/>
                  <a:t> </a:t>
                </a:r>
                <a:r>
                  <a:rPr lang="en-US" altLang="zh-CN" b="1" dirty="0"/>
                  <a:t>under</a:t>
                </a:r>
                <a:r>
                  <a:rPr lang="zh-CN" altLang="en-US" b="1" dirty="0"/>
                  <a:t> </a:t>
                </a:r>
                <a:r>
                  <a:rPr lang="en-US" altLang="zh-CN" b="1" dirty="0"/>
                  <a:t>simulation</a:t>
                </a:r>
                <a:r>
                  <a:rPr lang="zh-CN" altLang="en-US" b="1" dirty="0"/>
                  <a:t> </a:t>
                </a:r>
                <a:r>
                  <a:rPr lang="en-US" altLang="zh-CN" b="1" dirty="0"/>
                  <a:t>condition.</a:t>
                </a:r>
                <a:r>
                  <a:rPr lang="zh-CN" altLang="en-US" b="1" dirty="0"/>
                  <a:t> </a:t>
                </a:r>
                <a:r>
                  <a:rPr lang="en-US" altLang="zh-CN" b="1" dirty="0"/>
                  <a:t>The</a:t>
                </a:r>
                <a:r>
                  <a:rPr lang="zh-CN" altLang="en-US" b="1" dirty="0"/>
                  <a:t> </a:t>
                </a:r>
                <a:r>
                  <a:rPr lang="en-US" altLang="zh-CN" b="1" dirty="0"/>
                  <a:t>stop</a:t>
                </a:r>
                <a:r>
                  <a:rPr lang="zh-CN" altLang="en-US" b="1" dirty="0"/>
                  <a:t> </a:t>
                </a:r>
                <a:r>
                  <a:rPr lang="en-US" altLang="zh-CN" b="1" dirty="0"/>
                  <a:t>loss</a:t>
                </a:r>
                <a:r>
                  <a:rPr lang="zh-CN" altLang="en-US" b="1" dirty="0"/>
                  <a:t> </a:t>
                </a:r>
                <a:r>
                  <a:rPr lang="en-US" altLang="zh-CN" b="1" dirty="0"/>
                  <a:t>strategy</a:t>
                </a:r>
                <a:r>
                  <a:rPr lang="zh-CN" altLang="en-US" b="1" dirty="0"/>
                  <a:t> </a:t>
                </a:r>
                <a:r>
                  <a:rPr lang="en-US" altLang="zh-CN" b="1" dirty="0"/>
                  <a:t>here</a:t>
                </a:r>
                <a:r>
                  <a:rPr lang="zh-CN" altLang="en-US" b="1" dirty="0"/>
                  <a:t> </a:t>
                </a:r>
                <a:r>
                  <a:rPr lang="en-US" altLang="zh-CN" b="1" dirty="0"/>
                  <a:t>is</a:t>
                </a:r>
                <a:r>
                  <a:rPr lang="zh-CN" altLang="en-US" b="1" dirty="0"/>
                  <a:t> </a:t>
                </a:r>
                <a:r>
                  <a:rPr lang="en-US" altLang="zh-CN" b="1" dirty="0"/>
                  <a:t>keeping</a:t>
                </a:r>
                <a:r>
                  <a:rPr lang="zh-CN" altLang="en-US" b="1" dirty="0"/>
                  <a:t> </a:t>
                </a:r>
                <a:r>
                  <a:rPr lang="en-US" altLang="zh-CN" b="1" dirty="0"/>
                  <a:t>the</a:t>
                </a:r>
                <a:r>
                  <a:rPr lang="zh-CN" altLang="en-US" b="1" dirty="0"/>
                  <a:t> </a:t>
                </a:r>
                <a:r>
                  <a:rPr lang="en-US" altLang="zh-CN" b="1" dirty="0"/>
                  <a:t>position</a:t>
                </a:r>
                <a:r>
                  <a:rPr lang="zh-CN" altLang="en-US" b="1" dirty="0"/>
                  <a:t> </a:t>
                </a:r>
                <a:r>
                  <a:rPr lang="en-US" altLang="zh-CN" b="1" dirty="0"/>
                  <a:t>unchanged</a:t>
                </a:r>
                <a:r>
                  <a:rPr lang="zh-CN" altLang="en-US" b="1" dirty="0"/>
                  <a:t> </a:t>
                </a:r>
                <a:r>
                  <a:rPr lang="en-US" altLang="zh-CN" b="1" dirty="0"/>
                  <a:t>(</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𝜶</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𝜶</m:t>
                        </m:r>
                      </m:e>
                      <m:sub>
                        <m:r>
                          <a:rPr lang="en-US" altLang="zh-CN" b="1" i="1" smtClean="0">
                            <a:latin typeface="Cambria Math" panose="02040503050406030204" pitchFamily="18" charset="0"/>
                            <a:ea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oMath>
                </a14:m>
                <a:r>
                  <a:rPr lang="en-US" altLang="zh-CN" b="1" dirty="0"/>
                  <a:t>)</a:t>
                </a:r>
                <a:endParaRPr lang="zh-CN" altLang="zh-CN" b="1" dirty="0"/>
              </a:p>
            </p:txBody>
          </p:sp>
        </mc:Choice>
        <mc:Fallback xmlns="">
          <p:sp>
            <p:nvSpPr>
              <p:cNvPr id="3" name="标题 2">
                <a:extLst>
                  <a:ext uri="{FF2B5EF4-FFF2-40B4-BE49-F238E27FC236}">
                    <a16:creationId xmlns:a16="http://schemas.microsoft.com/office/drawing/2014/main" id="{2736ABEB-4D44-4136-9686-922075C61384}"/>
                  </a:ext>
                </a:extLst>
              </p:cNvPr>
              <p:cNvSpPr>
                <a:spLocks noGrp="1" noRot="1" noChangeAspect="1" noMove="1" noResize="1" noEditPoints="1" noAdjustHandles="1" noChangeArrowheads="1" noChangeShapeType="1" noTextEdit="1"/>
              </p:cNvSpPr>
              <p:nvPr>
                <p:ph type="title"/>
              </p:nvPr>
            </p:nvSpPr>
            <p:spPr>
              <a:blipFill>
                <a:blip r:embed="rId2"/>
                <a:stretch>
                  <a:fillRect l="-1322" t="-11111"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Simulation (</a:t>
                </a:r>
                <a14:m>
                  <m:oMath xmlns:m="http://schemas.openxmlformats.org/officeDocument/2006/math">
                    <m:r>
                      <a:rPr lang="en-US" altLang="zh-CN" sz="2800" i="1">
                        <a:latin typeface="Cambria Math" panose="02040503050406030204" pitchFamily="18" charset="0"/>
                        <a:ea typeface="Cambria Math" panose="02040503050406030204" pitchFamily="18" charset="0"/>
                      </a:rPr>
                      <m:t>𝝈</m:t>
                    </m:r>
                  </m:oMath>
                </a14:m>
                <a:r>
                  <a:rPr lang="zh-CN" altLang="en-US" sz="2800" dirty="0"/>
                  <a:t> </a:t>
                </a:r>
                <a:r>
                  <a:rPr lang="en-US" altLang="zh-CN" sz="2800" dirty="0"/>
                  <a:t>=</a:t>
                </a:r>
                <a:r>
                  <a:rPr lang="zh-CN" altLang="en-US" sz="2800" dirty="0"/>
                  <a:t> </a:t>
                </a:r>
                <a:r>
                  <a:rPr lang="en-US" altLang="zh-CN" sz="2800" dirty="0"/>
                  <a:t>3,</a:t>
                </a:r>
                <a:r>
                  <a:rPr lang="zh-CN" altLang="en-US" sz="2800" dirty="0"/>
                  <a:t> </a:t>
                </a:r>
                <a:r>
                  <a:rPr lang="en-US" altLang="zh-CN" sz="2800" dirty="0"/>
                  <a:t>stop-loss</a:t>
                </a:r>
                <a:r>
                  <a:rPr lang="zh-CN" altLang="en-US" sz="2800" dirty="0"/>
                  <a:t> </a:t>
                </a:r>
                <a:r>
                  <a:rPr lang="en-US" altLang="zh-CN" sz="2800" dirty="0"/>
                  <a:t>2)</a:t>
                </a:r>
                <a:endParaRPr lang="zh-CN" altLang="en-US" sz="2800" dirty="0"/>
              </a:p>
            </p:txBody>
          </p:sp>
        </mc:Choice>
        <mc:Fallback xmlns="">
          <p:sp>
            <p:nvSpPr>
              <p:cNvPr id="4" name="文本占位符 3">
                <a:extLst>
                  <a:ext uri="{FF2B5EF4-FFF2-40B4-BE49-F238E27FC236}">
                    <a16:creationId xmlns:a16="http://schemas.microsoft.com/office/drawing/2014/main" id="{6F5BCC37-286D-4A2B-AD38-367D24FCA47D}"/>
                  </a:ext>
                </a:extLst>
              </p:cNvPr>
              <p:cNvSpPr>
                <a:spLocks noGrp="1" noRot="1" noChangeAspect="1" noMove="1" noResize="1" noEditPoints="1" noAdjustHandles="1" noChangeArrowheads="1" noChangeShapeType="1" noTextEdit="1"/>
              </p:cNvSpPr>
              <p:nvPr>
                <p:ph type="body" sz="quarter" idx="19"/>
              </p:nvPr>
            </p:nvSpPr>
            <p:spPr>
              <a:blipFill>
                <a:blip r:embed="rId3"/>
                <a:stretch>
                  <a:fillRect l="-1760" t="-44444" b="-74074"/>
                </a:stretch>
              </a:blipFill>
            </p:spPr>
            <p:txBody>
              <a:bodyPr/>
              <a:lstStyle/>
              <a:p>
                <a:r>
                  <a:rPr lang="en-US">
                    <a:noFill/>
                  </a:rPr>
                  <a:t> </a:t>
                </a:r>
              </a:p>
            </p:txBody>
          </p:sp>
        </mc:Fallback>
      </mc:AlternateContent>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a:p>
        </p:txBody>
      </p:sp>
      <mc:AlternateContent xmlns:mc="http://schemas.openxmlformats.org/markup-compatibility/2006" xmlns:a14="http://schemas.microsoft.com/office/drawing/2010/main">
        <mc:Choice Requires="a14">
          <p:sp>
            <p:nvSpPr>
              <p:cNvPr id="8" name="矩形 70">
                <a:extLst>
                  <a:ext uri="{FF2B5EF4-FFF2-40B4-BE49-F238E27FC236}">
                    <a16:creationId xmlns:a16="http://schemas.microsoft.com/office/drawing/2014/main" id="{9A994707-76EC-6949-BB9A-9D8377BF1941}"/>
                  </a:ext>
                </a:extLst>
              </p:cNvPr>
              <p:cNvSpPr/>
              <p:nvPr/>
            </p:nvSpPr>
            <p:spPr>
              <a:xfrm>
                <a:off x="4289567" y="1529026"/>
                <a:ext cx="3612866" cy="449821"/>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ctr" anchorCtr="0" forceAA="0" compatLnSpc="1">
                <a:noAutofit/>
              </a:bodyPr>
              <a:lstStyle/>
              <a:p>
                <a:pPr algn="ctr"/>
                <a:endParaRPr lang="en-US" altLang="zh-CN" sz="14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𝑘</m:t>
                      </m:r>
                      <m:r>
                        <a:rPr lang="en-US" altLang="zh-CN" sz="1400" b="0" i="1" smtClean="0">
                          <a:solidFill>
                            <a:schemeClr val="tx1"/>
                          </a:solidFill>
                          <a:latin typeface="Cambria Math" panose="02040503050406030204" pitchFamily="18" charset="0"/>
                        </a:rPr>
                        <m:t>=2, </m:t>
                      </m:r>
                      <m:r>
                        <a:rPr lang="zh-CN" altLang="en-US" sz="1400" b="0" i="1" smtClean="0">
                          <a:solidFill>
                            <a:schemeClr val="tx1"/>
                          </a:solidFill>
                          <a:latin typeface="Cambria Math" panose="02040503050406030204" pitchFamily="18" charset="0"/>
                        </a:rPr>
                        <m:t>𝜎</m:t>
                      </m:r>
                      <m:r>
                        <a:rPr lang="en-US" altLang="zh-CN" sz="1400" b="0" i="1" smtClean="0">
                          <a:solidFill>
                            <a:schemeClr val="tx1"/>
                          </a:solidFill>
                          <a:latin typeface="Cambria Math" panose="02040503050406030204" pitchFamily="18" charset="0"/>
                        </a:rPr>
                        <m:t>=3,</m:t>
                      </m:r>
                      <m:r>
                        <a:rPr lang="zh-CN" altLang="en-US" sz="1400" i="1">
                          <a:solidFill>
                            <a:schemeClr val="tx1"/>
                          </a:solidFill>
                          <a:latin typeface="Cambria Math" panose="02040503050406030204" pitchFamily="18" charset="0"/>
                        </a:rPr>
                        <m:t>𝛾</m:t>
                      </m:r>
                      <m:r>
                        <a:rPr lang="en-US" altLang="zh-CN" sz="1400" b="0" i="1" smtClean="0">
                          <a:solidFill>
                            <a:schemeClr val="tx1"/>
                          </a:solidFill>
                          <a:latin typeface="Cambria Math" panose="02040503050406030204" pitchFamily="18" charset="0"/>
                        </a:rPr>
                        <m:t>=−2,</m:t>
                      </m:r>
                      <m:r>
                        <a:rPr lang="zh-CN" altLang="en-US" sz="1400" b="0" i="1" smtClean="0">
                          <a:solidFill>
                            <a:schemeClr val="tx1"/>
                          </a:solidFill>
                          <a:latin typeface="Cambria Math" panose="02040503050406030204" pitchFamily="18" charset="0"/>
                        </a:rPr>
                        <m:t> </m:t>
                      </m:r>
                      <m:r>
                        <a:rPr lang="zh-CN" altLang="en-US" sz="1400" b="0" i="1" smtClean="0">
                          <a:solidFill>
                            <a:schemeClr val="tx1"/>
                          </a:solidFill>
                          <a:latin typeface="Cambria Math" panose="02040503050406030204" pitchFamily="18" charset="0"/>
                        </a:rPr>
                        <m:t>𝜇</m:t>
                      </m:r>
                      <m:r>
                        <a:rPr lang="en-US" altLang="zh-CN" sz="1400" b="0" i="1" smtClean="0">
                          <a:solidFill>
                            <a:schemeClr val="tx1"/>
                          </a:solidFill>
                          <a:latin typeface="Cambria Math" panose="02040503050406030204" pitchFamily="18" charset="0"/>
                        </a:rPr>
                        <m:t>=0,</m:t>
                      </m:r>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𝑋</m:t>
                          </m:r>
                        </m:e>
                        <m:sub>
                          <m:r>
                            <a:rPr lang="en-US" altLang="zh-CN" sz="1400" b="0" i="1" smtClean="0">
                              <a:solidFill>
                                <a:schemeClr val="tx1"/>
                              </a:solidFill>
                              <a:latin typeface="Cambria Math" panose="02040503050406030204" pitchFamily="18" charset="0"/>
                            </a:rPr>
                            <m:t>0</m:t>
                          </m:r>
                        </m:sub>
                      </m:sSub>
                      <m:r>
                        <a:rPr lang="en-US" altLang="zh-CN" sz="1400" b="0" i="1" smtClean="0">
                          <a:solidFill>
                            <a:schemeClr val="tx1"/>
                          </a:solidFill>
                          <a:latin typeface="Cambria Math" panose="02040503050406030204" pitchFamily="18" charset="0"/>
                        </a:rPr>
                        <m:t>=0,</m:t>
                      </m:r>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ea typeface="Cambria Math" panose="02040503050406030204" pitchFamily="18" charset="0"/>
                            </a:rPr>
                            <m:t>𝛼</m:t>
                          </m:r>
                        </m:e>
                        <m:sub>
                          <m:r>
                            <a:rPr lang="en-US" altLang="zh-CN" sz="1400" b="0" i="1" smtClean="0">
                              <a:solidFill>
                                <a:schemeClr val="tx1"/>
                              </a:solidFill>
                              <a:latin typeface="Cambria Math" panose="02040503050406030204" pitchFamily="18" charset="0"/>
                            </a:rPr>
                            <m:t>0</m:t>
                          </m:r>
                        </m:sub>
                      </m:sSub>
                      <m:r>
                        <a:rPr lang="en-US" altLang="zh-CN" sz="1400" b="0" i="1" smtClean="0">
                          <a:solidFill>
                            <a:schemeClr val="tx1"/>
                          </a:solidFill>
                          <a:latin typeface="Cambria Math" panose="02040503050406030204" pitchFamily="18" charset="0"/>
                        </a:rPr>
                        <m:t>=0</m:t>
                      </m:r>
                    </m:oMath>
                  </m:oMathPara>
                </a14:m>
                <a:endParaRPr lang="en-US" altLang="zh-CN" sz="14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𝑑</m:t>
                          </m:r>
                        </m:e>
                        <m:sub>
                          <m:r>
                            <a:rPr lang="en-US" altLang="zh-CN" sz="1400" i="1">
                              <a:solidFill>
                                <a:schemeClr val="tx1"/>
                              </a:solidFill>
                              <a:latin typeface="Cambria Math" panose="02040503050406030204" pitchFamily="18" charset="0"/>
                            </a:rPr>
                            <m:t>𝑡</m:t>
                          </m:r>
                        </m:sub>
                      </m:sSub>
                      <m:r>
                        <a:rPr lang="en-US" altLang="zh-CN" sz="1400" i="1">
                          <a:solidFill>
                            <a:schemeClr val="tx1"/>
                          </a:solidFill>
                          <a:latin typeface="Cambria Math" panose="02040503050406030204" pitchFamily="18" charset="0"/>
                        </a:rPr>
                        <m:t>=1/252,</m:t>
                      </m:r>
                      <m:r>
                        <a:rPr lang="en-US" altLang="zh-CN" sz="1400" i="1">
                          <a:solidFill>
                            <a:schemeClr val="tx1"/>
                          </a:solidFill>
                          <a:latin typeface="Cambria Math" panose="02040503050406030204" pitchFamily="18" charset="0"/>
                        </a:rPr>
                        <m:t>𝑇</m:t>
                      </m:r>
                      <m:r>
                        <a:rPr lang="en-US" altLang="zh-CN" sz="1400" i="1">
                          <a:solidFill>
                            <a:schemeClr val="tx1"/>
                          </a:solidFill>
                          <a:latin typeface="Cambria Math" panose="02040503050406030204" pitchFamily="18" charset="0"/>
                        </a:rPr>
                        <m:t>=800/251</m:t>
                      </m:r>
                    </m:oMath>
                  </m:oMathPara>
                </a14:m>
                <a:endParaRPr lang="en-US" altLang="zh-CN" sz="1400" dirty="0">
                  <a:solidFill>
                    <a:schemeClr val="tx1"/>
                  </a:solidFill>
                </a:endParaRPr>
              </a:p>
              <a:p>
                <a:pPr algn="ctr"/>
                <a:endParaRPr lang="en-US" altLang="zh-CN" sz="1400" dirty="0">
                  <a:solidFill>
                    <a:schemeClr val="tx1"/>
                  </a:solidFill>
                </a:endParaRPr>
              </a:p>
            </p:txBody>
          </p:sp>
        </mc:Choice>
        <mc:Fallback xmlns="">
          <p:sp>
            <p:nvSpPr>
              <p:cNvPr id="8" name="矩形 70">
                <a:extLst>
                  <a:ext uri="{FF2B5EF4-FFF2-40B4-BE49-F238E27FC236}">
                    <a16:creationId xmlns:a16="http://schemas.microsoft.com/office/drawing/2014/main" id="{9A994707-76EC-6949-BB9A-9D8377BF1941}"/>
                  </a:ext>
                </a:extLst>
              </p:cNvPr>
              <p:cNvSpPr>
                <a:spLocks noRot="1" noChangeAspect="1" noMove="1" noResize="1" noEditPoints="1" noAdjustHandles="1" noChangeArrowheads="1" noChangeShapeType="1" noTextEdit="1"/>
              </p:cNvSpPr>
              <p:nvPr/>
            </p:nvSpPr>
            <p:spPr>
              <a:xfrm>
                <a:off x="4289567" y="1529026"/>
                <a:ext cx="3612866" cy="449821"/>
              </a:xfrm>
              <a:prstGeom prst="rect">
                <a:avLst/>
              </a:prstGeom>
              <a:blipFill>
                <a:blip r:embed="rId4"/>
                <a:stretch>
                  <a:fillRect b="-13889"/>
                </a:stretch>
              </a:blipFill>
              <a:ln>
                <a:noFill/>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D182777E-6047-404C-AC00-8258E782829B}"/>
              </a:ext>
            </a:extLst>
          </p:cNvPr>
          <p:cNvSpPr/>
          <p:nvPr/>
        </p:nvSpPr>
        <p:spPr>
          <a:xfrm>
            <a:off x="2310065" y="2187874"/>
            <a:ext cx="7622267" cy="4328916"/>
          </a:xfrm>
          <a:prstGeom prst="rect">
            <a:avLst/>
          </a:prstGeom>
          <a:noFill/>
          <a:ln w="19050">
            <a:solidFill>
              <a:srgbClr val="002060"/>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p:pic>
        <p:nvPicPr>
          <p:cNvPr id="6" name="Picture 5">
            <a:extLst>
              <a:ext uri="{FF2B5EF4-FFF2-40B4-BE49-F238E27FC236}">
                <a16:creationId xmlns:a16="http://schemas.microsoft.com/office/drawing/2014/main" id="{5BF81988-2210-3C49-B97B-94A9DDB5D8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1961" y="2254478"/>
            <a:ext cx="7014409" cy="2001600"/>
          </a:xfrm>
          <a:prstGeom prst="rect">
            <a:avLst/>
          </a:prstGeom>
        </p:spPr>
      </p:pic>
      <p:pic>
        <p:nvPicPr>
          <p:cNvPr id="13" name="Picture 12">
            <a:extLst>
              <a:ext uri="{FF2B5EF4-FFF2-40B4-BE49-F238E27FC236}">
                <a16:creationId xmlns:a16="http://schemas.microsoft.com/office/drawing/2014/main" id="{FB660C4C-344C-DD40-8640-7BE974ACE7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1961" y="4288030"/>
            <a:ext cx="7014409" cy="2084400"/>
          </a:xfrm>
          <a:prstGeom prst="rect">
            <a:avLst/>
          </a:prstGeom>
        </p:spPr>
      </p:pic>
      <p:sp>
        <p:nvSpPr>
          <p:cNvPr id="10" name="Rectangle 9">
            <a:extLst>
              <a:ext uri="{FF2B5EF4-FFF2-40B4-BE49-F238E27FC236}">
                <a16:creationId xmlns:a16="http://schemas.microsoft.com/office/drawing/2014/main" id="{21681AA7-4278-FB42-AD59-1EBB3079D2BB}"/>
              </a:ext>
            </a:extLst>
          </p:cNvPr>
          <p:cNvSpPr/>
          <p:nvPr/>
        </p:nvSpPr>
        <p:spPr>
          <a:xfrm>
            <a:off x="8361948" y="4465106"/>
            <a:ext cx="411342" cy="1740076"/>
          </a:xfrm>
          <a:prstGeom prst="rect">
            <a:avLst/>
          </a:prstGeom>
          <a:noFill/>
          <a:ln w="19050">
            <a:solidFill>
              <a:srgbClr val="FF0000"/>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p:spTree>
    <p:extLst>
      <p:ext uri="{BB962C8B-B14F-4D97-AF65-F5344CB8AC3E}">
        <p14:creationId xmlns:p14="http://schemas.microsoft.com/office/powerpoint/2010/main" val="136110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p:txBody>
              <a:bodyPr/>
              <a:lstStyle/>
              <a:p>
                <a:pPr lvl="0"/>
                <a:r>
                  <a:rPr lang="en-US" altLang="zh-CN" b="1" dirty="0"/>
                  <a:t>In</a:t>
                </a:r>
                <a:r>
                  <a:rPr lang="zh-CN" altLang="en-US" b="1" dirty="0"/>
                  <a:t> </a:t>
                </a:r>
                <a:r>
                  <a:rPr lang="en-US" altLang="zh-CN" b="1" dirty="0"/>
                  <a:t>this</a:t>
                </a:r>
                <a:r>
                  <a:rPr lang="zh-CN" altLang="en-US" b="1" dirty="0"/>
                  <a:t> </a:t>
                </a:r>
                <a:r>
                  <a:rPr lang="en-US" altLang="zh-CN" b="1" dirty="0"/>
                  <a:t>section,</a:t>
                </a:r>
                <a:r>
                  <a:rPr lang="zh-CN" altLang="en-US" b="1" dirty="0"/>
                  <a:t> </a:t>
                </a:r>
                <a:r>
                  <a:rPr lang="en-US" altLang="zh-CN" b="1" dirty="0"/>
                  <a:t>we</a:t>
                </a:r>
                <a:r>
                  <a:rPr lang="zh-CN" altLang="en-US" b="1" dirty="0"/>
                  <a:t> </a:t>
                </a:r>
                <a:r>
                  <a:rPr lang="en-US" altLang="zh-CN" b="1" dirty="0"/>
                  <a:t>analyze</a:t>
                </a:r>
                <a:r>
                  <a:rPr lang="zh-CN" altLang="en-US" b="1" dirty="0"/>
                  <a:t> </a:t>
                </a:r>
                <a:r>
                  <a:rPr lang="en-US" altLang="zh-CN" b="1" dirty="0"/>
                  <a:t>the</a:t>
                </a:r>
                <a:r>
                  <a:rPr lang="zh-CN" altLang="en-US" b="1" dirty="0"/>
                  <a:t> </a:t>
                </a:r>
                <a:r>
                  <a:rPr lang="en-US" altLang="zh-CN" b="1" dirty="0"/>
                  <a:t>effect</a:t>
                </a:r>
                <a:r>
                  <a:rPr lang="zh-CN" altLang="en-US" b="1" dirty="0"/>
                  <a:t> </a:t>
                </a:r>
                <a:r>
                  <a:rPr lang="en-US" altLang="zh-CN" b="1" dirty="0"/>
                  <a:t>of</a:t>
                </a:r>
                <a:r>
                  <a:rPr lang="zh-CN" altLang="en-US" b="1" dirty="0"/>
                  <a:t> </a:t>
                </a:r>
                <a:r>
                  <a:rPr lang="en-US" altLang="zh-CN" b="1" dirty="0"/>
                  <a:t>parameters</a:t>
                </a:r>
                <a:r>
                  <a:rPr lang="zh-CN" altLang="en-US" b="1" dirty="0"/>
                  <a:t> </a:t>
                </a:r>
                <a:r>
                  <a:rPr lang="en-US" altLang="zh-CN" b="1" dirty="0"/>
                  <a:t>on</a:t>
                </a:r>
                <a:r>
                  <a:rPr lang="zh-CN" altLang="en-US" b="1" dirty="0"/>
                  <a:t> </a:t>
                </a:r>
                <a:r>
                  <a:rPr lang="en-US" altLang="zh-CN" b="1" dirty="0"/>
                  <a:t>optimal</a:t>
                </a:r>
                <a:r>
                  <a:rPr lang="zh-CN" altLang="en-US" b="1" dirty="0"/>
                  <a:t> </a:t>
                </a:r>
                <a:r>
                  <a:rPr lang="en-US" altLang="zh-CN" b="1" dirty="0"/>
                  <a:t>strategy.</a:t>
                </a:r>
                <a:r>
                  <a:rPr lang="zh-CN" altLang="en-US" b="1" dirty="0"/>
                  <a:t> </a:t>
                </a:r>
                <a:r>
                  <a:rPr lang="en-US" altLang="zh-CN" b="1" dirty="0"/>
                  <a:t>First,</a:t>
                </a:r>
                <a:r>
                  <a:rPr lang="zh-CN" altLang="en-US" b="1" dirty="0"/>
                  <a:t> </a:t>
                </a:r>
                <a:r>
                  <a:rPr lang="en-US" altLang="zh-CN" b="1" dirty="0"/>
                  <a:t>we</a:t>
                </a:r>
                <a:r>
                  <a:rPr lang="zh-CN" altLang="en-US" b="1" dirty="0"/>
                  <a:t> </a:t>
                </a:r>
                <a:r>
                  <a:rPr lang="en-US" altLang="zh-CN" b="1" dirty="0"/>
                  <a:t>shows</a:t>
                </a:r>
                <a:r>
                  <a:rPr lang="zh-CN" altLang="en-US" b="1" dirty="0"/>
                  <a:t> </a:t>
                </a:r>
                <a:r>
                  <a:rPr lang="en-US" altLang="zh-CN" b="1" dirty="0"/>
                  <a:t>the</a:t>
                </a:r>
                <a:r>
                  <a:rPr lang="zh-CN" altLang="en-US" b="1" dirty="0"/>
                  <a:t> </a:t>
                </a:r>
                <a:r>
                  <a:rPr lang="en-US" altLang="zh-CN" b="1" dirty="0"/>
                  <a:t>graph</a:t>
                </a:r>
                <a:r>
                  <a:rPr lang="zh-CN" altLang="en-US" b="1" dirty="0"/>
                  <a:t> </a:t>
                </a:r>
                <a:r>
                  <a:rPr lang="en-US" altLang="zh-CN" b="1" dirty="0"/>
                  <a:t>of</a:t>
                </a:r>
                <a:r>
                  <a:rPr lang="zh-CN" altLang="en-US" b="1" dirty="0"/>
                  <a:t>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𝑫</m:t>
                        </m:r>
                      </m:e>
                      <m:sub>
                        <m:r>
                          <a:rPr lang="en-US" altLang="zh-CN" b="1" i="1" smtClean="0">
                            <a:latin typeface="Cambria Math" panose="02040503050406030204" pitchFamily="18" charset="0"/>
                            <a:ea typeface="Cambria Math" panose="02040503050406030204" pitchFamily="18" charset="0"/>
                          </a:rPr>
                          <m:t>𝝉</m:t>
                        </m:r>
                      </m:sub>
                    </m:sSub>
                  </m:oMath>
                </a14:m>
                <a:r>
                  <a:rPr lang="zh-CN" altLang="en-US" b="1" dirty="0"/>
                  <a:t> </a:t>
                </a:r>
                <a:r>
                  <a:rPr lang="en-US" altLang="zh-CN" b="1" dirty="0"/>
                  <a:t>for</a:t>
                </a:r>
                <a:r>
                  <a:rPr lang="zh-CN" altLang="en-US" b="1" dirty="0"/>
                  <a:t> </a:t>
                </a:r>
                <a:r>
                  <a:rPr lang="en-US" altLang="zh-CN" b="1" dirty="0"/>
                  <a:t>different</a:t>
                </a:r>
                <a:r>
                  <a:rPr lang="zh-CN" altLang="en-US" b="1" dirty="0"/>
                  <a:t> </a:t>
                </a:r>
                <a:r>
                  <a:rPr lang="en-US" altLang="zh-CN" b="1" dirty="0"/>
                  <a:t>values</a:t>
                </a:r>
                <a:r>
                  <a:rPr lang="zh-CN" altLang="en-US" b="1" dirty="0"/>
                  <a:t> </a:t>
                </a:r>
                <a:r>
                  <a:rPr lang="en-US" altLang="zh-CN" b="1" dirty="0"/>
                  <a:t>of</a:t>
                </a:r>
                <a:r>
                  <a:rPr lang="zh-CN" altLang="en-US" b="1" dirty="0"/>
                  <a:t> </a:t>
                </a:r>
                <a14:m>
                  <m:oMath xmlns:m="http://schemas.openxmlformats.org/officeDocument/2006/math">
                    <m:r>
                      <a:rPr lang="zh-CN" altLang="en-US" b="1" i="1" smtClean="0">
                        <a:latin typeface="Cambria Math" panose="02040503050406030204" pitchFamily="18" charset="0"/>
                      </a:rPr>
                      <m:t>𝜸</m:t>
                    </m:r>
                  </m:oMath>
                </a14:m>
                <a:r>
                  <a:rPr lang="en-US" altLang="zh-CN" b="1" dirty="0"/>
                  <a:t>.</a:t>
                </a:r>
                <a:endParaRPr lang="zh-CN" altLang="zh-CN" b="1" dirty="0"/>
              </a:p>
            </p:txBody>
          </p:sp>
        </mc:Choice>
        <mc:Fallback xmlns="">
          <p:sp>
            <p:nvSpPr>
              <p:cNvPr id="3" name="标题 2">
                <a:extLst>
                  <a:ext uri="{FF2B5EF4-FFF2-40B4-BE49-F238E27FC236}">
                    <a16:creationId xmlns:a16="http://schemas.microsoft.com/office/drawing/2014/main" id="{2736ABEB-4D44-4136-9686-922075C61384}"/>
                  </a:ext>
                </a:extLst>
              </p:cNvPr>
              <p:cNvSpPr>
                <a:spLocks noGrp="1" noRot="1" noChangeAspect="1" noMove="1" noResize="1" noEditPoints="1" noAdjustHandles="1" noChangeArrowheads="1" noChangeShapeType="1" noTextEdit="1"/>
              </p:cNvSpPr>
              <p:nvPr>
                <p:ph type="title"/>
              </p:nvPr>
            </p:nvSpPr>
            <p:spPr>
              <a:blipFill>
                <a:blip r:embed="rId3"/>
                <a:stretch>
                  <a:fillRect l="-1322" t="-11111" b="-11111"/>
                </a:stretch>
              </a:blipFill>
            </p:spPr>
            <p:txBody>
              <a:bodyPr/>
              <a:lstStyle/>
              <a:p>
                <a:r>
                  <a:rPr lang="en-US">
                    <a:noFill/>
                  </a:rPr>
                  <a:t> </a:t>
                </a:r>
              </a:p>
            </p:txBody>
          </p:sp>
        </mc:Fallback>
      </mc:AlternateContent>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Sensitivity</a:t>
            </a:r>
            <a:r>
              <a:rPr lang="zh-CN" altLang="en-US" sz="2800" dirty="0"/>
              <a:t> </a:t>
            </a:r>
            <a:r>
              <a:rPr lang="en-US" altLang="zh-CN" sz="2800" dirty="0"/>
              <a:t>Analysis</a:t>
            </a:r>
            <a:endParaRPr lang="zh-CN" altLang="en-US" sz="2800" dirty="0"/>
          </a:p>
        </p:txBody>
      </p:sp>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a:p>
        </p:txBody>
      </p:sp>
      <mc:AlternateContent xmlns:mc="http://schemas.openxmlformats.org/markup-compatibility/2006" xmlns:a14="http://schemas.microsoft.com/office/drawing/2010/main">
        <mc:Choice Requires="a14">
          <p:sp>
            <p:nvSpPr>
              <p:cNvPr id="11" name="矩形 18">
                <a:extLst>
                  <a:ext uri="{FF2B5EF4-FFF2-40B4-BE49-F238E27FC236}">
                    <a16:creationId xmlns:a16="http://schemas.microsoft.com/office/drawing/2014/main" id="{10037F47-ED17-3847-9C2D-F4A3C102D29B}"/>
                  </a:ext>
                </a:extLst>
              </p:cNvPr>
              <p:cNvSpPr>
                <a:spLocks noGrp="1"/>
              </p:cNvSpPr>
              <p:nvPr>
                <p:ph sz="quarter" idx="18"/>
              </p:nvPr>
            </p:nvSpPr>
            <p:spPr>
              <a:xfrm>
                <a:off x="334963" y="5010492"/>
                <a:ext cx="11520000" cy="1506298"/>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p>
                <a:pPr marL="171450" indent="-171450" algn="just">
                  <a:buFont typeface="Arial" panose="020B0604020202090204" pitchFamily="34" charset="0"/>
                  <a:buChar char="•"/>
                </a:pPr>
                <a:r>
                  <a:rPr kumimoji="1" lang="en-US" altLang="zh-CN" sz="1800" dirty="0">
                    <a:solidFill>
                      <a:prstClr val="black"/>
                    </a:solidFill>
                  </a:rPr>
                  <a:t>For</a:t>
                </a:r>
                <a:r>
                  <a:rPr kumimoji="1" lang="zh-CN" altLang="en-US" sz="1800" dirty="0">
                    <a:solidFill>
                      <a:prstClr val="black"/>
                    </a:solidFill>
                  </a:rPr>
                  <a:t> </a:t>
                </a:r>
                <a:r>
                  <a:rPr kumimoji="1" lang="en-US" altLang="zh-CN" sz="1800" dirty="0">
                    <a:solidFill>
                      <a:prstClr val="black"/>
                    </a:solidFill>
                  </a:rPr>
                  <a:t>given</a:t>
                </a:r>
                <a:r>
                  <a:rPr kumimoji="1" lang="zh-CN" altLang="en-US" sz="1800" dirty="0">
                    <a:solidFill>
                      <a:prstClr val="black"/>
                    </a:solidFill>
                  </a:rPr>
                  <a:t> </a:t>
                </a:r>
                <a:r>
                  <a:rPr kumimoji="1" lang="en-US" altLang="zh-CN" sz="1800" dirty="0">
                    <a:solidFill>
                      <a:prstClr val="black"/>
                    </a:solidFill>
                  </a:rPr>
                  <a:t>price</a:t>
                </a:r>
                <a:r>
                  <a:rPr kumimoji="1" lang="zh-CN" altLang="en-US" sz="1800" dirty="0">
                    <a:solidFill>
                      <a:prstClr val="black"/>
                    </a:solidFill>
                  </a:rPr>
                  <a:t> </a:t>
                </a:r>
                <a14:m>
                  <m:oMath xmlns:m="http://schemas.openxmlformats.org/officeDocument/2006/math">
                    <m:sSub>
                      <m:sSubPr>
                        <m:ctrlPr>
                          <a:rPr kumimoji="1" lang="en-US" altLang="zh-CN" sz="1800" i="1" smtClean="0">
                            <a:solidFill>
                              <a:prstClr val="black"/>
                            </a:solidFill>
                            <a:latin typeface="Cambria Math" panose="02040503050406030204" pitchFamily="18" charset="0"/>
                          </a:rPr>
                        </m:ctrlPr>
                      </m:sSubPr>
                      <m:e>
                        <m:r>
                          <a:rPr kumimoji="1" lang="en-US" altLang="zh-CN" sz="1800" b="0" i="1" smtClean="0">
                            <a:solidFill>
                              <a:prstClr val="black"/>
                            </a:solidFill>
                            <a:latin typeface="Cambria Math" panose="02040503050406030204" pitchFamily="18" charset="0"/>
                          </a:rPr>
                          <m:t>𝑋</m:t>
                        </m:r>
                      </m:e>
                      <m:sub>
                        <m:r>
                          <a:rPr kumimoji="1" lang="en-US" altLang="zh-CN" sz="1800" b="0" i="1" smtClean="0">
                            <a:solidFill>
                              <a:prstClr val="black"/>
                            </a:solidFill>
                            <a:latin typeface="Cambria Math" panose="02040503050406030204" pitchFamily="18" charset="0"/>
                          </a:rPr>
                          <m:t>𝑡</m:t>
                        </m:r>
                      </m:sub>
                    </m:sSub>
                  </m:oMath>
                </a14:m>
                <a:r>
                  <a:rPr kumimoji="1" lang="zh-CN" altLang="en-US" sz="1800" dirty="0">
                    <a:solidFill>
                      <a:prstClr val="black"/>
                    </a:solidFill>
                  </a:rPr>
                  <a:t> </a:t>
                </a:r>
                <a:r>
                  <a:rPr kumimoji="1" lang="en-US" altLang="zh-CN" sz="1800" dirty="0">
                    <a:solidFill>
                      <a:prstClr val="black"/>
                    </a:solidFill>
                  </a:rPr>
                  <a:t>and</a:t>
                </a:r>
                <a:r>
                  <a:rPr kumimoji="1" lang="zh-CN" altLang="en-US" sz="1800" dirty="0">
                    <a:solidFill>
                      <a:prstClr val="black"/>
                    </a:solidFill>
                  </a:rPr>
                  <a:t> </a:t>
                </a:r>
                <a:r>
                  <a:rPr kumimoji="1" lang="en-US" altLang="zh-CN" sz="1800" dirty="0">
                    <a:solidFill>
                      <a:prstClr val="black"/>
                    </a:solidFill>
                  </a:rPr>
                  <a:t>wealth</a:t>
                </a:r>
                <a:r>
                  <a:rPr kumimoji="1" lang="zh-CN" altLang="en-US" sz="1800" dirty="0">
                    <a:solidFill>
                      <a:prstClr val="black"/>
                    </a:solidFill>
                  </a:rPr>
                  <a:t> </a:t>
                </a:r>
                <a14:m>
                  <m:oMath xmlns:m="http://schemas.openxmlformats.org/officeDocument/2006/math">
                    <m:sSub>
                      <m:sSubPr>
                        <m:ctrlPr>
                          <a:rPr kumimoji="1" lang="en-US" altLang="zh-CN" sz="1800" i="1">
                            <a:solidFill>
                              <a:prstClr val="black"/>
                            </a:solidFill>
                            <a:latin typeface="Cambria Math" panose="02040503050406030204" pitchFamily="18" charset="0"/>
                          </a:rPr>
                        </m:ctrlPr>
                      </m:sSubPr>
                      <m:e>
                        <m:r>
                          <a:rPr kumimoji="1" lang="en-US" altLang="zh-CN" sz="1800" b="0" i="1" smtClean="0">
                            <a:solidFill>
                              <a:prstClr val="black"/>
                            </a:solidFill>
                            <a:latin typeface="Cambria Math" panose="02040503050406030204" pitchFamily="18" charset="0"/>
                          </a:rPr>
                          <m:t>𝑊</m:t>
                        </m:r>
                      </m:e>
                      <m:sub>
                        <m:r>
                          <a:rPr kumimoji="1" lang="en-US" altLang="zh-CN" sz="1800" i="1">
                            <a:solidFill>
                              <a:prstClr val="black"/>
                            </a:solidFill>
                            <a:latin typeface="Cambria Math" panose="02040503050406030204" pitchFamily="18" charset="0"/>
                          </a:rPr>
                          <m:t>𝑡</m:t>
                        </m:r>
                      </m:sub>
                    </m:sSub>
                  </m:oMath>
                </a14:m>
                <a:r>
                  <a:rPr kumimoji="1" lang="en-US" altLang="zh-CN" sz="1800" dirty="0">
                    <a:solidFill>
                      <a:prstClr val="black"/>
                    </a:solidFill>
                  </a:rPr>
                  <a:t>,</a:t>
                </a:r>
                <a:r>
                  <a:rPr kumimoji="1" lang="zh-CN" altLang="en-US" sz="1800" dirty="0">
                    <a:solidFill>
                      <a:prstClr val="black"/>
                    </a:solidFill>
                  </a:rPr>
                  <a:t> </a:t>
                </a:r>
                <a:r>
                  <a:rPr kumimoji="1" lang="en-US" altLang="zh-CN" sz="1800" dirty="0">
                    <a:solidFill>
                      <a:prstClr val="black"/>
                    </a:solidFill>
                  </a:rPr>
                  <a:t>position</a:t>
                </a:r>
                <a:r>
                  <a:rPr kumimoji="1" lang="zh-CN" altLang="en-US" sz="1800" dirty="0">
                    <a:solidFill>
                      <a:prstClr val="black"/>
                    </a:solidFill>
                  </a:rPr>
                  <a:t> </a:t>
                </a:r>
                <a:r>
                  <a:rPr kumimoji="1" lang="en-US" altLang="zh-CN" sz="1800" dirty="0">
                    <a:solidFill>
                      <a:prstClr val="black"/>
                    </a:solidFill>
                  </a:rPr>
                  <a:t>size</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proportional</a:t>
                </a:r>
                <a:r>
                  <a:rPr kumimoji="1" lang="zh-CN" altLang="en-US" sz="1800" dirty="0">
                    <a:solidFill>
                      <a:prstClr val="black"/>
                    </a:solidFill>
                  </a:rPr>
                  <a:t> </a:t>
                </a:r>
                <a:r>
                  <a:rPr kumimoji="1" lang="en-US" altLang="zh-CN" sz="1800" dirty="0">
                    <a:solidFill>
                      <a:prstClr val="black"/>
                    </a:solidFill>
                  </a:rPr>
                  <a:t>to</a:t>
                </a:r>
                <a:r>
                  <a:rPr kumimoji="1" lang="zh-CN" altLang="en-US" sz="1800" dirty="0">
                    <a:solidFill>
                      <a:prstClr val="black"/>
                    </a:solidFill>
                  </a:rPr>
                  <a:t> </a:t>
                </a:r>
                <a14:m>
                  <m:oMath xmlns:m="http://schemas.openxmlformats.org/officeDocument/2006/math">
                    <m:sSub>
                      <m:sSubPr>
                        <m:ctrlPr>
                          <a:rPr kumimoji="1" lang="en-US" altLang="zh-CN" sz="1800" i="1" smtClean="0">
                            <a:solidFill>
                              <a:prstClr val="black"/>
                            </a:solidFill>
                            <a:latin typeface="Cambria Math" panose="02040503050406030204" pitchFamily="18" charset="0"/>
                          </a:rPr>
                        </m:ctrlPr>
                      </m:sSubPr>
                      <m:e>
                        <m:r>
                          <a:rPr kumimoji="1" lang="en-US" altLang="zh-CN" sz="1800" b="0" i="1" smtClean="0">
                            <a:solidFill>
                              <a:prstClr val="black"/>
                            </a:solidFill>
                            <a:latin typeface="Cambria Math" panose="02040503050406030204" pitchFamily="18" charset="0"/>
                          </a:rPr>
                          <m:t>𝐷</m:t>
                        </m:r>
                      </m:e>
                      <m:sub>
                        <m:r>
                          <a:rPr kumimoji="1" lang="en-US" altLang="zh-CN" sz="1800" i="1" smtClean="0">
                            <a:solidFill>
                              <a:prstClr val="black"/>
                            </a:solidFill>
                            <a:latin typeface="Cambria Math" panose="02040503050406030204" pitchFamily="18" charset="0"/>
                            <a:ea typeface="Cambria Math" panose="02040503050406030204" pitchFamily="18" charset="0"/>
                          </a:rPr>
                          <m:t>𝜏</m:t>
                        </m:r>
                      </m:sub>
                    </m:sSub>
                  </m:oMath>
                </a14:m>
                <a:r>
                  <a:rPr kumimoji="1" lang="en-US" altLang="zh-CN" sz="1800" dirty="0">
                    <a:solidFill>
                      <a:prstClr val="black"/>
                    </a:solidFill>
                  </a:rPr>
                  <a:t>,</a:t>
                </a:r>
                <a:r>
                  <a:rPr kumimoji="1" lang="zh-CN" altLang="en-US" sz="1800" dirty="0">
                    <a:solidFill>
                      <a:prstClr val="black"/>
                    </a:solidFill>
                  </a:rPr>
                  <a:t> </a:t>
                </a:r>
                <a:r>
                  <a:rPr kumimoji="1" lang="en-US" altLang="zh-CN" sz="1800" dirty="0">
                    <a:solidFill>
                      <a:prstClr val="black"/>
                    </a:solidFill>
                  </a:rPr>
                  <a:t>therefore</a:t>
                </a:r>
                <a:r>
                  <a:rPr kumimoji="1" lang="zh-CN" altLang="en-US" sz="1800" dirty="0">
                    <a:solidFill>
                      <a:prstClr val="black"/>
                    </a:solidFill>
                  </a:rPr>
                  <a:t> </a:t>
                </a:r>
                <a14:m>
                  <m:oMath xmlns:m="http://schemas.openxmlformats.org/officeDocument/2006/math">
                    <m:sSub>
                      <m:sSubPr>
                        <m:ctrlPr>
                          <a:rPr kumimoji="1" lang="en-US" altLang="zh-CN" sz="1800" i="1">
                            <a:solidFill>
                              <a:prstClr val="black"/>
                            </a:solidFill>
                            <a:latin typeface="Cambria Math" panose="02040503050406030204" pitchFamily="18" charset="0"/>
                          </a:rPr>
                        </m:ctrlPr>
                      </m:sSubPr>
                      <m:e>
                        <m:r>
                          <a:rPr kumimoji="1" lang="en-US" altLang="zh-CN" sz="1800" i="1">
                            <a:solidFill>
                              <a:prstClr val="black"/>
                            </a:solidFill>
                            <a:latin typeface="Cambria Math" panose="02040503050406030204" pitchFamily="18" charset="0"/>
                          </a:rPr>
                          <m:t>𝐷</m:t>
                        </m:r>
                      </m:e>
                      <m:sub>
                        <m:r>
                          <a:rPr kumimoji="1" lang="en-US" altLang="zh-CN" sz="1800" i="1">
                            <a:solidFill>
                              <a:prstClr val="black"/>
                            </a:solidFill>
                            <a:latin typeface="Cambria Math" panose="02040503050406030204" pitchFamily="18" charset="0"/>
                            <a:ea typeface="Cambria Math" panose="02040503050406030204" pitchFamily="18" charset="0"/>
                          </a:rPr>
                          <m:t>𝜏</m:t>
                        </m:r>
                      </m:sub>
                    </m:sSub>
                  </m:oMath>
                </a14:m>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position</a:t>
                </a:r>
                <a:r>
                  <a:rPr kumimoji="1" lang="zh-CN" altLang="en-US" sz="1800" dirty="0">
                    <a:solidFill>
                      <a:prstClr val="black"/>
                    </a:solidFill>
                  </a:rPr>
                  <a:t> </a:t>
                </a:r>
                <a:r>
                  <a:rPr kumimoji="1" lang="en-US" altLang="zh-CN" sz="1800" dirty="0">
                    <a:solidFill>
                      <a:prstClr val="black"/>
                    </a:solidFill>
                  </a:rPr>
                  <a:t>size</a:t>
                </a:r>
                <a:r>
                  <a:rPr kumimoji="1" lang="zh-CN" altLang="en-US" sz="1800" dirty="0">
                    <a:solidFill>
                      <a:prstClr val="black"/>
                    </a:solidFill>
                  </a:rPr>
                  <a:t> </a:t>
                </a:r>
                <a:r>
                  <a:rPr kumimoji="1" lang="en-US" altLang="zh-CN" sz="1800" dirty="0">
                    <a:solidFill>
                      <a:prstClr val="black"/>
                    </a:solidFill>
                  </a:rPr>
                  <a:t>multiplier.</a:t>
                </a:r>
              </a:p>
              <a:p>
                <a:pPr marL="171450" indent="-171450" algn="just">
                  <a:buFont typeface="Arial" panose="020B0604020202090204" pitchFamily="34" charset="0"/>
                  <a:buChar char="•"/>
                </a:pPr>
                <a:r>
                  <a:rPr kumimoji="1" lang="en-US" altLang="zh-CN" sz="1800" dirty="0">
                    <a:solidFill>
                      <a:prstClr val="black"/>
                    </a:solidFill>
                  </a:rPr>
                  <a:t>For</a:t>
                </a:r>
                <a:r>
                  <a:rPr kumimoji="1" lang="zh-CN" altLang="en-US" sz="1800" dirty="0">
                    <a:solidFill>
                      <a:prstClr val="black"/>
                    </a:solidFill>
                  </a:rPr>
                  <a:t> </a:t>
                </a:r>
                <a14:m>
                  <m:oMath xmlns:m="http://schemas.openxmlformats.org/officeDocument/2006/math">
                    <m:r>
                      <a:rPr kumimoji="1" lang="zh-CN" altLang="en-US" sz="1800" i="1" smtClean="0">
                        <a:solidFill>
                          <a:prstClr val="black"/>
                        </a:solidFill>
                        <a:latin typeface="Cambria Math" panose="02040503050406030204" pitchFamily="18" charset="0"/>
                      </a:rPr>
                      <m:t>𝛾</m:t>
                    </m:r>
                    <m:r>
                      <a:rPr kumimoji="1" lang="en-US" altLang="zh-CN" sz="1800" b="0" i="1" smtClean="0">
                        <a:solidFill>
                          <a:prstClr val="black"/>
                        </a:solidFill>
                        <a:latin typeface="Cambria Math" panose="02040503050406030204" pitchFamily="18" charset="0"/>
                      </a:rPr>
                      <m:t>=0</m:t>
                    </m:r>
                  </m:oMath>
                </a14:m>
                <a:r>
                  <a:rPr kumimoji="1" lang="zh-CN" altLang="en-US" sz="1800" dirty="0">
                    <a:solidFill>
                      <a:prstClr val="black"/>
                    </a:solidFill>
                  </a:rPr>
                  <a:t> </a:t>
                </a:r>
                <a:r>
                  <a:rPr kumimoji="1" lang="en-US" altLang="zh-CN" sz="1800" dirty="0">
                    <a:solidFill>
                      <a:prstClr val="black"/>
                    </a:solidFill>
                  </a:rPr>
                  <a:t>(log-utility,</a:t>
                </a:r>
                <a:r>
                  <a:rPr kumimoji="1" lang="zh-CN" altLang="en-US" sz="1800" dirty="0">
                    <a:solidFill>
                      <a:prstClr val="black"/>
                    </a:solidFill>
                  </a:rPr>
                  <a:t> </a:t>
                </a:r>
                <a:r>
                  <a:rPr kumimoji="1" lang="en-US" altLang="zh-CN" sz="1800" dirty="0">
                    <a:solidFill>
                      <a:prstClr val="black"/>
                    </a:solidFill>
                  </a:rPr>
                  <a:t>risk-neutral),</a:t>
                </a:r>
                <a:r>
                  <a:rPr kumimoji="1" lang="zh-CN" altLang="en-US" sz="1800" dirty="0">
                    <a:solidFill>
                      <a:prstClr val="black"/>
                    </a:solidFill>
                  </a:rPr>
                  <a:t> </a:t>
                </a:r>
                <a:r>
                  <a:rPr kumimoji="1" lang="en-US" altLang="zh-CN" sz="1800" dirty="0">
                    <a:solidFill>
                      <a:prstClr val="black"/>
                    </a:solidFill>
                  </a:rPr>
                  <a:t>optimal</a:t>
                </a:r>
                <a:r>
                  <a:rPr kumimoji="1" lang="zh-CN" altLang="en-US" sz="1800" dirty="0">
                    <a:solidFill>
                      <a:prstClr val="black"/>
                    </a:solidFill>
                  </a:rPr>
                  <a:t> </a:t>
                </a:r>
                <a:r>
                  <a:rPr kumimoji="1" lang="en-US" altLang="zh-CN" sz="1800" dirty="0">
                    <a:solidFill>
                      <a:prstClr val="black"/>
                    </a:solidFill>
                  </a:rPr>
                  <a:t>position</a:t>
                </a:r>
                <a:r>
                  <a:rPr kumimoji="1" lang="zh-CN" altLang="en-US" sz="1800" dirty="0">
                    <a:solidFill>
                      <a:prstClr val="black"/>
                    </a:solidFill>
                  </a:rPr>
                  <a:t> </a:t>
                </a:r>
                <a:r>
                  <a:rPr kumimoji="1" lang="en-US" altLang="zh-CN" sz="1800" dirty="0">
                    <a:solidFill>
                      <a:prstClr val="black"/>
                    </a:solidFill>
                  </a:rPr>
                  <a:t>does</a:t>
                </a:r>
                <a:r>
                  <a:rPr kumimoji="1" lang="zh-CN" altLang="en-US" sz="1800" dirty="0">
                    <a:solidFill>
                      <a:prstClr val="black"/>
                    </a:solidFill>
                  </a:rPr>
                  <a:t> </a:t>
                </a:r>
                <a:r>
                  <a:rPr kumimoji="1" lang="en-US" altLang="zh-CN" sz="1800" dirty="0">
                    <a:solidFill>
                      <a:prstClr val="black"/>
                    </a:solidFill>
                  </a:rPr>
                  <a:t>not</a:t>
                </a:r>
                <a:r>
                  <a:rPr kumimoji="1" lang="zh-CN" altLang="en-US" sz="1800" dirty="0">
                    <a:solidFill>
                      <a:prstClr val="black"/>
                    </a:solidFill>
                  </a:rPr>
                  <a:t> </a:t>
                </a:r>
                <a:r>
                  <a:rPr kumimoji="1" lang="en-US" altLang="zh-CN" sz="1800" dirty="0">
                    <a:solidFill>
                      <a:prstClr val="black"/>
                    </a:solidFill>
                  </a:rPr>
                  <a:t>depend</a:t>
                </a:r>
                <a:r>
                  <a:rPr kumimoji="1" lang="zh-CN" altLang="en-US" sz="1800" dirty="0">
                    <a:solidFill>
                      <a:prstClr val="black"/>
                    </a:solidFill>
                  </a:rPr>
                  <a:t> </a:t>
                </a:r>
                <a:r>
                  <a:rPr kumimoji="1" lang="en-US" altLang="zh-CN" sz="1800" dirty="0">
                    <a:solidFill>
                      <a:prstClr val="black"/>
                    </a:solidFill>
                  </a:rPr>
                  <a:t>on</a:t>
                </a:r>
                <a:r>
                  <a:rPr kumimoji="1" lang="zh-CN" altLang="en-US" sz="1800" dirty="0">
                    <a:solidFill>
                      <a:prstClr val="black"/>
                    </a:solidFill>
                  </a:rPr>
                  <a:t> </a:t>
                </a:r>
                <a:r>
                  <a:rPr kumimoji="1" lang="en-US" altLang="zh-CN" sz="1800" dirty="0">
                    <a:solidFill>
                      <a:prstClr val="black"/>
                    </a:solidFill>
                  </a:rPr>
                  <a:t>time.</a:t>
                </a:r>
              </a:p>
              <a:p>
                <a:pPr marL="171450" indent="-171450" algn="just">
                  <a:buFont typeface="Arial" panose="020B0604020202090204" pitchFamily="34" charset="0"/>
                  <a:buChar char="•"/>
                </a:pPr>
                <a:r>
                  <a:rPr kumimoji="1" lang="en-US" altLang="zh-CN" sz="1800" dirty="0">
                    <a:solidFill>
                      <a:prstClr val="black"/>
                    </a:solidFill>
                  </a:rPr>
                  <a:t>For</a:t>
                </a:r>
                <a:r>
                  <a:rPr kumimoji="1" lang="zh-CN" altLang="en-US" sz="1800" dirty="0">
                    <a:solidFill>
                      <a:prstClr val="black"/>
                    </a:solidFill>
                  </a:rPr>
                  <a:t> </a:t>
                </a:r>
                <a14:m>
                  <m:oMath xmlns:m="http://schemas.openxmlformats.org/officeDocument/2006/math">
                    <m:r>
                      <a:rPr kumimoji="1" lang="zh-CN" altLang="en-US" sz="1800" i="1">
                        <a:solidFill>
                          <a:prstClr val="black"/>
                        </a:solidFill>
                        <a:latin typeface="Cambria Math" panose="02040503050406030204" pitchFamily="18" charset="0"/>
                      </a:rPr>
                      <m:t>𝛾</m:t>
                    </m:r>
                    <m:r>
                      <a:rPr kumimoji="1" lang="en-US" altLang="zh-CN" sz="1800" b="0" i="1" smtClean="0">
                        <a:solidFill>
                          <a:prstClr val="black"/>
                        </a:solidFill>
                        <a:latin typeface="Cambria Math" panose="02040503050406030204" pitchFamily="18" charset="0"/>
                      </a:rPr>
                      <m:t>&gt;</m:t>
                    </m:r>
                    <m:r>
                      <a:rPr kumimoji="1" lang="en-US" altLang="zh-CN" sz="1800" i="1">
                        <a:solidFill>
                          <a:prstClr val="black"/>
                        </a:solidFill>
                        <a:latin typeface="Cambria Math" panose="02040503050406030204" pitchFamily="18" charset="0"/>
                      </a:rPr>
                      <m:t>0</m:t>
                    </m:r>
                  </m:oMath>
                </a14:m>
                <a:r>
                  <a:rPr kumimoji="1" lang="en-US" altLang="zh-CN" sz="1800" dirty="0">
                    <a:solidFill>
                      <a:prstClr val="black"/>
                    </a:solidFill>
                  </a:rPr>
                  <a:t>,</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trader</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more</a:t>
                </a:r>
                <a:r>
                  <a:rPr kumimoji="1" lang="zh-CN" altLang="en-US" sz="1800" dirty="0">
                    <a:solidFill>
                      <a:prstClr val="black"/>
                    </a:solidFill>
                  </a:rPr>
                  <a:t> </a:t>
                </a:r>
                <a:r>
                  <a:rPr kumimoji="1" lang="en-US" altLang="zh-CN" sz="1800" dirty="0">
                    <a:solidFill>
                      <a:prstClr val="black"/>
                    </a:solidFill>
                  </a:rPr>
                  <a:t>risk-seeking,</a:t>
                </a:r>
                <a:r>
                  <a:rPr kumimoji="1" lang="zh-CN" altLang="en-US" sz="1800" dirty="0">
                    <a:solidFill>
                      <a:prstClr val="black"/>
                    </a:solidFill>
                  </a:rPr>
                  <a:t> </a:t>
                </a:r>
                <a:r>
                  <a:rPr kumimoji="1" lang="en-US" altLang="zh-CN" sz="1800" dirty="0">
                    <a:solidFill>
                      <a:prstClr val="black"/>
                    </a:solidFill>
                  </a:rPr>
                  <a:t>and</a:t>
                </a:r>
                <a:r>
                  <a:rPr kumimoji="1" lang="zh-CN" altLang="en-US" sz="1800" dirty="0">
                    <a:solidFill>
                      <a:prstClr val="black"/>
                    </a:solidFill>
                  </a:rPr>
                  <a:t> </a:t>
                </a:r>
                <a:r>
                  <a:rPr kumimoji="1" lang="en-US" altLang="zh-CN" sz="1800" dirty="0">
                    <a:solidFill>
                      <a:prstClr val="black"/>
                    </a:solidFill>
                  </a:rPr>
                  <a:t>his</a:t>
                </a:r>
                <a:r>
                  <a:rPr kumimoji="1" lang="zh-CN" altLang="en-US" sz="1800" dirty="0">
                    <a:solidFill>
                      <a:prstClr val="black"/>
                    </a:solidFill>
                  </a:rPr>
                  <a:t> </a:t>
                </a:r>
                <a:r>
                  <a:rPr kumimoji="1" lang="en-US" altLang="zh-CN" sz="1800" dirty="0">
                    <a:solidFill>
                      <a:prstClr val="black"/>
                    </a:solidFill>
                  </a:rPr>
                  <a:t>position</a:t>
                </a:r>
                <a:r>
                  <a:rPr kumimoji="1" lang="zh-CN" altLang="en-US" sz="1800" dirty="0">
                    <a:solidFill>
                      <a:prstClr val="black"/>
                    </a:solidFill>
                  </a:rPr>
                  <a:t> </a:t>
                </a:r>
                <a:r>
                  <a:rPr kumimoji="1" lang="en-US" altLang="zh-CN" sz="1800" dirty="0">
                    <a:solidFill>
                      <a:prstClr val="black"/>
                    </a:solidFill>
                  </a:rPr>
                  <a:t>increases</a:t>
                </a:r>
                <a:r>
                  <a:rPr kumimoji="1" lang="zh-CN" altLang="en-US" sz="1800" dirty="0">
                    <a:solidFill>
                      <a:prstClr val="black"/>
                    </a:solidFill>
                  </a:rPr>
                  <a:t> </a:t>
                </a:r>
                <a:r>
                  <a:rPr kumimoji="1" lang="en-US" altLang="zh-CN" sz="1800" dirty="0">
                    <a:solidFill>
                      <a:prstClr val="black"/>
                    </a:solidFill>
                  </a:rPr>
                  <a:t>as</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final</a:t>
                </a:r>
                <a:r>
                  <a:rPr kumimoji="1" lang="zh-CN" altLang="en-US" sz="1800" dirty="0">
                    <a:solidFill>
                      <a:prstClr val="black"/>
                    </a:solidFill>
                  </a:rPr>
                  <a:t> </a:t>
                </a:r>
                <a:r>
                  <a:rPr kumimoji="1" lang="en-US" altLang="zh-CN" sz="1800" dirty="0">
                    <a:solidFill>
                      <a:prstClr val="black"/>
                    </a:solidFill>
                  </a:rPr>
                  <a:t>time</a:t>
                </a:r>
                <a:r>
                  <a:rPr kumimoji="1" lang="zh-CN" altLang="en-US" sz="1800" dirty="0">
                    <a:solidFill>
                      <a:prstClr val="black"/>
                    </a:solidFill>
                  </a:rPr>
                  <a:t> </a:t>
                </a:r>
                <a:r>
                  <a:rPr kumimoji="1" lang="en-US" altLang="zh-CN" sz="1800" dirty="0">
                    <a:solidFill>
                      <a:prstClr val="black"/>
                    </a:solidFill>
                  </a:rPr>
                  <a:t>approaches.</a:t>
                </a:r>
              </a:p>
              <a:p>
                <a:pPr marL="171450" indent="-171450" algn="just">
                  <a:buFont typeface="Arial" panose="020B0604020202090204" pitchFamily="34" charset="0"/>
                  <a:buChar char="•"/>
                </a:pPr>
                <a:r>
                  <a:rPr kumimoji="1" lang="en-US" altLang="zh-CN" sz="1800" dirty="0">
                    <a:solidFill>
                      <a:prstClr val="black"/>
                    </a:solidFill>
                  </a:rPr>
                  <a:t>For</a:t>
                </a:r>
                <a14:m>
                  <m:oMath xmlns:m="http://schemas.openxmlformats.org/officeDocument/2006/math">
                    <m:r>
                      <a:rPr kumimoji="1" lang="zh-CN" altLang="en-US" sz="1800" b="0" i="0" smtClean="0">
                        <a:solidFill>
                          <a:prstClr val="black"/>
                        </a:solidFill>
                        <a:latin typeface="Cambria Math" panose="02040503050406030204" pitchFamily="18" charset="0"/>
                      </a:rPr>
                      <m:t> </m:t>
                    </m:r>
                    <m:r>
                      <a:rPr kumimoji="1" lang="zh-CN" altLang="en-US" sz="1800" i="1">
                        <a:solidFill>
                          <a:prstClr val="black"/>
                        </a:solidFill>
                        <a:latin typeface="Cambria Math" panose="02040503050406030204" pitchFamily="18" charset="0"/>
                      </a:rPr>
                      <m:t>𝛾</m:t>
                    </m:r>
                    <m:r>
                      <a:rPr kumimoji="1" lang="en-US" altLang="zh-CN" sz="1800" b="0" i="1" smtClean="0">
                        <a:solidFill>
                          <a:prstClr val="black"/>
                        </a:solidFill>
                        <a:latin typeface="Cambria Math" panose="02040503050406030204" pitchFamily="18" charset="0"/>
                      </a:rPr>
                      <m:t>&lt;</m:t>
                    </m:r>
                    <m:r>
                      <a:rPr kumimoji="1" lang="en-US" altLang="zh-CN" sz="1800" i="1">
                        <a:solidFill>
                          <a:prstClr val="black"/>
                        </a:solidFill>
                        <a:latin typeface="Cambria Math" panose="02040503050406030204" pitchFamily="18" charset="0"/>
                      </a:rPr>
                      <m:t>0</m:t>
                    </m:r>
                  </m:oMath>
                </a14:m>
                <a:r>
                  <a:rPr kumimoji="1" lang="en-US" altLang="zh-CN" sz="1800" dirty="0">
                    <a:solidFill>
                      <a:prstClr val="black"/>
                    </a:solidFill>
                  </a:rPr>
                  <a:t>,</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trader</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more</a:t>
                </a:r>
                <a:r>
                  <a:rPr kumimoji="1" lang="zh-CN" altLang="en-US" sz="1800" dirty="0">
                    <a:solidFill>
                      <a:prstClr val="black"/>
                    </a:solidFill>
                  </a:rPr>
                  <a:t> </a:t>
                </a:r>
                <a:r>
                  <a:rPr kumimoji="1" lang="en-US" altLang="zh-CN" sz="1800" dirty="0">
                    <a:solidFill>
                      <a:prstClr val="black"/>
                    </a:solidFill>
                  </a:rPr>
                  <a:t>risk-averse,</a:t>
                </a:r>
                <a:r>
                  <a:rPr kumimoji="1" lang="zh-CN" altLang="en-US" sz="1800" dirty="0">
                    <a:solidFill>
                      <a:prstClr val="black"/>
                    </a:solidFill>
                  </a:rPr>
                  <a:t> </a:t>
                </a:r>
                <a:r>
                  <a:rPr kumimoji="1" lang="en-US" altLang="zh-CN" sz="1800" dirty="0">
                    <a:solidFill>
                      <a:prstClr val="black"/>
                    </a:solidFill>
                  </a:rPr>
                  <a:t>and</a:t>
                </a:r>
                <a:r>
                  <a:rPr kumimoji="1" lang="zh-CN" altLang="en-US" sz="1800" dirty="0">
                    <a:solidFill>
                      <a:prstClr val="black"/>
                    </a:solidFill>
                  </a:rPr>
                  <a:t> </a:t>
                </a:r>
                <a:r>
                  <a:rPr kumimoji="1" lang="en-US" altLang="zh-CN" sz="1800" dirty="0">
                    <a:solidFill>
                      <a:prstClr val="black"/>
                    </a:solidFill>
                  </a:rPr>
                  <a:t>he</a:t>
                </a:r>
                <a:r>
                  <a:rPr kumimoji="1" lang="zh-CN" altLang="en-US" sz="1800" dirty="0">
                    <a:solidFill>
                      <a:prstClr val="black"/>
                    </a:solidFill>
                  </a:rPr>
                  <a:t> </a:t>
                </a:r>
                <a:r>
                  <a:rPr kumimoji="1" lang="en-US" altLang="zh-CN" sz="1800" dirty="0">
                    <a:solidFill>
                      <a:prstClr val="black"/>
                    </a:solidFill>
                  </a:rPr>
                  <a:t>tend</a:t>
                </a:r>
                <a:r>
                  <a:rPr kumimoji="1" lang="zh-CN" altLang="en-US" sz="1800" dirty="0">
                    <a:solidFill>
                      <a:prstClr val="black"/>
                    </a:solidFill>
                  </a:rPr>
                  <a:t> </a:t>
                </a:r>
                <a:r>
                  <a:rPr kumimoji="1" lang="en-US" altLang="zh-CN" sz="1800" dirty="0">
                    <a:solidFill>
                      <a:prstClr val="black"/>
                    </a:solidFill>
                  </a:rPr>
                  <a:t>to</a:t>
                </a:r>
                <a:r>
                  <a:rPr kumimoji="1" lang="zh-CN" altLang="en-US" sz="1800" dirty="0">
                    <a:solidFill>
                      <a:prstClr val="black"/>
                    </a:solidFill>
                  </a:rPr>
                  <a:t> </a:t>
                </a:r>
                <a:r>
                  <a:rPr kumimoji="1" lang="en-US" altLang="zh-CN" sz="1800" dirty="0">
                    <a:solidFill>
                      <a:prstClr val="black"/>
                    </a:solidFill>
                  </a:rPr>
                  <a:t>become</a:t>
                </a:r>
                <a:r>
                  <a:rPr kumimoji="1" lang="zh-CN" altLang="en-US" sz="1800" dirty="0">
                    <a:solidFill>
                      <a:prstClr val="black"/>
                    </a:solidFill>
                  </a:rPr>
                  <a:t> </a:t>
                </a:r>
                <a:r>
                  <a:rPr kumimoji="1" lang="en-US" altLang="zh-CN" sz="1800" dirty="0">
                    <a:solidFill>
                      <a:prstClr val="black"/>
                    </a:solidFill>
                  </a:rPr>
                  <a:t>less</a:t>
                </a:r>
                <a:r>
                  <a:rPr kumimoji="1" lang="zh-CN" altLang="en-US" sz="1800" dirty="0">
                    <a:solidFill>
                      <a:prstClr val="black"/>
                    </a:solidFill>
                  </a:rPr>
                  <a:t> </a:t>
                </a:r>
                <a:r>
                  <a:rPr kumimoji="1" lang="en-US" altLang="zh-CN" sz="1800" dirty="0">
                    <a:solidFill>
                      <a:prstClr val="black"/>
                    </a:solidFill>
                  </a:rPr>
                  <a:t>aggressive</a:t>
                </a:r>
                <a:r>
                  <a:rPr kumimoji="1" lang="zh-CN" altLang="en-US" sz="1800" dirty="0">
                    <a:solidFill>
                      <a:prstClr val="black"/>
                    </a:solidFill>
                  </a:rPr>
                  <a:t> </a:t>
                </a:r>
                <a:r>
                  <a:rPr kumimoji="1" lang="en-US" altLang="zh-CN" sz="1800" dirty="0">
                    <a:solidFill>
                      <a:prstClr val="black"/>
                    </a:solidFill>
                  </a:rPr>
                  <a:t>as</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final</a:t>
                </a:r>
                <a:r>
                  <a:rPr kumimoji="1" lang="zh-CN" altLang="en-US" sz="1800" dirty="0">
                    <a:solidFill>
                      <a:prstClr val="black"/>
                    </a:solidFill>
                  </a:rPr>
                  <a:t> </a:t>
                </a:r>
                <a:r>
                  <a:rPr kumimoji="1" lang="en-US" altLang="zh-CN" sz="1800" dirty="0">
                    <a:solidFill>
                      <a:prstClr val="black"/>
                    </a:solidFill>
                  </a:rPr>
                  <a:t>time</a:t>
                </a:r>
                <a:r>
                  <a:rPr kumimoji="1" lang="zh-CN" altLang="en-US" sz="1800" dirty="0">
                    <a:solidFill>
                      <a:prstClr val="black"/>
                    </a:solidFill>
                  </a:rPr>
                  <a:t> </a:t>
                </a:r>
                <a:r>
                  <a:rPr kumimoji="1" lang="en-US" altLang="zh-CN" sz="1800" dirty="0">
                    <a:solidFill>
                      <a:prstClr val="black"/>
                    </a:solidFill>
                  </a:rPr>
                  <a:t>approaches.</a:t>
                </a:r>
              </a:p>
              <a:p>
                <a:pPr marL="0" indent="0" algn="just">
                  <a:buNone/>
                </a:pPr>
                <a:endParaRPr kumimoji="1" lang="en-US" altLang="zh-CN" sz="1800" dirty="0">
                  <a:solidFill>
                    <a:prstClr val="black"/>
                  </a:solidFill>
                </a:endParaRPr>
              </a:p>
              <a:p>
                <a:pPr marL="171450" indent="-171450" algn="just">
                  <a:buFont typeface="Arial" panose="020B0604020202090204" pitchFamily="34" charset="0"/>
                  <a:buChar char="•"/>
                </a:pPr>
                <a:endParaRPr kumimoji="1" lang="en-US" altLang="zh-CN" sz="1800" dirty="0">
                  <a:solidFill>
                    <a:prstClr val="black"/>
                  </a:solidFill>
                </a:endParaRPr>
              </a:p>
              <a:p>
                <a:pPr marL="171450" indent="-171450" algn="just">
                  <a:buFont typeface="Arial" panose="020B0604020202090204" pitchFamily="34" charset="0"/>
                  <a:buChar char="•"/>
                </a:pPr>
                <a:endParaRPr kumimoji="1" lang="en-US" altLang="zh-CN" sz="1800" dirty="0">
                  <a:solidFill>
                    <a:prstClr val="black"/>
                  </a:solidFill>
                </a:endParaRPr>
              </a:p>
              <a:p>
                <a:pPr marL="171450" indent="-171450" algn="just">
                  <a:buFont typeface="Arial" panose="020B0604020202090204" pitchFamily="34" charset="0"/>
                  <a:buChar char="•"/>
                </a:pPr>
                <a:endParaRPr kumimoji="1" lang="zh-CN" altLang="en-US" sz="1800" dirty="0">
                  <a:solidFill>
                    <a:prstClr val="black"/>
                  </a:solidFill>
                </a:endParaRPr>
              </a:p>
            </p:txBody>
          </p:sp>
        </mc:Choice>
        <mc:Fallback xmlns="">
          <p:sp>
            <p:nvSpPr>
              <p:cNvPr id="11" name="矩形 18">
                <a:extLst>
                  <a:ext uri="{FF2B5EF4-FFF2-40B4-BE49-F238E27FC236}">
                    <a16:creationId xmlns:a16="http://schemas.microsoft.com/office/drawing/2014/main" id="{10037F47-ED17-3847-9C2D-F4A3C102D29B}"/>
                  </a:ext>
                </a:extLst>
              </p:cNvPr>
              <p:cNvSpPr>
                <a:spLocks noGrp="1" noRot="1" noChangeAspect="1" noMove="1" noResize="1" noEditPoints="1" noAdjustHandles="1" noChangeArrowheads="1" noChangeShapeType="1" noTextEdit="1"/>
              </p:cNvSpPr>
              <p:nvPr>
                <p:ph sz="quarter" idx="18"/>
              </p:nvPr>
            </p:nvSpPr>
            <p:spPr>
              <a:xfrm>
                <a:off x="334963" y="5010492"/>
                <a:ext cx="11520000" cy="1506298"/>
              </a:xfrm>
              <a:prstGeom prst="rect">
                <a:avLst/>
              </a:prstGeom>
              <a:blipFill>
                <a:blip r:embed="rId4"/>
                <a:stretch>
                  <a:fillRect l="-441" t="-2521"/>
                </a:stretch>
              </a:blipFill>
              <a:ln>
                <a:noFill/>
              </a:ln>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0005E19-D340-8748-8892-6AD04C889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7247" y="1423988"/>
            <a:ext cx="9137505" cy="3121508"/>
          </a:xfrm>
          <a:prstGeom prst="rect">
            <a:avLst/>
          </a:prstGeom>
        </p:spPr>
      </p:pic>
    </p:spTree>
    <p:extLst>
      <p:ext uri="{BB962C8B-B14F-4D97-AF65-F5344CB8AC3E}">
        <p14:creationId xmlns:p14="http://schemas.microsoft.com/office/powerpoint/2010/main" val="1448322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p:txBody>
              <a:bodyPr/>
              <a:lstStyle/>
              <a:p>
                <a:pPr lvl="0"/>
                <a:r>
                  <a:rPr lang="en-US" altLang="zh-CN" b="1" dirty="0"/>
                  <a:t>Second,</a:t>
                </a:r>
                <a:r>
                  <a:rPr lang="zh-CN" altLang="en-US" b="1" dirty="0"/>
                  <a:t> </a:t>
                </a:r>
                <a:r>
                  <a:rPr lang="en-US" altLang="zh-CN" b="1" dirty="0"/>
                  <a:t>we</a:t>
                </a:r>
                <a:r>
                  <a:rPr lang="zh-CN" altLang="en-US" b="1" dirty="0"/>
                  <a:t> </a:t>
                </a:r>
                <a:r>
                  <a:rPr lang="en-US" altLang="zh-CN" b="1" dirty="0"/>
                  <a:t>shows</a:t>
                </a:r>
                <a:r>
                  <a:rPr lang="zh-CN" altLang="en-US" b="1" dirty="0"/>
                  <a:t> </a:t>
                </a:r>
                <a:r>
                  <a:rPr lang="en-US" altLang="zh-CN" b="1" dirty="0"/>
                  <a:t>the</a:t>
                </a:r>
                <a:r>
                  <a:rPr lang="zh-CN" altLang="en-US" b="1" dirty="0"/>
                  <a:t> </a:t>
                </a:r>
                <a:r>
                  <a:rPr lang="en-US" altLang="zh-CN" b="1" dirty="0"/>
                  <a:t>graph</a:t>
                </a:r>
                <a:r>
                  <a:rPr lang="zh-CN" altLang="en-US" b="1" dirty="0"/>
                  <a:t> </a:t>
                </a:r>
                <a:r>
                  <a:rPr lang="en-US" altLang="zh-CN" b="1" dirty="0"/>
                  <a:t>of</a:t>
                </a:r>
                <a:r>
                  <a:rPr lang="zh-CN" altLang="en-US" b="1" dirty="0"/>
                  <a:t>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𝜶</m:t>
                        </m:r>
                      </m:e>
                      <m:sub>
                        <m:r>
                          <a:rPr lang="en-US" altLang="zh-CN" b="1" i="1" smtClean="0">
                            <a:latin typeface="Cambria Math" panose="02040503050406030204" pitchFamily="18" charset="0"/>
                          </a:rPr>
                          <m:t>𝒕</m:t>
                        </m:r>
                      </m:sub>
                    </m:sSub>
                  </m:oMath>
                </a14:m>
                <a:r>
                  <a:rPr lang="zh-CN" altLang="en-US" b="1" dirty="0"/>
                  <a:t> </a:t>
                </a:r>
                <a:r>
                  <a:rPr lang="en-US" altLang="zh-CN" b="1" dirty="0"/>
                  <a:t>and</a:t>
                </a:r>
                <a:r>
                  <a:rPr lang="zh-CN" altLang="en-US" b="1" dirty="0"/>
                  <a:t>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1" i="1" smtClean="0">
                            <a:latin typeface="Cambria Math" panose="02040503050406030204" pitchFamily="18" charset="0"/>
                          </a:rPr>
                          <m:t>𝒕</m:t>
                        </m:r>
                      </m:sub>
                    </m:sSub>
                  </m:oMath>
                </a14:m>
                <a:r>
                  <a:rPr lang="en-US" altLang="zh-CN" b="1" dirty="0"/>
                  <a:t>for</a:t>
                </a:r>
                <a:r>
                  <a:rPr lang="zh-CN" altLang="en-US" b="1" dirty="0"/>
                  <a:t> </a:t>
                </a:r>
                <a:r>
                  <a:rPr lang="en-US" altLang="zh-CN" b="1" dirty="0"/>
                  <a:t>different</a:t>
                </a:r>
                <a:r>
                  <a:rPr lang="zh-CN" altLang="en-US" b="1" dirty="0"/>
                  <a:t> </a:t>
                </a:r>
                <a:r>
                  <a:rPr lang="en-US" altLang="zh-CN" b="1" dirty="0"/>
                  <a:t>values</a:t>
                </a:r>
                <a:r>
                  <a:rPr lang="zh-CN" altLang="en-US" b="1" dirty="0"/>
                  <a:t> </a:t>
                </a:r>
                <a:r>
                  <a:rPr lang="en-US" altLang="zh-CN" b="1" dirty="0"/>
                  <a:t>of</a:t>
                </a:r>
                <a:r>
                  <a:rPr lang="zh-CN" altLang="en-US" b="1" dirty="0"/>
                  <a:t> </a:t>
                </a:r>
                <a14:m>
                  <m:oMath xmlns:m="http://schemas.openxmlformats.org/officeDocument/2006/math">
                    <m:r>
                      <a:rPr lang="zh-CN" altLang="en-US" b="1" i="1" smtClean="0">
                        <a:latin typeface="Cambria Math" panose="02040503050406030204" pitchFamily="18" charset="0"/>
                      </a:rPr>
                      <m:t>𝜸</m:t>
                    </m:r>
                  </m:oMath>
                </a14:m>
                <a:r>
                  <a:rPr lang="en-US" altLang="zh-CN" b="1" dirty="0"/>
                  <a:t>.</a:t>
                </a:r>
                <a:endParaRPr lang="zh-CN" altLang="zh-CN" b="1" dirty="0"/>
              </a:p>
            </p:txBody>
          </p:sp>
        </mc:Choice>
        <mc:Fallback xmlns="">
          <p:sp>
            <p:nvSpPr>
              <p:cNvPr id="3" name="标题 2">
                <a:extLst>
                  <a:ext uri="{FF2B5EF4-FFF2-40B4-BE49-F238E27FC236}">
                    <a16:creationId xmlns:a16="http://schemas.microsoft.com/office/drawing/2014/main" id="{2736ABEB-4D44-4136-9686-922075C61384}"/>
                  </a:ext>
                </a:extLst>
              </p:cNvPr>
              <p:cNvSpPr>
                <a:spLocks noGrp="1" noRot="1" noChangeAspect="1" noMove="1" noResize="1" noEditPoints="1" noAdjustHandles="1" noChangeArrowheads="1" noChangeShapeType="1" noTextEdit="1"/>
              </p:cNvSpPr>
              <p:nvPr>
                <p:ph type="title"/>
              </p:nvPr>
            </p:nvSpPr>
            <p:spPr>
              <a:blipFill>
                <a:blip r:embed="rId3"/>
                <a:stretch>
                  <a:fillRect l="-1322" t="-11111"/>
                </a:stretch>
              </a:blipFill>
            </p:spPr>
            <p:txBody>
              <a:bodyPr/>
              <a:lstStyle/>
              <a:p>
                <a:r>
                  <a:rPr lang="en-US">
                    <a:noFill/>
                  </a:rPr>
                  <a:t> </a:t>
                </a:r>
              </a:p>
            </p:txBody>
          </p:sp>
        </mc:Fallback>
      </mc:AlternateContent>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Sensitivity</a:t>
            </a:r>
            <a:r>
              <a:rPr lang="zh-CN" altLang="en-US" sz="2800" dirty="0"/>
              <a:t> </a:t>
            </a:r>
            <a:r>
              <a:rPr lang="en-US" altLang="zh-CN" sz="2800" dirty="0"/>
              <a:t>Analysis</a:t>
            </a:r>
            <a:endParaRPr lang="zh-CN" altLang="en-US" sz="2800" dirty="0"/>
          </a:p>
        </p:txBody>
      </p:sp>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a:p>
        </p:txBody>
      </p:sp>
      <mc:AlternateContent xmlns:mc="http://schemas.openxmlformats.org/markup-compatibility/2006" xmlns:a14="http://schemas.microsoft.com/office/drawing/2010/main">
        <mc:Choice Requires="a14">
          <p:sp>
            <p:nvSpPr>
              <p:cNvPr id="11" name="矩形 18">
                <a:extLst>
                  <a:ext uri="{FF2B5EF4-FFF2-40B4-BE49-F238E27FC236}">
                    <a16:creationId xmlns:a16="http://schemas.microsoft.com/office/drawing/2014/main" id="{10037F47-ED17-3847-9C2D-F4A3C102D29B}"/>
                  </a:ext>
                </a:extLst>
              </p:cNvPr>
              <p:cNvSpPr>
                <a:spLocks noGrp="1"/>
              </p:cNvSpPr>
              <p:nvPr>
                <p:ph sz="quarter" idx="18"/>
              </p:nvPr>
            </p:nvSpPr>
            <p:spPr>
              <a:xfrm>
                <a:off x="334963" y="5208104"/>
                <a:ext cx="11520000" cy="1308686"/>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p>
                <a:pPr marL="171450" indent="-171450" algn="just">
                  <a:buFont typeface="Arial" panose="020B0604020202090204" pitchFamily="34" charset="0"/>
                  <a:buChar char="•"/>
                </a:pPr>
                <a:r>
                  <a:rPr kumimoji="1" lang="en-US" altLang="zh-CN" sz="1800" dirty="0">
                    <a:solidFill>
                      <a:prstClr val="black"/>
                    </a:solidFill>
                  </a:rPr>
                  <a:t>If</a:t>
                </a:r>
                <a:r>
                  <a:rPr kumimoji="1" lang="zh-CN" altLang="en-US" sz="1800" dirty="0">
                    <a:solidFill>
                      <a:prstClr val="black"/>
                    </a:solidFill>
                  </a:rPr>
                  <a:t> </a:t>
                </a:r>
                <a14:m>
                  <m:oMath xmlns:m="http://schemas.openxmlformats.org/officeDocument/2006/math">
                    <m:r>
                      <a:rPr kumimoji="1" lang="zh-CN" altLang="en-US" sz="1800" i="1" smtClean="0">
                        <a:solidFill>
                          <a:prstClr val="black"/>
                        </a:solidFill>
                        <a:latin typeface="Cambria Math" panose="02040503050406030204" pitchFamily="18" charset="0"/>
                      </a:rPr>
                      <m:t>𝛾</m:t>
                    </m:r>
                  </m:oMath>
                </a14:m>
                <a:r>
                  <a:rPr kumimoji="1" lang="zh-CN" altLang="en-US" sz="1800" dirty="0">
                    <a:solidFill>
                      <a:prstClr val="black"/>
                    </a:solidFill>
                  </a:rPr>
                  <a:t> </a:t>
                </a:r>
                <a:r>
                  <a:rPr kumimoji="1" lang="en-US" altLang="zh-CN" sz="1800" dirty="0">
                    <a:solidFill>
                      <a:prstClr val="black"/>
                    </a:solidFill>
                  </a:rPr>
                  <a:t>increases: </a:t>
                </a:r>
              </a:p>
              <a:p>
                <a:pPr marL="378332" lvl="1" indent="-171450" algn="just">
                  <a:buFont typeface="Arial" panose="020B0604020202090204" pitchFamily="34" charset="0"/>
                  <a:buChar char="•"/>
                </a:pPr>
                <a:r>
                  <a:rPr kumimoji="1" lang="en-US" altLang="zh-CN" sz="1800" dirty="0">
                    <a:solidFill>
                      <a:prstClr val="black"/>
                    </a:solidFill>
                    <a:sym typeface="Wingdings" panose="05000000000000000000" pitchFamily="2" charset="2"/>
                  </a:rPr>
                  <a:t> Position Multiplier +</a:t>
                </a:r>
              </a:p>
              <a:p>
                <a:pPr marL="378332" lvl="1" indent="-171450" algn="just">
                  <a:buFont typeface="Arial" panose="020B0604020202090204" pitchFamily="34" charset="0"/>
                  <a:buChar char="•"/>
                </a:pPr>
                <a:r>
                  <a:rPr kumimoji="1" lang="en-US" altLang="zh-CN" sz="1800" dirty="0">
                    <a:solidFill>
                      <a:prstClr val="black"/>
                    </a:solidFill>
                    <a:sym typeface="Wingdings" panose="05000000000000000000" pitchFamily="2" charset="2"/>
                  </a:rPr>
                  <a:t> Position</a:t>
                </a:r>
                <a:r>
                  <a:rPr kumimoji="1" lang="zh-CN" altLang="en-US" sz="1800" dirty="0">
                    <a:solidFill>
                      <a:prstClr val="black"/>
                    </a:solidFill>
                    <a:sym typeface="Wingdings" panose="05000000000000000000" pitchFamily="2" charset="2"/>
                  </a:rPr>
                  <a:t> </a:t>
                </a:r>
                <a:r>
                  <a:rPr kumimoji="1" lang="en-US" altLang="zh-CN" sz="1800" dirty="0">
                    <a:solidFill>
                      <a:prstClr val="black"/>
                    </a:solidFill>
                    <a:sym typeface="Wingdings" panose="05000000000000000000" pitchFamily="2" charset="2"/>
                  </a:rPr>
                  <a:t>+</a:t>
                </a:r>
                <a:endParaRPr kumimoji="1" lang="en-US" altLang="zh-CN" sz="1800" dirty="0">
                  <a:solidFill>
                    <a:prstClr val="black"/>
                  </a:solidFill>
                </a:endParaRPr>
              </a:p>
              <a:p>
                <a:pPr marL="378332" lvl="1" indent="-171450" algn="just">
                  <a:buFont typeface="Arial" panose="020B0604020202090204" pitchFamily="34" charset="0"/>
                  <a:buChar char="•"/>
                </a:pPr>
                <a:r>
                  <a:rPr kumimoji="1" lang="en-US" altLang="zh-CN" sz="1800" dirty="0">
                    <a:solidFill>
                      <a:prstClr val="black"/>
                    </a:solidFill>
                    <a:sym typeface="Wingdings" panose="05000000000000000000" pitchFamily="2" charset="2"/>
                  </a:rPr>
                  <a:t> Terminal</a:t>
                </a:r>
                <a:r>
                  <a:rPr kumimoji="1" lang="zh-CN" altLang="en-US" sz="1800" dirty="0">
                    <a:solidFill>
                      <a:prstClr val="black"/>
                    </a:solidFill>
                    <a:sym typeface="Wingdings" panose="05000000000000000000" pitchFamily="2" charset="2"/>
                  </a:rPr>
                  <a:t> </a:t>
                </a:r>
                <a:r>
                  <a:rPr kumimoji="1" lang="en-US" altLang="zh-CN" sz="1800" dirty="0">
                    <a:solidFill>
                      <a:prstClr val="black"/>
                    </a:solidFill>
                    <a:sym typeface="Wingdings" panose="05000000000000000000" pitchFamily="2" charset="2"/>
                  </a:rPr>
                  <a:t>Wealth +</a:t>
                </a:r>
                <a:endParaRPr kumimoji="1" lang="en-US" altLang="zh-CN" sz="1800" dirty="0">
                  <a:solidFill>
                    <a:prstClr val="black"/>
                  </a:solidFill>
                </a:endParaRPr>
              </a:p>
              <a:p>
                <a:pPr marL="171450" indent="-171450" algn="just">
                  <a:buFont typeface="Arial" panose="020B0604020202090204" pitchFamily="34" charset="0"/>
                  <a:buChar char="•"/>
                </a:pPr>
                <a:endParaRPr kumimoji="1" lang="en-US" altLang="zh-CN" sz="1800" dirty="0">
                  <a:solidFill>
                    <a:prstClr val="black"/>
                  </a:solidFill>
                </a:endParaRPr>
              </a:p>
              <a:p>
                <a:pPr marL="171450" indent="-171450" algn="just">
                  <a:buFont typeface="Arial" panose="020B0604020202090204" pitchFamily="34" charset="0"/>
                  <a:buChar char="•"/>
                </a:pPr>
                <a:endParaRPr kumimoji="1" lang="zh-CN" altLang="en-US" sz="1800" dirty="0">
                  <a:solidFill>
                    <a:prstClr val="black"/>
                  </a:solidFill>
                </a:endParaRPr>
              </a:p>
            </p:txBody>
          </p:sp>
        </mc:Choice>
        <mc:Fallback xmlns="">
          <p:sp>
            <p:nvSpPr>
              <p:cNvPr id="11" name="矩形 18">
                <a:extLst>
                  <a:ext uri="{FF2B5EF4-FFF2-40B4-BE49-F238E27FC236}">
                    <a16:creationId xmlns:a16="http://schemas.microsoft.com/office/drawing/2014/main" id="{10037F47-ED17-3847-9C2D-F4A3C102D29B}"/>
                  </a:ext>
                </a:extLst>
              </p:cNvPr>
              <p:cNvSpPr>
                <a:spLocks noGrp="1" noRot="1" noChangeAspect="1" noMove="1" noResize="1" noEditPoints="1" noAdjustHandles="1" noChangeArrowheads="1" noChangeShapeType="1" noTextEdit="1"/>
              </p:cNvSpPr>
              <p:nvPr>
                <p:ph sz="quarter" idx="18"/>
              </p:nvPr>
            </p:nvSpPr>
            <p:spPr>
              <a:xfrm>
                <a:off x="334963" y="5208104"/>
                <a:ext cx="11520000" cy="1308686"/>
              </a:xfrm>
              <a:prstGeom prst="rect">
                <a:avLst/>
              </a:prstGeom>
              <a:blipFill>
                <a:blip r:embed="rId4"/>
                <a:stretch>
                  <a:fillRect l="-441" t="-1923" b="-11538"/>
                </a:stretch>
              </a:blipFill>
              <a:ln>
                <a:no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B06DF934-42DE-DE43-9256-7EC8403D49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5019" y="1153212"/>
            <a:ext cx="6719888" cy="1947600"/>
          </a:xfrm>
          <a:prstGeom prst="rect">
            <a:avLst/>
          </a:prstGeom>
        </p:spPr>
      </p:pic>
      <p:pic>
        <p:nvPicPr>
          <p:cNvPr id="8" name="Picture 7">
            <a:extLst>
              <a:ext uri="{FF2B5EF4-FFF2-40B4-BE49-F238E27FC236}">
                <a16:creationId xmlns:a16="http://schemas.microsoft.com/office/drawing/2014/main" id="{4823D8CC-33CA-9840-A62D-0D91FDC944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5019" y="3102648"/>
            <a:ext cx="6719888" cy="1947600"/>
          </a:xfrm>
          <a:prstGeom prst="rect">
            <a:avLst/>
          </a:prstGeom>
        </p:spPr>
      </p:pic>
    </p:spTree>
    <p:extLst>
      <p:ext uri="{BB962C8B-B14F-4D97-AF65-F5344CB8AC3E}">
        <p14:creationId xmlns:p14="http://schemas.microsoft.com/office/powerpoint/2010/main" val="3698310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p:txBody>
          <a:bodyPr/>
          <a:lstStyle/>
          <a:p>
            <a:pPr lvl="0"/>
            <a:r>
              <a:rPr lang="en-US" altLang="zh-CN" b="1" dirty="0"/>
              <a:t>In</a:t>
            </a:r>
            <a:r>
              <a:rPr lang="zh-CN" altLang="en-US" b="1" dirty="0"/>
              <a:t> </a:t>
            </a:r>
            <a:r>
              <a:rPr lang="en-US" altLang="zh-CN" b="1" dirty="0"/>
              <a:t>this</a:t>
            </a:r>
            <a:r>
              <a:rPr lang="zh-CN" altLang="en-US" b="1" dirty="0"/>
              <a:t> </a:t>
            </a:r>
            <a:r>
              <a:rPr lang="en-US" altLang="zh-CN" b="1" dirty="0"/>
              <a:t>section,</a:t>
            </a:r>
            <a:r>
              <a:rPr lang="zh-CN" altLang="en-US" b="1" dirty="0"/>
              <a:t> </a:t>
            </a:r>
            <a:r>
              <a:rPr lang="en-US" altLang="zh-CN" b="1" dirty="0"/>
              <a:t>we</a:t>
            </a:r>
            <a:r>
              <a:rPr lang="zh-CN" altLang="en-US" b="1" dirty="0"/>
              <a:t> </a:t>
            </a:r>
            <a:r>
              <a:rPr lang="en-US" altLang="zh-CN" b="1" dirty="0"/>
              <a:t>analyze</a:t>
            </a:r>
            <a:r>
              <a:rPr lang="zh-CN" altLang="en-US" b="1" dirty="0"/>
              <a:t> </a:t>
            </a:r>
            <a:r>
              <a:rPr lang="en-US" altLang="zh-CN" b="1" dirty="0"/>
              <a:t>the</a:t>
            </a:r>
            <a:r>
              <a:rPr lang="zh-CN" altLang="en-US" b="1" dirty="0"/>
              <a:t> </a:t>
            </a:r>
            <a:r>
              <a:rPr lang="en-US" altLang="zh-CN" b="1" dirty="0"/>
              <a:t>behavior</a:t>
            </a:r>
            <a:r>
              <a:rPr lang="zh-CN" altLang="en-US" b="1" dirty="0"/>
              <a:t> </a:t>
            </a:r>
            <a:r>
              <a:rPr lang="en-US" altLang="zh-CN" b="1" dirty="0"/>
              <a:t>of</a:t>
            </a:r>
            <a:r>
              <a:rPr lang="zh-CN" altLang="en-US" b="1" dirty="0"/>
              <a:t> </a:t>
            </a:r>
            <a:r>
              <a:rPr lang="en-US" altLang="zh-CN" b="1" dirty="0"/>
              <a:t>optimal</a:t>
            </a:r>
            <a:r>
              <a:rPr lang="zh-CN" altLang="en-US" b="1" dirty="0"/>
              <a:t> </a:t>
            </a:r>
            <a:r>
              <a:rPr lang="en-US" altLang="zh-CN" b="1" dirty="0"/>
              <a:t>strategy</a:t>
            </a:r>
            <a:r>
              <a:rPr lang="zh-CN" altLang="en-US" b="1" dirty="0"/>
              <a:t> </a:t>
            </a:r>
            <a:r>
              <a:rPr lang="en-US" altLang="zh-CN" b="1" dirty="0"/>
              <a:t>using</a:t>
            </a:r>
            <a:r>
              <a:rPr lang="zh-CN" altLang="en-US" b="1" dirty="0"/>
              <a:t> </a:t>
            </a:r>
            <a:r>
              <a:rPr lang="en-US" altLang="zh-CN" b="1" dirty="0"/>
              <a:t>empirical</a:t>
            </a:r>
            <a:r>
              <a:rPr lang="zh-CN" altLang="en-US" b="1" dirty="0"/>
              <a:t> </a:t>
            </a:r>
            <a:r>
              <a:rPr lang="en-US" altLang="zh-CN" b="1" dirty="0"/>
              <a:t>data.</a:t>
            </a:r>
            <a:r>
              <a:rPr lang="zh-CN" altLang="en-US" b="1" dirty="0"/>
              <a:t> </a:t>
            </a:r>
            <a:endParaRPr lang="zh-CN" altLang="zh-CN" b="1" dirty="0"/>
          </a:p>
        </p:txBody>
      </p:sp>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ETF</a:t>
            </a:r>
            <a:r>
              <a:rPr lang="zh-CN" altLang="en-US" sz="2800" dirty="0"/>
              <a:t> </a:t>
            </a:r>
            <a:r>
              <a:rPr lang="en-US" altLang="zh-CN" sz="2800" dirty="0"/>
              <a:t>Pair</a:t>
            </a:r>
            <a:r>
              <a:rPr lang="zh-CN" altLang="en-US" sz="2800" dirty="0"/>
              <a:t> </a:t>
            </a:r>
            <a:r>
              <a:rPr lang="en-US" altLang="zh-CN" sz="2800" dirty="0"/>
              <a:t>Trading</a:t>
            </a:r>
            <a:endParaRPr lang="zh-CN" altLang="en-US" sz="2800" dirty="0"/>
          </a:p>
        </p:txBody>
      </p:sp>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a:p>
        </p:txBody>
      </p:sp>
      <mc:AlternateContent xmlns:mc="http://schemas.openxmlformats.org/markup-compatibility/2006" xmlns:a14="http://schemas.microsoft.com/office/drawing/2010/main">
        <mc:Choice Requires="a14">
          <p:sp>
            <p:nvSpPr>
              <p:cNvPr id="7" name="矩形 18">
                <a:extLst>
                  <a:ext uri="{FF2B5EF4-FFF2-40B4-BE49-F238E27FC236}">
                    <a16:creationId xmlns:a16="http://schemas.microsoft.com/office/drawing/2014/main" id="{FCC070DE-DF20-DE43-8380-07091B97B2DF}"/>
                  </a:ext>
                </a:extLst>
              </p:cNvPr>
              <p:cNvSpPr txBox="1">
                <a:spLocks noGrp="1"/>
              </p:cNvSpPr>
              <p:nvPr>
                <p:ph sz="quarter" idx="18"/>
              </p:nvPr>
            </p:nvSpPr>
            <p:spPr>
              <a:xfrm>
                <a:off x="336000" y="1330674"/>
                <a:ext cx="11520000" cy="1556194"/>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Assets:</a:t>
                </a:r>
                <a:r>
                  <a:rPr kumimoji="1" lang="zh-CN" altLang="en-US" sz="1800" dirty="0">
                    <a:solidFill>
                      <a:prstClr val="black"/>
                    </a:solidFill>
                  </a:rPr>
                  <a:t> </a:t>
                </a:r>
                <a:r>
                  <a:rPr kumimoji="1" lang="en-US" altLang="zh-CN" sz="1800" dirty="0">
                    <a:solidFill>
                      <a:prstClr val="black"/>
                    </a:solidFill>
                  </a:rPr>
                  <a:t>Two</a:t>
                </a:r>
                <a:r>
                  <a:rPr kumimoji="1" lang="zh-CN" altLang="en-US" sz="1800" dirty="0">
                    <a:solidFill>
                      <a:prstClr val="black"/>
                    </a:solidFill>
                  </a:rPr>
                  <a:t> </a:t>
                </a:r>
                <a:r>
                  <a:rPr kumimoji="1" lang="en-US" altLang="zh-CN" sz="1800" dirty="0">
                    <a:solidFill>
                      <a:prstClr val="black"/>
                    </a:solidFill>
                  </a:rPr>
                  <a:t>Gold</a:t>
                </a:r>
                <a:r>
                  <a:rPr kumimoji="1" lang="zh-CN" altLang="en-US" sz="1800" dirty="0">
                    <a:solidFill>
                      <a:prstClr val="black"/>
                    </a:solidFill>
                  </a:rPr>
                  <a:t> </a:t>
                </a:r>
                <a:r>
                  <a:rPr kumimoji="1" lang="en-US" altLang="zh-CN" sz="1800" dirty="0">
                    <a:solidFill>
                      <a:prstClr val="black"/>
                    </a:solidFill>
                  </a:rPr>
                  <a:t>ETFs</a:t>
                </a:r>
                <a:r>
                  <a:rPr kumimoji="1" lang="zh-CN" altLang="en-US" sz="1800" dirty="0">
                    <a:solidFill>
                      <a:prstClr val="black"/>
                    </a:solidFill>
                  </a:rPr>
                  <a:t> </a:t>
                </a:r>
                <a:r>
                  <a:rPr kumimoji="1" lang="en-US" altLang="zh-CN" sz="1800" dirty="0">
                    <a:solidFill>
                      <a:prstClr val="black"/>
                    </a:solidFill>
                  </a:rPr>
                  <a:t>(IAU</a:t>
                </a:r>
                <a:r>
                  <a:rPr kumimoji="1" lang="zh-CN" altLang="en-US" sz="1800" dirty="0">
                    <a:solidFill>
                      <a:prstClr val="black"/>
                    </a:solidFill>
                  </a:rPr>
                  <a:t> </a:t>
                </a:r>
                <a:r>
                  <a:rPr kumimoji="1" lang="en-US" altLang="zh-CN" sz="1800" dirty="0">
                    <a:solidFill>
                      <a:prstClr val="black"/>
                    </a:solidFill>
                  </a:rPr>
                  <a:t>&amp;</a:t>
                </a:r>
                <a:r>
                  <a:rPr kumimoji="1" lang="zh-CN" altLang="en-US" sz="1800" dirty="0">
                    <a:solidFill>
                      <a:prstClr val="black"/>
                    </a:solidFill>
                  </a:rPr>
                  <a:t> </a:t>
                </a:r>
                <a:r>
                  <a:rPr kumimoji="1" lang="en-US" altLang="zh-CN" sz="1800" dirty="0">
                    <a:solidFill>
                      <a:prstClr val="black"/>
                    </a:solidFill>
                  </a:rPr>
                  <a:t>SGOL)</a:t>
                </a:r>
              </a:p>
              <a:p>
                <a:pPr marL="171450" indent="-171450" algn="just">
                  <a:buFont typeface="Arial" panose="020B0604020202090204" pitchFamily="34" charset="0"/>
                  <a:buChar char="•"/>
                </a:pPr>
                <a:r>
                  <a:rPr kumimoji="1" lang="en-US" altLang="zh-CN" sz="1800" dirty="0">
                    <a:solidFill>
                      <a:prstClr val="black"/>
                    </a:solidFill>
                  </a:rPr>
                  <a:t>Parameters:</a:t>
                </a:r>
              </a:p>
              <a:p>
                <a:pPr marL="378332" lvl="1" indent="-171450" algn="just">
                  <a:buFont typeface="Arial" panose="020B0604020202090204" pitchFamily="34" charset="0"/>
                  <a:buChar char="•"/>
                </a:pPr>
                <a:r>
                  <a:rPr kumimoji="1" lang="zh-CN" altLang="en-US" sz="1800" dirty="0">
                    <a:solidFill>
                      <a:prstClr val="black"/>
                    </a:solidFill>
                  </a:rPr>
                  <a:t> </a:t>
                </a:r>
                <a14:m>
                  <m:oMath xmlns:m="http://schemas.openxmlformats.org/officeDocument/2006/math">
                    <m:r>
                      <a:rPr kumimoji="1" lang="zh-CN" altLang="en-US" sz="1800" i="1" smtClean="0">
                        <a:solidFill>
                          <a:prstClr val="black"/>
                        </a:solidFill>
                        <a:latin typeface="Cambria Math" panose="02040503050406030204" pitchFamily="18" charset="0"/>
                      </a:rPr>
                      <m:t>𝜇</m:t>
                    </m:r>
                    <m:r>
                      <a:rPr kumimoji="1" lang="en-US" altLang="zh-CN" sz="1800" b="0" i="1" smtClean="0">
                        <a:solidFill>
                          <a:prstClr val="black"/>
                        </a:solidFill>
                        <a:latin typeface="Cambria Math" panose="02040503050406030204" pitchFamily="18" charset="0"/>
                      </a:rPr>
                      <m:t>, </m:t>
                    </m:r>
                    <m:r>
                      <a:rPr kumimoji="1" lang="zh-CN" altLang="en-US" sz="1800" i="1">
                        <a:solidFill>
                          <a:prstClr val="black"/>
                        </a:solidFill>
                        <a:latin typeface="Cambria Math" panose="02040503050406030204" pitchFamily="18" charset="0"/>
                      </a:rPr>
                      <m:t>𝜎</m:t>
                    </m:r>
                  </m:oMath>
                </a14:m>
                <a:r>
                  <a:rPr kumimoji="1" lang="en-US" altLang="zh-CN" sz="1800" dirty="0">
                    <a:solidFill>
                      <a:prstClr val="black"/>
                    </a:solidFill>
                  </a:rPr>
                  <a:t>(rolling,</a:t>
                </a:r>
                <a:r>
                  <a:rPr kumimoji="1" lang="zh-CN" altLang="en-US" sz="1800" dirty="0">
                    <a:solidFill>
                      <a:prstClr val="black"/>
                    </a:solidFill>
                  </a:rPr>
                  <a:t> </a:t>
                </a:r>
                <a:r>
                  <a:rPr kumimoji="1" lang="en-US" altLang="zh-CN" sz="1800" dirty="0">
                    <a:solidFill>
                      <a:prstClr val="black"/>
                    </a:solidFill>
                  </a:rPr>
                  <a:t>252</a:t>
                </a:r>
                <a:r>
                  <a:rPr kumimoji="1" lang="zh-CN" altLang="en-US" sz="1800" dirty="0">
                    <a:solidFill>
                      <a:prstClr val="black"/>
                    </a:solidFill>
                  </a:rPr>
                  <a:t> </a:t>
                </a:r>
                <a:r>
                  <a:rPr kumimoji="1" lang="en-US" altLang="zh-CN" sz="1800" dirty="0">
                    <a:solidFill>
                      <a:prstClr val="black"/>
                    </a:solidFill>
                  </a:rPr>
                  <a:t>days)</a:t>
                </a:r>
              </a:p>
              <a:p>
                <a:pPr marL="378332" lvl="1" indent="-171450" algn="just">
                  <a:buFont typeface="Arial" panose="020B0604020202090204" pitchFamily="34" charset="0"/>
                  <a:buChar char="•"/>
                </a:pPr>
                <a:r>
                  <a:rPr kumimoji="1" lang="zh-CN" altLang="en-US" sz="1800" dirty="0">
                    <a:solidFill>
                      <a:prstClr val="black"/>
                    </a:solidFill>
                  </a:rPr>
                  <a:t> </a:t>
                </a:r>
                <a14:m>
                  <m:oMath xmlns:m="http://schemas.openxmlformats.org/officeDocument/2006/math">
                    <m:r>
                      <a:rPr kumimoji="1" lang="en-US" altLang="zh-CN" sz="1800" b="0" i="1" smtClean="0">
                        <a:solidFill>
                          <a:prstClr val="black"/>
                        </a:solidFill>
                        <a:latin typeface="Cambria Math" panose="02040503050406030204" pitchFamily="18" charset="0"/>
                      </a:rPr>
                      <m:t>𝑘</m:t>
                    </m:r>
                  </m:oMath>
                </a14:m>
                <a:r>
                  <a:rPr kumimoji="1" lang="zh-CN" altLang="en-US" sz="1800" dirty="0">
                    <a:solidFill>
                      <a:prstClr val="black"/>
                    </a:solidFill>
                  </a:rPr>
                  <a:t> </a:t>
                </a:r>
                <a:r>
                  <a:rPr kumimoji="1" lang="en-US" altLang="zh-CN" sz="1800" dirty="0">
                    <a:solidFill>
                      <a:prstClr val="black"/>
                    </a:solidFill>
                  </a:rPr>
                  <a:t>(rolling</a:t>
                </a:r>
                <a:r>
                  <a:rPr kumimoji="1" lang="zh-CN" altLang="en-US" sz="1800" dirty="0">
                    <a:solidFill>
                      <a:prstClr val="black"/>
                    </a:solidFill>
                  </a:rPr>
                  <a:t> </a:t>
                </a:r>
                <a:r>
                  <a:rPr kumimoji="1" lang="en-US" altLang="zh-CN" sz="1800" dirty="0">
                    <a:solidFill>
                      <a:prstClr val="black"/>
                    </a:solidFill>
                  </a:rPr>
                  <a:t>regression,</a:t>
                </a:r>
                <a:r>
                  <a:rPr kumimoji="1" lang="zh-CN" altLang="en-US" sz="1800" dirty="0">
                    <a:solidFill>
                      <a:prstClr val="black"/>
                    </a:solidFill>
                  </a:rPr>
                  <a:t> </a:t>
                </a:r>
                <a:r>
                  <a:rPr kumimoji="1" lang="en-US" altLang="zh-CN" sz="1800" dirty="0">
                    <a:solidFill>
                      <a:prstClr val="black"/>
                    </a:solidFill>
                  </a:rPr>
                  <a:t>252</a:t>
                </a:r>
                <a:r>
                  <a:rPr kumimoji="1" lang="zh-CN" altLang="en-US" sz="1800" dirty="0">
                    <a:solidFill>
                      <a:prstClr val="black"/>
                    </a:solidFill>
                  </a:rPr>
                  <a:t> </a:t>
                </a:r>
                <a:r>
                  <a:rPr kumimoji="1" lang="en-US" altLang="zh-CN" sz="1800" dirty="0">
                    <a:solidFill>
                      <a:prstClr val="black"/>
                    </a:solidFill>
                  </a:rPr>
                  <a:t>days) </a:t>
                </a:r>
                <a:r>
                  <a:rPr kumimoji="1" lang="zh-CN" altLang="en-US" sz="1800" dirty="0">
                    <a:solidFill>
                      <a:prstClr val="black"/>
                    </a:solidFill>
                  </a:rPr>
                  <a:t>：</a:t>
                </a:r>
                <a14:m>
                  <m:oMath xmlns:m="http://schemas.openxmlformats.org/officeDocument/2006/math">
                    <m:r>
                      <a:rPr lang="en-US" altLang="zh-CN" sz="1800" b="0" i="0" smtClean="0">
                        <a:solidFill>
                          <a:schemeClr val="tx1"/>
                        </a:solidFill>
                        <a:latin typeface="Cambria Math" panose="02040503050406030204" pitchFamily="18" charset="0"/>
                      </a:rPr>
                      <m:t> </m:t>
                    </m:r>
                    <m:r>
                      <a:rPr lang="en-US" altLang="zh-CN" sz="1800" i="1">
                        <a:solidFill>
                          <a:schemeClr val="tx1"/>
                        </a:solidFill>
                        <a:latin typeface="Cambria Math" panose="02040503050406030204" pitchFamily="18" charset="0"/>
                      </a:rPr>
                      <m:t>𝑑</m:t>
                    </m:r>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𝑋</m:t>
                        </m:r>
                      </m:e>
                      <m:sub>
                        <m:r>
                          <a:rPr lang="en-US" altLang="zh-CN" sz="1800" i="1">
                            <a:solidFill>
                              <a:schemeClr val="tx1"/>
                            </a:solidFill>
                            <a:latin typeface="Cambria Math" panose="02040503050406030204" pitchFamily="18" charset="0"/>
                          </a:rPr>
                          <m:t>𝑡</m:t>
                        </m:r>
                      </m:sub>
                    </m:sSub>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𝑘</m:t>
                    </m:r>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𝑋</m:t>
                        </m:r>
                      </m:e>
                      <m:sub>
                        <m:r>
                          <a:rPr lang="en-US" altLang="zh-CN" sz="1800" i="1">
                            <a:solidFill>
                              <a:schemeClr val="tx1"/>
                            </a:solidFill>
                            <a:latin typeface="Cambria Math" panose="02040503050406030204" pitchFamily="18" charset="0"/>
                          </a:rPr>
                          <m:t>𝑡</m:t>
                        </m:r>
                      </m:sub>
                    </m:sSub>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𝜇</m:t>
                    </m:r>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rPr>
                      <m:t>𝑑𝑡</m:t>
                    </m:r>
                    <m:r>
                      <a:rPr lang="en-US" altLang="zh-CN" sz="1800" i="1">
                        <a:solidFill>
                          <a:schemeClr val="tx1"/>
                        </a:solidFill>
                        <a:latin typeface="Cambria Math" panose="02040503050406030204" pitchFamily="18" charset="0"/>
                      </a:rPr>
                      <m:t>+ </m:t>
                    </m:r>
                    <m:r>
                      <a:rPr lang="zh-CN" altLang="en-US" sz="1800" i="1">
                        <a:solidFill>
                          <a:schemeClr val="tx1"/>
                        </a:solidFill>
                        <a:latin typeface="Cambria Math" panose="02040503050406030204" pitchFamily="18" charset="0"/>
                      </a:rPr>
                      <m:t>𝜎</m:t>
                    </m:r>
                    <m:r>
                      <a:rPr lang="en-US" altLang="zh-CN" sz="1800" i="1">
                        <a:solidFill>
                          <a:schemeClr val="tx1"/>
                        </a:solidFill>
                        <a:latin typeface="Cambria Math" panose="02040503050406030204" pitchFamily="18" charset="0"/>
                      </a:rPr>
                      <m:t>𝑑</m:t>
                    </m:r>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𝐵</m:t>
                        </m:r>
                      </m:e>
                      <m:sub>
                        <m:r>
                          <a:rPr lang="en-US" altLang="zh-CN" sz="1800" i="1">
                            <a:solidFill>
                              <a:schemeClr val="tx1"/>
                            </a:solidFill>
                            <a:latin typeface="Cambria Math" panose="02040503050406030204" pitchFamily="18" charset="0"/>
                          </a:rPr>
                          <m:t>𝑡</m:t>
                        </m:r>
                      </m:sub>
                    </m:sSub>
                  </m:oMath>
                </a14:m>
                <a:endParaRPr kumimoji="1" lang="en-US" altLang="zh-CN" sz="1800" dirty="0">
                  <a:solidFill>
                    <a:prstClr val="black"/>
                  </a:solidFill>
                </a:endParaRPr>
              </a:p>
              <a:p>
                <a:pPr marL="171450" indent="-171450" algn="just">
                  <a:buFont typeface="Arial" panose="020B0604020202090204" pitchFamily="34" charset="0"/>
                  <a:buChar char="•"/>
                </a:pPr>
                <a:endParaRPr kumimoji="1" lang="en-US" altLang="zh-CN" sz="1800" dirty="0">
                  <a:solidFill>
                    <a:prstClr val="black"/>
                  </a:solidFill>
                </a:endParaRPr>
              </a:p>
              <a:p>
                <a:pPr marL="171450" indent="-171450" algn="just">
                  <a:buFont typeface="Arial" panose="020B0604020202090204" pitchFamily="34" charset="0"/>
                  <a:buChar char="•"/>
                </a:pPr>
                <a:endParaRPr kumimoji="1" lang="zh-CN" altLang="en-US" sz="1800" dirty="0">
                  <a:solidFill>
                    <a:prstClr val="black"/>
                  </a:solidFill>
                </a:endParaRPr>
              </a:p>
            </p:txBody>
          </p:sp>
        </mc:Choice>
        <mc:Fallback xmlns="">
          <p:sp>
            <p:nvSpPr>
              <p:cNvPr id="7" name="矩形 18">
                <a:extLst>
                  <a:ext uri="{FF2B5EF4-FFF2-40B4-BE49-F238E27FC236}">
                    <a16:creationId xmlns:a16="http://schemas.microsoft.com/office/drawing/2014/main" id="{FCC070DE-DF20-DE43-8380-07091B97B2DF}"/>
                  </a:ext>
                </a:extLst>
              </p:cNvPr>
              <p:cNvSpPr txBox="1">
                <a:spLocks noGrp="1" noRot="1" noChangeAspect="1" noMove="1" noResize="1" noEditPoints="1" noAdjustHandles="1" noChangeArrowheads="1" noChangeShapeType="1" noTextEdit="1"/>
              </p:cNvSpPr>
              <p:nvPr>
                <p:ph sz="quarter" idx="18"/>
              </p:nvPr>
            </p:nvSpPr>
            <p:spPr>
              <a:xfrm>
                <a:off x="336000" y="1330674"/>
                <a:ext cx="11520000" cy="1556194"/>
              </a:xfrm>
              <a:prstGeom prst="rect">
                <a:avLst/>
              </a:prstGeom>
              <a:blipFill>
                <a:blip r:embed="rId2"/>
                <a:stretch>
                  <a:fillRect l="-529" t="-273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196376F-6AD0-4E69-9E2E-A5E062F34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502" y="3215641"/>
            <a:ext cx="9482996" cy="2640458"/>
          </a:xfrm>
          <a:prstGeom prst="rect">
            <a:avLst/>
          </a:prstGeom>
        </p:spPr>
      </p:pic>
    </p:spTree>
    <p:extLst>
      <p:ext uri="{BB962C8B-B14F-4D97-AF65-F5344CB8AC3E}">
        <p14:creationId xmlns:p14="http://schemas.microsoft.com/office/powerpoint/2010/main" val="199546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p:txBody>
          <a:bodyPr/>
          <a:lstStyle/>
          <a:p>
            <a:pPr lvl="0"/>
            <a:r>
              <a:rPr lang="en-US" altLang="zh-CN" b="1" dirty="0"/>
              <a:t>In</a:t>
            </a:r>
            <a:r>
              <a:rPr lang="zh-CN" altLang="en-US" b="1" dirty="0"/>
              <a:t> </a:t>
            </a:r>
            <a:r>
              <a:rPr lang="en-US" altLang="zh-CN" b="1" dirty="0"/>
              <a:t>this</a:t>
            </a:r>
            <a:r>
              <a:rPr lang="zh-CN" altLang="en-US" b="1" dirty="0"/>
              <a:t> </a:t>
            </a:r>
            <a:r>
              <a:rPr lang="en-US" altLang="zh-CN" b="1" dirty="0"/>
              <a:t>section,</a:t>
            </a:r>
            <a:r>
              <a:rPr lang="zh-CN" altLang="en-US" b="1" dirty="0"/>
              <a:t> </a:t>
            </a:r>
            <a:r>
              <a:rPr lang="en-US" altLang="zh-CN" b="1" dirty="0"/>
              <a:t>we</a:t>
            </a:r>
            <a:r>
              <a:rPr lang="zh-CN" altLang="en-US" b="1" dirty="0"/>
              <a:t> </a:t>
            </a:r>
            <a:r>
              <a:rPr lang="en-US" altLang="zh-CN" b="1" dirty="0"/>
              <a:t>analyze</a:t>
            </a:r>
            <a:r>
              <a:rPr lang="zh-CN" altLang="en-US" b="1" dirty="0"/>
              <a:t> </a:t>
            </a:r>
            <a:r>
              <a:rPr lang="en-US" altLang="zh-CN" b="1" dirty="0"/>
              <a:t>the</a:t>
            </a:r>
            <a:r>
              <a:rPr lang="zh-CN" altLang="en-US" b="1" dirty="0"/>
              <a:t> </a:t>
            </a:r>
            <a:r>
              <a:rPr lang="en-US" altLang="zh-CN" b="1" dirty="0"/>
              <a:t>behavior</a:t>
            </a:r>
            <a:r>
              <a:rPr lang="zh-CN" altLang="en-US" b="1" dirty="0"/>
              <a:t> </a:t>
            </a:r>
            <a:r>
              <a:rPr lang="en-US" altLang="zh-CN" b="1" dirty="0"/>
              <a:t>of</a:t>
            </a:r>
            <a:r>
              <a:rPr lang="zh-CN" altLang="en-US" b="1" dirty="0"/>
              <a:t> </a:t>
            </a:r>
            <a:r>
              <a:rPr lang="en-US" altLang="zh-CN" b="1" dirty="0"/>
              <a:t>optimal</a:t>
            </a:r>
            <a:r>
              <a:rPr lang="zh-CN" altLang="en-US" b="1" dirty="0"/>
              <a:t> </a:t>
            </a:r>
            <a:r>
              <a:rPr lang="en-US" altLang="zh-CN" b="1" dirty="0"/>
              <a:t>strategy</a:t>
            </a:r>
            <a:r>
              <a:rPr lang="zh-CN" altLang="en-US" b="1" dirty="0"/>
              <a:t> </a:t>
            </a:r>
            <a:r>
              <a:rPr lang="en-US" altLang="zh-CN" b="1" dirty="0"/>
              <a:t>using</a:t>
            </a:r>
            <a:r>
              <a:rPr lang="zh-CN" altLang="en-US" b="1" dirty="0"/>
              <a:t> </a:t>
            </a:r>
            <a:r>
              <a:rPr lang="en-US" altLang="zh-CN" b="1" dirty="0"/>
              <a:t>empirical</a:t>
            </a:r>
            <a:r>
              <a:rPr lang="zh-CN" altLang="en-US" b="1" dirty="0"/>
              <a:t> </a:t>
            </a:r>
            <a:r>
              <a:rPr lang="en-US" altLang="zh-CN" b="1" dirty="0"/>
              <a:t>data.</a:t>
            </a:r>
            <a:r>
              <a:rPr lang="zh-CN" altLang="en-US" b="1" dirty="0"/>
              <a:t> </a:t>
            </a:r>
            <a:endParaRPr lang="zh-CN" altLang="zh-CN" b="1" dirty="0"/>
          </a:p>
        </p:txBody>
      </p:sp>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ETF</a:t>
            </a:r>
            <a:r>
              <a:rPr lang="zh-CN" altLang="en-US" sz="2800" dirty="0"/>
              <a:t> </a:t>
            </a:r>
            <a:r>
              <a:rPr lang="en-US" altLang="zh-CN" sz="2800" dirty="0"/>
              <a:t>Pair</a:t>
            </a:r>
            <a:r>
              <a:rPr lang="zh-CN" altLang="en-US" sz="2800" dirty="0"/>
              <a:t> </a:t>
            </a:r>
            <a:r>
              <a:rPr lang="en-US" altLang="zh-CN" sz="2800" dirty="0"/>
              <a:t>Trading</a:t>
            </a:r>
            <a:endParaRPr lang="zh-CN" altLang="en-US" sz="2800" dirty="0"/>
          </a:p>
        </p:txBody>
      </p:sp>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a:p>
        </p:txBody>
      </p:sp>
      <mc:AlternateContent xmlns:mc="http://schemas.openxmlformats.org/markup-compatibility/2006" xmlns:a14="http://schemas.microsoft.com/office/drawing/2010/main">
        <mc:Choice Requires="a14">
          <p:sp>
            <p:nvSpPr>
              <p:cNvPr id="7" name="矩形 18">
                <a:extLst>
                  <a:ext uri="{FF2B5EF4-FFF2-40B4-BE49-F238E27FC236}">
                    <a16:creationId xmlns:a16="http://schemas.microsoft.com/office/drawing/2014/main" id="{FCC070DE-DF20-DE43-8380-07091B97B2DF}"/>
                  </a:ext>
                </a:extLst>
              </p:cNvPr>
              <p:cNvSpPr txBox="1">
                <a:spLocks noGrp="1"/>
              </p:cNvSpPr>
              <p:nvPr>
                <p:ph sz="quarter" idx="18"/>
              </p:nvPr>
            </p:nvSpPr>
            <p:spPr>
              <a:xfrm>
                <a:off x="336000" y="1330674"/>
                <a:ext cx="11520000" cy="1556194"/>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Assets:</a:t>
                </a:r>
                <a:r>
                  <a:rPr kumimoji="1" lang="zh-CN" altLang="en-US" sz="1800" dirty="0">
                    <a:solidFill>
                      <a:prstClr val="black"/>
                    </a:solidFill>
                  </a:rPr>
                  <a:t> </a:t>
                </a:r>
                <a:r>
                  <a:rPr kumimoji="1" lang="en-US" altLang="zh-CN" sz="1800" dirty="0">
                    <a:solidFill>
                      <a:prstClr val="black"/>
                    </a:solidFill>
                  </a:rPr>
                  <a:t>Two</a:t>
                </a:r>
                <a:r>
                  <a:rPr kumimoji="1" lang="zh-CN" altLang="en-US" sz="1800" dirty="0">
                    <a:solidFill>
                      <a:prstClr val="black"/>
                    </a:solidFill>
                  </a:rPr>
                  <a:t> </a:t>
                </a:r>
                <a:r>
                  <a:rPr kumimoji="1" lang="en-US" altLang="zh-CN" sz="1800" dirty="0">
                    <a:solidFill>
                      <a:prstClr val="black"/>
                    </a:solidFill>
                  </a:rPr>
                  <a:t>Gold</a:t>
                </a:r>
                <a:r>
                  <a:rPr kumimoji="1" lang="zh-CN" altLang="en-US" sz="1800" dirty="0">
                    <a:solidFill>
                      <a:prstClr val="black"/>
                    </a:solidFill>
                  </a:rPr>
                  <a:t> </a:t>
                </a:r>
                <a:r>
                  <a:rPr kumimoji="1" lang="en-US" altLang="zh-CN" sz="1800" dirty="0">
                    <a:solidFill>
                      <a:prstClr val="black"/>
                    </a:solidFill>
                  </a:rPr>
                  <a:t>ETFs</a:t>
                </a:r>
                <a:r>
                  <a:rPr kumimoji="1" lang="zh-CN" altLang="en-US" sz="1800" dirty="0">
                    <a:solidFill>
                      <a:prstClr val="black"/>
                    </a:solidFill>
                  </a:rPr>
                  <a:t> </a:t>
                </a:r>
                <a:r>
                  <a:rPr kumimoji="1" lang="en-US" altLang="zh-CN" sz="1800" dirty="0">
                    <a:solidFill>
                      <a:prstClr val="black"/>
                    </a:solidFill>
                  </a:rPr>
                  <a:t>(IAU</a:t>
                </a:r>
                <a:r>
                  <a:rPr kumimoji="1" lang="zh-CN" altLang="en-US" sz="1800" dirty="0">
                    <a:solidFill>
                      <a:prstClr val="black"/>
                    </a:solidFill>
                  </a:rPr>
                  <a:t> </a:t>
                </a:r>
                <a:r>
                  <a:rPr kumimoji="1" lang="en-US" altLang="zh-CN" sz="1800" dirty="0">
                    <a:solidFill>
                      <a:prstClr val="black"/>
                    </a:solidFill>
                  </a:rPr>
                  <a:t>&amp;</a:t>
                </a:r>
                <a:r>
                  <a:rPr kumimoji="1" lang="zh-CN" altLang="en-US" sz="1800" dirty="0">
                    <a:solidFill>
                      <a:prstClr val="black"/>
                    </a:solidFill>
                  </a:rPr>
                  <a:t> </a:t>
                </a:r>
                <a:r>
                  <a:rPr kumimoji="1" lang="en-US" altLang="zh-CN" sz="1800" dirty="0">
                    <a:solidFill>
                      <a:prstClr val="black"/>
                    </a:solidFill>
                  </a:rPr>
                  <a:t>SGOL)</a:t>
                </a:r>
              </a:p>
              <a:p>
                <a:pPr marL="171450" indent="-171450" algn="just">
                  <a:buFont typeface="Arial" panose="020B0604020202090204" pitchFamily="34" charset="0"/>
                  <a:buChar char="•"/>
                </a:pPr>
                <a:r>
                  <a:rPr kumimoji="1" lang="en-US" altLang="zh-CN" sz="1800" dirty="0">
                    <a:solidFill>
                      <a:prstClr val="black"/>
                    </a:solidFill>
                  </a:rPr>
                  <a:t>Parameters:</a:t>
                </a:r>
              </a:p>
              <a:p>
                <a:pPr marL="378332" lvl="1" indent="-171450" algn="just">
                  <a:buFont typeface="Arial" panose="020B0604020202090204" pitchFamily="34" charset="0"/>
                  <a:buChar char="•"/>
                </a:pPr>
                <a:r>
                  <a:rPr kumimoji="1" lang="zh-CN" altLang="en-US" sz="1800" dirty="0">
                    <a:solidFill>
                      <a:prstClr val="black"/>
                    </a:solidFill>
                  </a:rPr>
                  <a:t> </a:t>
                </a:r>
                <a14:m>
                  <m:oMath xmlns:m="http://schemas.openxmlformats.org/officeDocument/2006/math">
                    <m:r>
                      <a:rPr kumimoji="1" lang="zh-CN" altLang="en-US" sz="1800" i="1" smtClean="0">
                        <a:solidFill>
                          <a:prstClr val="black"/>
                        </a:solidFill>
                        <a:latin typeface="Cambria Math" panose="02040503050406030204" pitchFamily="18" charset="0"/>
                      </a:rPr>
                      <m:t>𝜇</m:t>
                    </m:r>
                    <m:r>
                      <a:rPr kumimoji="1" lang="en-US" altLang="zh-CN" sz="1800" b="0" i="1" smtClean="0">
                        <a:solidFill>
                          <a:prstClr val="black"/>
                        </a:solidFill>
                        <a:latin typeface="Cambria Math" panose="02040503050406030204" pitchFamily="18" charset="0"/>
                      </a:rPr>
                      <m:t>,</m:t>
                    </m:r>
                    <m:r>
                      <a:rPr kumimoji="1" lang="zh-CN" altLang="en-US" sz="1800" i="1">
                        <a:solidFill>
                          <a:prstClr val="black"/>
                        </a:solidFill>
                        <a:latin typeface="Cambria Math" panose="02040503050406030204" pitchFamily="18" charset="0"/>
                      </a:rPr>
                      <m:t>𝜎</m:t>
                    </m:r>
                  </m:oMath>
                </a14:m>
                <a:r>
                  <a:rPr kumimoji="1" lang="en-US" altLang="zh-CN" sz="1800" dirty="0">
                    <a:solidFill>
                      <a:prstClr val="black"/>
                    </a:solidFill>
                  </a:rPr>
                  <a:t>(rolling,</a:t>
                </a:r>
                <a:r>
                  <a:rPr kumimoji="1" lang="zh-CN" altLang="en-US" sz="1800" dirty="0">
                    <a:solidFill>
                      <a:prstClr val="black"/>
                    </a:solidFill>
                  </a:rPr>
                  <a:t> </a:t>
                </a:r>
                <a:r>
                  <a:rPr kumimoji="1" lang="en-US" altLang="zh-CN" sz="1800" dirty="0">
                    <a:solidFill>
                      <a:prstClr val="black"/>
                    </a:solidFill>
                  </a:rPr>
                  <a:t>252</a:t>
                </a:r>
                <a:r>
                  <a:rPr kumimoji="1" lang="zh-CN" altLang="en-US" sz="1800" dirty="0">
                    <a:solidFill>
                      <a:prstClr val="black"/>
                    </a:solidFill>
                  </a:rPr>
                  <a:t> </a:t>
                </a:r>
                <a:r>
                  <a:rPr kumimoji="1" lang="en-US" altLang="zh-CN" sz="1800" dirty="0">
                    <a:solidFill>
                      <a:prstClr val="black"/>
                    </a:solidFill>
                  </a:rPr>
                  <a:t>days)</a:t>
                </a:r>
              </a:p>
              <a:p>
                <a:pPr marL="378332" lvl="1" indent="-171450" algn="just">
                  <a:buFont typeface="Arial" panose="020B0604020202090204" pitchFamily="34" charset="0"/>
                  <a:buChar char="•"/>
                </a:pPr>
                <a:r>
                  <a:rPr kumimoji="1" lang="zh-CN" altLang="en-US" sz="1800" dirty="0">
                    <a:solidFill>
                      <a:prstClr val="black"/>
                    </a:solidFill>
                  </a:rPr>
                  <a:t> </a:t>
                </a:r>
                <a14:m>
                  <m:oMath xmlns:m="http://schemas.openxmlformats.org/officeDocument/2006/math">
                    <m:r>
                      <a:rPr kumimoji="1" lang="en-US" altLang="zh-CN" sz="1800" b="0" i="1" smtClean="0">
                        <a:solidFill>
                          <a:prstClr val="black"/>
                        </a:solidFill>
                        <a:latin typeface="Cambria Math" panose="02040503050406030204" pitchFamily="18" charset="0"/>
                      </a:rPr>
                      <m:t>𝑘</m:t>
                    </m:r>
                  </m:oMath>
                </a14:m>
                <a:r>
                  <a:rPr kumimoji="1" lang="zh-CN" altLang="en-US" sz="1800" dirty="0">
                    <a:solidFill>
                      <a:prstClr val="black"/>
                    </a:solidFill>
                  </a:rPr>
                  <a:t> </a:t>
                </a:r>
                <a:r>
                  <a:rPr kumimoji="1" lang="en-US" altLang="zh-CN" sz="1800" dirty="0">
                    <a:solidFill>
                      <a:prstClr val="black"/>
                    </a:solidFill>
                  </a:rPr>
                  <a:t>(rolling</a:t>
                </a:r>
                <a:r>
                  <a:rPr kumimoji="1" lang="zh-CN" altLang="en-US" sz="1800" dirty="0">
                    <a:solidFill>
                      <a:prstClr val="black"/>
                    </a:solidFill>
                  </a:rPr>
                  <a:t> </a:t>
                </a:r>
                <a:r>
                  <a:rPr kumimoji="1" lang="en-US" altLang="zh-CN" sz="1800" dirty="0">
                    <a:solidFill>
                      <a:prstClr val="black"/>
                    </a:solidFill>
                  </a:rPr>
                  <a:t>regression,</a:t>
                </a:r>
                <a:r>
                  <a:rPr kumimoji="1" lang="zh-CN" altLang="en-US" sz="1800" dirty="0">
                    <a:solidFill>
                      <a:prstClr val="black"/>
                    </a:solidFill>
                  </a:rPr>
                  <a:t> </a:t>
                </a:r>
                <a:r>
                  <a:rPr kumimoji="1" lang="en-US" altLang="zh-CN" sz="1800" dirty="0">
                    <a:solidFill>
                      <a:prstClr val="black"/>
                    </a:solidFill>
                  </a:rPr>
                  <a:t>252</a:t>
                </a:r>
                <a:r>
                  <a:rPr kumimoji="1" lang="zh-CN" altLang="en-US" sz="1800" dirty="0">
                    <a:solidFill>
                      <a:prstClr val="black"/>
                    </a:solidFill>
                  </a:rPr>
                  <a:t> </a:t>
                </a:r>
                <a:r>
                  <a:rPr kumimoji="1" lang="en-US" altLang="zh-CN" sz="1800" dirty="0">
                    <a:solidFill>
                      <a:prstClr val="black"/>
                    </a:solidFill>
                  </a:rPr>
                  <a:t>days) </a:t>
                </a:r>
                <a:r>
                  <a:rPr kumimoji="1" lang="zh-CN" altLang="en-US" sz="1800" dirty="0">
                    <a:solidFill>
                      <a:prstClr val="black"/>
                    </a:solidFill>
                  </a:rPr>
                  <a:t>：</a:t>
                </a:r>
                <a14:m>
                  <m:oMath xmlns:m="http://schemas.openxmlformats.org/officeDocument/2006/math">
                    <m:r>
                      <a:rPr lang="en-US" altLang="zh-CN" sz="1800" b="0" i="0" smtClean="0">
                        <a:solidFill>
                          <a:schemeClr val="tx1"/>
                        </a:solidFill>
                        <a:latin typeface="Cambria Math" panose="02040503050406030204" pitchFamily="18" charset="0"/>
                      </a:rPr>
                      <m:t> </m:t>
                    </m:r>
                    <m:r>
                      <a:rPr lang="en-US" altLang="zh-CN" sz="1800" i="1">
                        <a:solidFill>
                          <a:schemeClr val="tx1"/>
                        </a:solidFill>
                        <a:latin typeface="Cambria Math" panose="02040503050406030204" pitchFamily="18" charset="0"/>
                      </a:rPr>
                      <m:t>𝑑</m:t>
                    </m:r>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𝑋</m:t>
                        </m:r>
                      </m:e>
                      <m:sub>
                        <m:r>
                          <a:rPr lang="en-US" altLang="zh-CN" sz="1800" i="1">
                            <a:solidFill>
                              <a:schemeClr val="tx1"/>
                            </a:solidFill>
                            <a:latin typeface="Cambria Math" panose="02040503050406030204" pitchFamily="18" charset="0"/>
                          </a:rPr>
                          <m:t>𝑡</m:t>
                        </m:r>
                      </m:sub>
                    </m:sSub>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𝑘</m:t>
                    </m:r>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𝑋</m:t>
                        </m:r>
                      </m:e>
                      <m:sub>
                        <m:r>
                          <a:rPr lang="en-US" altLang="zh-CN" sz="1800" i="1">
                            <a:solidFill>
                              <a:schemeClr val="tx1"/>
                            </a:solidFill>
                            <a:latin typeface="Cambria Math" panose="02040503050406030204" pitchFamily="18" charset="0"/>
                          </a:rPr>
                          <m:t>𝑡</m:t>
                        </m:r>
                      </m:sub>
                    </m:sSub>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𝜇</m:t>
                    </m:r>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rPr>
                      <m:t>𝑑𝑡</m:t>
                    </m:r>
                    <m:r>
                      <a:rPr lang="en-US" altLang="zh-CN" sz="1800" i="1">
                        <a:solidFill>
                          <a:schemeClr val="tx1"/>
                        </a:solidFill>
                        <a:latin typeface="Cambria Math" panose="02040503050406030204" pitchFamily="18" charset="0"/>
                      </a:rPr>
                      <m:t>+ </m:t>
                    </m:r>
                    <m:r>
                      <a:rPr lang="zh-CN" altLang="en-US" sz="1800" i="1">
                        <a:solidFill>
                          <a:schemeClr val="tx1"/>
                        </a:solidFill>
                        <a:latin typeface="Cambria Math" panose="02040503050406030204" pitchFamily="18" charset="0"/>
                      </a:rPr>
                      <m:t>𝜎</m:t>
                    </m:r>
                    <m:r>
                      <a:rPr lang="en-US" altLang="zh-CN" sz="1800" i="1">
                        <a:solidFill>
                          <a:schemeClr val="tx1"/>
                        </a:solidFill>
                        <a:latin typeface="Cambria Math" panose="02040503050406030204" pitchFamily="18" charset="0"/>
                      </a:rPr>
                      <m:t>𝑑</m:t>
                    </m:r>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𝐵</m:t>
                        </m:r>
                      </m:e>
                      <m:sub>
                        <m:r>
                          <a:rPr lang="en-US" altLang="zh-CN" sz="1800" i="1">
                            <a:solidFill>
                              <a:schemeClr val="tx1"/>
                            </a:solidFill>
                            <a:latin typeface="Cambria Math" panose="02040503050406030204" pitchFamily="18" charset="0"/>
                          </a:rPr>
                          <m:t>𝑡</m:t>
                        </m:r>
                      </m:sub>
                    </m:sSub>
                  </m:oMath>
                </a14:m>
                <a:endParaRPr kumimoji="1" lang="en-US" altLang="zh-CN" sz="1800" dirty="0">
                  <a:solidFill>
                    <a:prstClr val="black"/>
                  </a:solidFill>
                </a:endParaRPr>
              </a:p>
              <a:p>
                <a:pPr marL="171450" indent="-171450" algn="just">
                  <a:buFont typeface="Arial" panose="020B0604020202090204" pitchFamily="34" charset="0"/>
                  <a:buChar char="•"/>
                </a:pPr>
                <a:endParaRPr kumimoji="1" lang="en-US" altLang="zh-CN" sz="1800" dirty="0">
                  <a:solidFill>
                    <a:prstClr val="black"/>
                  </a:solidFill>
                </a:endParaRPr>
              </a:p>
              <a:p>
                <a:pPr marL="171450" indent="-171450" algn="just">
                  <a:buFont typeface="Arial" panose="020B0604020202090204" pitchFamily="34" charset="0"/>
                  <a:buChar char="•"/>
                </a:pPr>
                <a:endParaRPr kumimoji="1" lang="zh-CN" altLang="en-US" sz="1800" dirty="0">
                  <a:solidFill>
                    <a:prstClr val="black"/>
                  </a:solidFill>
                </a:endParaRPr>
              </a:p>
            </p:txBody>
          </p:sp>
        </mc:Choice>
        <mc:Fallback xmlns="">
          <p:sp>
            <p:nvSpPr>
              <p:cNvPr id="7" name="矩形 18">
                <a:extLst>
                  <a:ext uri="{FF2B5EF4-FFF2-40B4-BE49-F238E27FC236}">
                    <a16:creationId xmlns:a16="http://schemas.microsoft.com/office/drawing/2014/main" id="{FCC070DE-DF20-DE43-8380-07091B97B2DF}"/>
                  </a:ext>
                </a:extLst>
              </p:cNvPr>
              <p:cNvSpPr txBox="1">
                <a:spLocks noGrp="1" noRot="1" noChangeAspect="1" noMove="1" noResize="1" noEditPoints="1" noAdjustHandles="1" noChangeArrowheads="1" noChangeShapeType="1" noTextEdit="1"/>
              </p:cNvSpPr>
              <p:nvPr>
                <p:ph sz="quarter" idx="18"/>
              </p:nvPr>
            </p:nvSpPr>
            <p:spPr>
              <a:xfrm>
                <a:off x="336000" y="1330674"/>
                <a:ext cx="11520000" cy="1556194"/>
              </a:xfrm>
              <a:prstGeom prst="rect">
                <a:avLst/>
              </a:prstGeom>
              <a:blipFill>
                <a:blip r:embed="rId2"/>
                <a:stretch>
                  <a:fillRect l="-529" t="-273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5CF2F17B-D3A1-4593-9450-04079A1C4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704" y="3201862"/>
            <a:ext cx="8938592" cy="3010549"/>
          </a:xfrm>
          <a:prstGeom prst="rect">
            <a:avLst/>
          </a:prstGeom>
        </p:spPr>
      </p:pic>
    </p:spTree>
    <p:extLst>
      <p:ext uri="{BB962C8B-B14F-4D97-AF65-F5344CB8AC3E}">
        <p14:creationId xmlns:p14="http://schemas.microsoft.com/office/powerpoint/2010/main" val="3813639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p:txBody>
          <a:bodyPr/>
          <a:lstStyle/>
          <a:p>
            <a:pPr lvl="0"/>
            <a:r>
              <a:rPr lang="en-US" altLang="zh-CN" b="1" dirty="0"/>
              <a:t>In</a:t>
            </a:r>
            <a:r>
              <a:rPr lang="zh-CN" altLang="en-US" b="1" dirty="0"/>
              <a:t> </a:t>
            </a:r>
            <a:r>
              <a:rPr lang="en-US" altLang="zh-CN" b="1" dirty="0"/>
              <a:t>this</a:t>
            </a:r>
            <a:r>
              <a:rPr lang="zh-CN" altLang="en-US" b="1" dirty="0"/>
              <a:t> </a:t>
            </a:r>
            <a:r>
              <a:rPr lang="en-US" altLang="zh-CN" b="1" dirty="0"/>
              <a:t>section,</a:t>
            </a:r>
            <a:r>
              <a:rPr lang="zh-CN" altLang="en-US" b="1" dirty="0"/>
              <a:t> </a:t>
            </a:r>
            <a:r>
              <a:rPr lang="en-US" altLang="zh-CN" b="1" dirty="0"/>
              <a:t>we</a:t>
            </a:r>
            <a:r>
              <a:rPr lang="zh-CN" altLang="en-US" b="1" dirty="0"/>
              <a:t> </a:t>
            </a:r>
            <a:r>
              <a:rPr lang="en-US" altLang="zh-CN" b="1" dirty="0"/>
              <a:t>analyze</a:t>
            </a:r>
            <a:r>
              <a:rPr lang="zh-CN" altLang="en-US" b="1" dirty="0"/>
              <a:t> </a:t>
            </a:r>
            <a:r>
              <a:rPr lang="en-US" altLang="zh-CN" b="1" dirty="0"/>
              <a:t>the</a:t>
            </a:r>
            <a:r>
              <a:rPr lang="zh-CN" altLang="en-US" b="1" dirty="0"/>
              <a:t> </a:t>
            </a:r>
            <a:r>
              <a:rPr lang="en-US" altLang="zh-CN" b="1" dirty="0"/>
              <a:t>behavior</a:t>
            </a:r>
            <a:r>
              <a:rPr lang="zh-CN" altLang="en-US" b="1" dirty="0"/>
              <a:t> </a:t>
            </a:r>
            <a:r>
              <a:rPr lang="en-US" altLang="zh-CN" b="1" dirty="0"/>
              <a:t>of</a:t>
            </a:r>
            <a:r>
              <a:rPr lang="zh-CN" altLang="en-US" b="1" dirty="0"/>
              <a:t> </a:t>
            </a:r>
            <a:r>
              <a:rPr lang="en-US" altLang="zh-CN" b="1" dirty="0"/>
              <a:t>optimal</a:t>
            </a:r>
            <a:r>
              <a:rPr lang="zh-CN" altLang="en-US" b="1" dirty="0"/>
              <a:t> </a:t>
            </a:r>
            <a:r>
              <a:rPr lang="en-US" altLang="zh-CN" b="1" dirty="0"/>
              <a:t>strategy</a:t>
            </a:r>
            <a:r>
              <a:rPr lang="zh-CN" altLang="en-US" b="1" dirty="0"/>
              <a:t> </a:t>
            </a:r>
            <a:r>
              <a:rPr lang="en-US" altLang="zh-CN" b="1" dirty="0"/>
              <a:t>using</a:t>
            </a:r>
            <a:r>
              <a:rPr lang="zh-CN" altLang="en-US" b="1" dirty="0"/>
              <a:t> </a:t>
            </a:r>
            <a:r>
              <a:rPr lang="en-US" altLang="zh-CN" b="1" dirty="0"/>
              <a:t>empirical</a:t>
            </a:r>
            <a:r>
              <a:rPr lang="zh-CN" altLang="en-US" b="1" dirty="0"/>
              <a:t> </a:t>
            </a:r>
            <a:r>
              <a:rPr lang="en-US" altLang="zh-CN" b="1" dirty="0"/>
              <a:t>data.</a:t>
            </a:r>
            <a:r>
              <a:rPr lang="zh-CN" altLang="en-US" b="1" dirty="0"/>
              <a:t> </a:t>
            </a:r>
            <a:endParaRPr lang="zh-CN" altLang="zh-CN" b="1" dirty="0"/>
          </a:p>
        </p:txBody>
      </p:sp>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ETF</a:t>
            </a:r>
            <a:r>
              <a:rPr lang="zh-CN" altLang="en-US" sz="2800" dirty="0"/>
              <a:t> </a:t>
            </a:r>
            <a:r>
              <a:rPr lang="en-US" altLang="zh-CN" sz="2800" dirty="0"/>
              <a:t>Pair</a:t>
            </a:r>
            <a:r>
              <a:rPr lang="zh-CN" altLang="en-US" sz="2800" dirty="0"/>
              <a:t> </a:t>
            </a:r>
            <a:r>
              <a:rPr lang="en-US" altLang="zh-CN" sz="2800" dirty="0"/>
              <a:t>Trading</a:t>
            </a:r>
            <a:endParaRPr lang="zh-CN" altLang="en-US" sz="2800" dirty="0"/>
          </a:p>
        </p:txBody>
      </p:sp>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a:p>
        </p:txBody>
      </p:sp>
      <p:pic>
        <p:nvPicPr>
          <p:cNvPr id="13" name="Picture 12">
            <a:extLst>
              <a:ext uri="{FF2B5EF4-FFF2-40B4-BE49-F238E27FC236}">
                <a16:creationId xmlns:a16="http://schemas.microsoft.com/office/drawing/2014/main" id="{8CDC1CB5-2D1C-864A-91C8-6FB3BB92A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0675" y="3141907"/>
            <a:ext cx="8830649" cy="3009600"/>
          </a:xfrm>
          <a:prstGeom prst="rect">
            <a:avLst/>
          </a:prstGeom>
        </p:spPr>
      </p:pic>
      <mc:AlternateContent xmlns:mc="http://schemas.openxmlformats.org/markup-compatibility/2006" xmlns:a14="http://schemas.microsoft.com/office/drawing/2010/main">
        <mc:Choice Requires="a14">
          <p:sp>
            <p:nvSpPr>
              <p:cNvPr id="14" name="矩形 18">
                <a:extLst>
                  <a:ext uri="{FF2B5EF4-FFF2-40B4-BE49-F238E27FC236}">
                    <a16:creationId xmlns:a16="http://schemas.microsoft.com/office/drawing/2014/main" id="{1078EAEE-AB2F-0A4E-9594-86E913738C04}"/>
                  </a:ext>
                </a:extLst>
              </p:cNvPr>
              <p:cNvSpPr txBox="1">
                <a:spLocks/>
              </p:cNvSpPr>
              <p:nvPr/>
            </p:nvSpPr>
            <p:spPr>
              <a:xfrm>
                <a:off x="336000" y="1330673"/>
                <a:ext cx="11520000" cy="774853"/>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Assets:</a:t>
                </a:r>
                <a:r>
                  <a:rPr kumimoji="1" lang="zh-CN" altLang="en-US" sz="1800" dirty="0">
                    <a:solidFill>
                      <a:prstClr val="black"/>
                    </a:solidFill>
                  </a:rPr>
                  <a:t> </a:t>
                </a:r>
                <a:r>
                  <a:rPr kumimoji="1" lang="en-US" altLang="zh-CN" sz="1800" dirty="0">
                    <a:solidFill>
                      <a:prstClr val="black"/>
                    </a:solidFill>
                  </a:rPr>
                  <a:t>Two</a:t>
                </a:r>
                <a:r>
                  <a:rPr kumimoji="1" lang="zh-CN" altLang="en-US" sz="1800" dirty="0">
                    <a:solidFill>
                      <a:prstClr val="black"/>
                    </a:solidFill>
                  </a:rPr>
                  <a:t> </a:t>
                </a:r>
                <a:r>
                  <a:rPr kumimoji="1" lang="en-US" altLang="zh-CN" sz="1800" dirty="0">
                    <a:solidFill>
                      <a:prstClr val="black"/>
                    </a:solidFill>
                  </a:rPr>
                  <a:t>Gold</a:t>
                </a:r>
                <a:r>
                  <a:rPr kumimoji="1" lang="zh-CN" altLang="en-US" sz="1800" dirty="0">
                    <a:solidFill>
                      <a:prstClr val="black"/>
                    </a:solidFill>
                  </a:rPr>
                  <a:t> </a:t>
                </a:r>
                <a:r>
                  <a:rPr kumimoji="1" lang="en-US" altLang="zh-CN" sz="1800" dirty="0">
                    <a:solidFill>
                      <a:prstClr val="black"/>
                    </a:solidFill>
                  </a:rPr>
                  <a:t>ETFs</a:t>
                </a:r>
                <a:r>
                  <a:rPr kumimoji="1" lang="zh-CN" altLang="en-US" sz="1800" dirty="0">
                    <a:solidFill>
                      <a:prstClr val="black"/>
                    </a:solidFill>
                  </a:rPr>
                  <a:t> </a:t>
                </a:r>
                <a:r>
                  <a:rPr kumimoji="1" lang="en-US" altLang="zh-CN" sz="1800" dirty="0">
                    <a:solidFill>
                      <a:prstClr val="black"/>
                    </a:solidFill>
                  </a:rPr>
                  <a:t>(IAU</a:t>
                </a:r>
                <a:r>
                  <a:rPr kumimoji="1" lang="zh-CN" altLang="en-US" sz="1800" dirty="0">
                    <a:solidFill>
                      <a:prstClr val="black"/>
                    </a:solidFill>
                  </a:rPr>
                  <a:t> </a:t>
                </a:r>
                <a:r>
                  <a:rPr kumimoji="1" lang="en-US" altLang="zh-CN" sz="1800" dirty="0">
                    <a:solidFill>
                      <a:prstClr val="black"/>
                    </a:solidFill>
                  </a:rPr>
                  <a:t>&amp;</a:t>
                </a:r>
                <a:r>
                  <a:rPr kumimoji="1" lang="zh-CN" altLang="en-US" sz="1800" dirty="0">
                    <a:solidFill>
                      <a:prstClr val="black"/>
                    </a:solidFill>
                  </a:rPr>
                  <a:t> </a:t>
                </a:r>
                <a:r>
                  <a:rPr kumimoji="1" lang="en-US" altLang="zh-CN" sz="1800" dirty="0">
                    <a:solidFill>
                      <a:prstClr val="black"/>
                    </a:solidFill>
                  </a:rPr>
                  <a:t>SGOL),</a:t>
                </a:r>
                <a:r>
                  <a:rPr kumimoji="1" lang="zh-CN" altLang="en-US" sz="1800" dirty="0">
                    <a:solidFill>
                      <a:prstClr val="black"/>
                    </a:solidFill>
                  </a:rPr>
                  <a:t> </a:t>
                </a:r>
                <a:r>
                  <a:rPr kumimoji="1" lang="en-US" altLang="zh-CN" sz="1800" dirty="0">
                    <a:solidFill>
                      <a:prstClr val="black"/>
                    </a:solidFill>
                  </a:rPr>
                  <a:t>1/1/2010 - 12/6/2019 </a:t>
                </a:r>
              </a:p>
              <a:p>
                <a:pPr marL="171450" indent="-171450" algn="just">
                  <a:buFont typeface="Arial" panose="020B0604020202090204" pitchFamily="34" charset="0"/>
                  <a:buChar char="•"/>
                </a:pPr>
                <a:r>
                  <a:rPr kumimoji="1" lang="en-US" altLang="zh-CN" sz="1800" dirty="0">
                    <a:solidFill>
                      <a:prstClr val="black"/>
                    </a:solidFill>
                  </a:rPr>
                  <a:t>Parameters:</a:t>
                </a:r>
                <a:r>
                  <a:rPr kumimoji="1" lang="zh-CN" altLang="en-US" sz="1800" dirty="0">
                    <a:solidFill>
                      <a:prstClr val="black"/>
                    </a:solidFill>
                  </a:rPr>
                  <a:t> </a:t>
                </a:r>
                <a14:m>
                  <m:oMath xmlns:m="http://schemas.openxmlformats.org/officeDocument/2006/math">
                    <m:r>
                      <a:rPr kumimoji="1" lang="zh-CN" altLang="en-US" sz="1800" i="1" smtClean="0">
                        <a:solidFill>
                          <a:prstClr val="black"/>
                        </a:solidFill>
                        <a:latin typeface="Cambria Math" panose="02040503050406030204" pitchFamily="18" charset="0"/>
                      </a:rPr>
                      <m:t>𝜇</m:t>
                    </m:r>
                    <m:r>
                      <a:rPr kumimoji="1" lang="en-US" altLang="zh-CN" sz="1800" b="0" i="1" smtClean="0">
                        <a:solidFill>
                          <a:prstClr val="black"/>
                        </a:solidFill>
                        <a:latin typeface="Cambria Math" panose="02040503050406030204" pitchFamily="18" charset="0"/>
                      </a:rPr>
                      <m:t>,</m:t>
                    </m:r>
                    <m:r>
                      <a:rPr kumimoji="1" lang="zh-CN" altLang="en-US" sz="1800" i="1" smtClean="0">
                        <a:solidFill>
                          <a:prstClr val="black"/>
                        </a:solidFill>
                        <a:latin typeface="Cambria Math" panose="02040503050406030204" pitchFamily="18" charset="0"/>
                      </a:rPr>
                      <m:t>𝜎</m:t>
                    </m:r>
                  </m:oMath>
                </a14:m>
                <a:r>
                  <a:rPr kumimoji="1" lang="zh-CN" altLang="en-US" sz="1800" dirty="0">
                    <a:solidFill>
                      <a:prstClr val="black"/>
                    </a:solidFill>
                  </a:rPr>
                  <a:t> </a:t>
                </a:r>
                <a:r>
                  <a:rPr kumimoji="1" lang="en-US" altLang="zh-CN" sz="1800" dirty="0">
                    <a:solidFill>
                      <a:prstClr val="black"/>
                    </a:solidFill>
                  </a:rPr>
                  <a:t>(rolling,</a:t>
                </a:r>
                <a:r>
                  <a:rPr kumimoji="1" lang="zh-CN" altLang="en-US" sz="1800" dirty="0">
                    <a:solidFill>
                      <a:prstClr val="black"/>
                    </a:solidFill>
                  </a:rPr>
                  <a:t> </a:t>
                </a:r>
                <a:r>
                  <a:rPr kumimoji="1" lang="en-US" altLang="zh-CN" sz="1800" dirty="0">
                    <a:solidFill>
                      <a:prstClr val="black"/>
                    </a:solidFill>
                  </a:rPr>
                  <a:t>252</a:t>
                </a:r>
                <a:r>
                  <a:rPr kumimoji="1" lang="zh-CN" altLang="en-US" sz="1800" dirty="0">
                    <a:solidFill>
                      <a:prstClr val="black"/>
                    </a:solidFill>
                  </a:rPr>
                  <a:t> </a:t>
                </a:r>
                <a:r>
                  <a:rPr kumimoji="1" lang="en-US" altLang="zh-CN" sz="1800" dirty="0">
                    <a:solidFill>
                      <a:prstClr val="black"/>
                    </a:solidFill>
                  </a:rPr>
                  <a:t>days),</a:t>
                </a:r>
                <a:r>
                  <a:rPr kumimoji="1" lang="zh-CN" altLang="en-US" sz="1800" dirty="0">
                    <a:solidFill>
                      <a:prstClr val="black"/>
                    </a:solidFill>
                  </a:rPr>
                  <a:t> </a:t>
                </a:r>
                <a14:m>
                  <m:oMath xmlns:m="http://schemas.openxmlformats.org/officeDocument/2006/math">
                    <m:r>
                      <a:rPr kumimoji="1" lang="en-US" altLang="zh-CN" sz="1800" i="1" smtClean="0">
                        <a:solidFill>
                          <a:prstClr val="black"/>
                        </a:solidFill>
                        <a:latin typeface="Cambria Math" panose="02040503050406030204" pitchFamily="18" charset="0"/>
                      </a:rPr>
                      <m:t>𝑘</m:t>
                    </m:r>
                  </m:oMath>
                </a14:m>
                <a:r>
                  <a:rPr kumimoji="1" lang="zh-CN" altLang="en-US" sz="1800" dirty="0">
                    <a:solidFill>
                      <a:prstClr val="black"/>
                    </a:solidFill>
                  </a:rPr>
                  <a:t> </a:t>
                </a:r>
                <a:r>
                  <a:rPr kumimoji="1" lang="en-US" altLang="zh-CN" sz="1800" dirty="0">
                    <a:solidFill>
                      <a:prstClr val="black"/>
                    </a:solidFill>
                  </a:rPr>
                  <a:t>(rolling</a:t>
                </a:r>
                <a:r>
                  <a:rPr kumimoji="1" lang="zh-CN" altLang="en-US" sz="1800" dirty="0">
                    <a:solidFill>
                      <a:prstClr val="black"/>
                    </a:solidFill>
                  </a:rPr>
                  <a:t> </a:t>
                </a:r>
                <a:r>
                  <a:rPr kumimoji="1" lang="en-US" altLang="zh-CN" sz="1800" dirty="0">
                    <a:solidFill>
                      <a:prstClr val="black"/>
                    </a:solidFill>
                  </a:rPr>
                  <a:t>regression,</a:t>
                </a:r>
                <a:r>
                  <a:rPr kumimoji="1" lang="zh-CN" altLang="en-US" sz="1800" dirty="0">
                    <a:solidFill>
                      <a:prstClr val="black"/>
                    </a:solidFill>
                  </a:rPr>
                  <a:t> </a:t>
                </a:r>
                <a:r>
                  <a:rPr kumimoji="1" lang="en-US" altLang="zh-CN" sz="1800" dirty="0">
                    <a:solidFill>
                      <a:prstClr val="black"/>
                    </a:solidFill>
                  </a:rPr>
                  <a:t>252</a:t>
                </a:r>
                <a:r>
                  <a:rPr kumimoji="1" lang="zh-CN" altLang="en-US" sz="1800" dirty="0">
                    <a:solidFill>
                      <a:prstClr val="black"/>
                    </a:solidFill>
                  </a:rPr>
                  <a:t> </a:t>
                </a:r>
                <a:r>
                  <a:rPr kumimoji="1" lang="en-US" altLang="zh-CN" sz="1800" dirty="0">
                    <a:solidFill>
                      <a:prstClr val="black"/>
                    </a:solidFill>
                  </a:rPr>
                  <a:t>days)</a:t>
                </a:r>
              </a:p>
              <a:p>
                <a:pPr marL="171450" indent="-171450" algn="just">
                  <a:buFont typeface="Arial" panose="020B0604020202090204" pitchFamily="34" charset="0"/>
                  <a:buChar char="•"/>
                </a:pPr>
                <a:endParaRPr kumimoji="1" lang="zh-CN" altLang="en-US" sz="1800" dirty="0">
                  <a:solidFill>
                    <a:prstClr val="black"/>
                  </a:solidFill>
                </a:endParaRPr>
              </a:p>
            </p:txBody>
          </p:sp>
        </mc:Choice>
        <mc:Fallback xmlns="">
          <p:sp>
            <p:nvSpPr>
              <p:cNvPr id="14" name="矩形 18">
                <a:extLst>
                  <a:ext uri="{FF2B5EF4-FFF2-40B4-BE49-F238E27FC236}">
                    <a16:creationId xmlns:a16="http://schemas.microsoft.com/office/drawing/2014/main" id="{1078EAEE-AB2F-0A4E-9594-86E913738C04}"/>
                  </a:ext>
                </a:extLst>
              </p:cNvPr>
              <p:cNvSpPr txBox="1">
                <a:spLocks noRot="1" noChangeAspect="1" noMove="1" noResize="1" noEditPoints="1" noAdjustHandles="1" noChangeArrowheads="1" noChangeShapeType="1" noTextEdit="1"/>
              </p:cNvSpPr>
              <p:nvPr/>
            </p:nvSpPr>
            <p:spPr>
              <a:xfrm>
                <a:off x="336000" y="1330673"/>
                <a:ext cx="11520000" cy="774853"/>
              </a:xfrm>
              <a:prstGeom prst="rect">
                <a:avLst/>
              </a:prstGeom>
              <a:blipFill>
                <a:blip r:embed="rId4"/>
                <a:stretch>
                  <a:fillRect l="-529" t="-5512" b="-31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矩形 18">
                <a:extLst>
                  <a:ext uri="{FF2B5EF4-FFF2-40B4-BE49-F238E27FC236}">
                    <a16:creationId xmlns:a16="http://schemas.microsoft.com/office/drawing/2014/main" id="{F97D6904-4F5B-2243-A820-F31BB1F736EF}"/>
                  </a:ext>
                </a:extLst>
              </p:cNvPr>
              <p:cNvSpPr txBox="1">
                <a:spLocks noGrp="1"/>
              </p:cNvSpPr>
              <p:nvPr>
                <p:ph sz="quarter" idx="18"/>
              </p:nvPr>
            </p:nvSpPr>
            <p:spPr>
              <a:xfrm>
                <a:off x="336000" y="1330674"/>
                <a:ext cx="11520000" cy="1556194"/>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Assets:</a:t>
                </a:r>
                <a:r>
                  <a:rPr kumimoji="1" lang="zh-CN" altLang="en-US" sz="1800" dirty="0">
                    <a:solidFill>
                      <a:prstClr val="black"/>
                    </a:solidFill>
                  </a:rPr>
                  <a:t> </a:t>
                </a:r>
                <a:r>
                  <a:rPr kumimoji="1" lang="en-US" altLang="zh-CN" sz="1800" dirty="0">
                    <a:solidFill>
                      <a:prstClr val="black"/>
                    </a:solidFill>
                  </a:rPr>
                  <a:t>Two</a:t>
                </a:r>
                <a:r>
                  <a:rPr kumimoji="1" lang="zh-CN" altLang="en-US" sz="1800" dirty="0">
                    <a:solidFill>
                      <a:prstClr val="black"/>
                    </a:solidFill>
                  </a:rPr>
                  <a:t> </a:t>
                </a:r>
                <a:r>
                  <a:rPr kumimoji="1" lang="en-US" altLang="zh-CN" sz="1800" dirty="0">
                    <a:solidFill>
                      <a:prstClr val="black"/>
                    </a:solidFill>
                  </a:rPr>
                  <a:t>Gold</a:t>
                </a:r>
                <a:r>
                  <a:rPr kumimoji="1" lang="zh-CN" altLang="en-US" sz="1800" dirty="0">
                    <a:solidFill>
                      <a:prstClr val="black"/>
                    </a:solidFill>
                  </a:rPr>
                  <a:t> </a:t>
                </a:r>
                <a:r>
                  <a:rPr kumimoji="1" lang="en-US" altLang="zh-CN" sz="1800" dirty="0">
                    <a:solidFill>
                      <a:prstClr val="black"/>
                    </a:solidFill>
                  </a:rPr>
                  <a:t>ETFs</a:t>
                </a:r>
                <a:r>
                  <a:rPr kumimoji="1" lang="zh-CN" altLang="en-US" sz="1800" dirty="0">
                    <a:solidFill>
                      <a:prstClr val="black"/>
                    </a:solidFill>
                  </a:rPr>
                  <a:t> </a:t>
                </a:r>
                <a:r>
                  <a:rPr kumimoji="1" lang="en-US" altLang="zh-CN" sz="1800" dirty="0">
                    <a:solidFill>
                      <a:prstClr val="black"/>
                    </a:solidFill>
                  </a:rPr>
                  <a:t>(IAU</a:t>
                </a:r>
                <a:r>
                  <a:rPr kumimoji="1" lang="zh-CN" altLang="en-US" sz="1800" dirty="0">
                    <a:solidFill>
                      <a:prstClr val="black"/>
                    </a:solidFill>
                  </a:rPr>
                  <a:t> </a:t>
                </a:r>
                <a:r>
                  <a:rPr kumimoji="1" lang="en-US" altLang="zh-CN" sz="1800" dirty="0">
                    <a:solidFill>
                      <a:prstClr val="black"/>
                    </a:solidFill>
                  </a:rPr>
                  <a:t>&amp;</a:t>
                </a:r>
                <a:r>
                  <a:rPr kumimoji="1" lang="zh-CN" altLang="en-US" sz="1800" dirty="0">
                    <a:solidFill>
                      <a:prstClr val="black"/>
                    </a:solidFill>
                  </a:rPr>
                  <a:t> </a:t>
                </a:r>
                <a:r>
                  <a:rPr kumimoji="1" lang="en-US" altLang="zh-CN" sz="1800" dirty="0">
                    <a:solidFill>
                      <a:prstClr val="black"/>
                    </a:solidFill>
                  </a:rPr>
                  <a:t>SGOL)</a:t>
                </a:r>
              </a:p>
              <a:p>
                <a:pPr marL="171450" indent="-171450" algn="just">
                  <a:buFont typeface="Arial" panose="020B0604020202090204" pitchFamily="34" charset="0"/>
                  <a:buChar char="•"/>
                </a:pPr>
                <a:r>
                  <a:rPr kumimoji="1" lang="en-US" altLang="zh-CN" sz="1800" dirty="0">
                    <a:solidFill>
                      <a:prstClr val="black"/>
                    </a:solidFill>
                  </a:rPr>
                  <a:t>Parameters:</a:t>
                </a:r>
              </a:p>
              <a:p>
                <a:pPr marL="378332" lvl="1" indent="-171450" algn="just">
                  <a:buFont typeface="Arial" panose="020B0604020202090204" pitchFamily="34" charset="0"/>
                  <a:buChar char="•"/>
                </a:pPr>
                <a:r>
                  <a:rPr kumimoji="1" lang="zh-CN" altLang="en-US" sz="1800" dirty="0">
                    <a:solidFill>
                      <a:prstClr val="black"/>
                    </a:solidFill>
                  </a:rPr>
                  <a:t> </a:t>
                </a:r>
                <a14:m>
                  <m:oMath xmlns:m="http://schemas.openxmlformats.org/officeDocument/2006/math">
                    <m:r>
                      <a:rPr kumimoji="1" lang="zh-CN" altLang="en-US" sz="1800" i="1" smtClean="0">
                        <a:solidFill>
                          <a:prstClr val="black"/>
                        </a:solidFill>
                        <a:latin typeface="Cambria Math" panose="02040503050406030204" pitchFamily="18" charset="0"/>
                      </a:rPr>
                      <m:t>𝜇</m:t>
                    </m:r>
                    <m:r>
                      <a:rPr kumimoji="1" lang="en-US" altLang="zh-CN" sz="1800" b="0" i="1" smtClean="0">
                        <a:solidFill>
                          <a:prstClr val="black"/>
                        </a:solidFill>
                        <a:latin typeface="Cambria Math" panose="02040503050406030204" pitchFamily="18" charset="0"/>
                      </a:rPr>
                      <m:t>,</m:t>
                    </m:r>
                    <m:r>
                      <a:rPr kumimoji="1" lang="zh-CN" altLang="en-US" sz="1800" i="1">
                        <a:solidFill>
                          <a:prstClr val="black"/>
                        </a:solidFill>
                        <a:latin typeface="Cambria Math" panose="02040503050406030204" pitchFamily="18" charset="0"/>
                      </a:rPr>
                      <m:t>𝜎</m:t>
                    </m:r>
                  </m:oMath>
                </a14:m>
                <a:r>
                  <a:rPr kumimoji="1" lang="en-US" altLang="zh-CN" sz="1800" dirty="0">
                    <a:solidFill>
                      <a:prstClr val="black"/>
                    </a:solidFill>
                  </a:rPr>
                  <a:t>(rolling,</a:t>
                </a:r>
                <a:r>
                  <a:rPr kumimoji="1" lang="zh-CN" altLang="en-US" sz="1800" dirty="0">
                    <a:solidFill>
                      <a:prstClr val="black"/>
                    </a:solidFill>
                  </a:rPr>
                  <a:t> </a:t>
                </a:r>
                <a:r>
                  <a:rPr kumimoji="1" lang="en-US" altLang="zh-CN" sz="1800" dirty="0">
                    <a:solidFill>
                      <a:prstClr val="black"/>
                    </a:solidFill>
                  </a:rPr>
                  <a:t>252</a:t>
                </a:r>
                <a:r>
                  <a:rPr kumimoji="1" lang="zh-CN" altLang="en-US" sz="1800" dirty="0">
                    <a:solidFill>
                      <a:prstClr val="black"/>
                    </a:solidFill>
                  </a:rPr>
                  <a:t> </a:t>
                </a:r>
                <a:r>
                  <a:rPr kumimoji="1" lang="en-US" altLang="zh-CN" sz="1800" dirty="0">
                    <a:solidFill>
                      <a:prstClr val="black"/>
                    </a:solidFill>
                  </a:rPr>
                  <a:t>days)</a:t>
                </a:r>
              </a:p>
              <a:p>
                <a:pPr marL="378332" lvl="1" indent="-171450" algn="just">
                  <a:buFont typeface="Arial" panose="020B0604020202090204" pitchFamily="34" charset="0"/>
                  <a:buChar char="•"/>
                </a:pPr>
                <a:r>
                  <a:rPr kumimoji="1" lang="zh-CN" altLang="en-US" sz="1800" dirty="0">
                    <a:solidFill>
                      <a:prstClr val="black"/>
                    </a:solidFill>
                  </a:rPr>
                  <a:t> </a:t>
                </a:r>
                <a14:m>
                  <m:oMath xmlns:m="http://schemas.openxmlformats.org/officeDocument/2006/math">
                    <m:r>
                      <a:rPr kumimoji="1" lang="en-US" altLang="zh-CN" sz="1800" b="0" i="1" smtClean="0">
                        <a:solidFill>
                          <a:prstClr val="black"/>
                        </a:solidFill>
                        <a:latin typeface="Cambria Math" panose="02040503050406030204" pitchFamily="18" charset="0"/>
                      </a:rPr>
                      <m:t>𝑘</m:t>
                    </m:r>
                  </m:oMath>
                </a14:m>
                <a:r>
                  <a:rPr kumimoji="1" lang="zh-CN" altLang="en-US" sz="1800" dirty="0">
                    <a:solidFill>
                      <a:prstClr val="black"/>
                    </a:solidFill>
                  </a:rPr>
                  <a:t> </a:t>
                </a:r>
                <a:r>
                  <a:rPr kumimoji="1" lang="en-US" altLang="zh-CN" sz="1800" dirty="0">
                    <a:solidFill>
                      <a:prstClr val="black"/>
                    </a:solidFill>
                  </a:rPr>
                  <a:t>(rolling</a:t>
                </a:r>
                <a:r>
                  <a:rPr kumimoji="1" lang="zh-CN" altLang="en-US" sz="1800" dirty="0">
                    <a:solidFill>
                      <a:prstClr val="black"/>
                    </a:solidFill>
                  </a:rPr>
                  <a:t> </a:t>
                </a:r>
                <a:r>
                  <a:rPr kumimoji="1" lang="en-US" altLang="zh-CN" sz="1800" dirty="0">
                    <a:solidFill>
                      <a:prstClr val="black"/>
                    </a:solidFill>
                  </a:rPr>
                  <a:t>regression,</a:t>
                </a:r>
                <a:r>
                  <a:rPr kumimoji="1" lang="zh-CN" altLang="en-US" sz="1800" dirty="0">
                    <a:solidFill>
                      <a:prstClr val="black"/>
                    </a:solidFill>
                  </a:rPr>
                  <a:t> </a:t>
                </a:r>
                <a:r>
                  <a:rPr kumimoji="1" lang="en-US" altLang="zh-CN" sz="1800" dirty="0">
                    <a:solidFill>
                      <a:prstClr val="black"/>
                    </a:solidFill>
                  </a:rPr>
                  <a:t>252</a:t>
                </a:r>
                <a:r>
                  <a:rPr kumimoji="1" lang="zh-CN" altLang="en-US" sz="1800" dirty="0">
                    <a:solidFill>
                      <a:prstClr val="black"/>
                    </a:solidFill>
                  </a:rPr>
                  <a:t> </a:t>
                </a:r>
                <a:r>
                  <a:rPr kumimoji="1" lang="en-US" altLang="zh-CN" sz="1800" dirty="0">
                    <a:solidFill>
                      <a:prstClr val="black"/>
                    </a:solidFill>
                  </a:rPr>
                  <a:t>days) </a:t>
                </a:r>
                <a:r>
                  <a:rPr kumimoji="1" lang="zh-CN" altLang="en-US" sz="1800" dirty="0">
                    <a:solidFill>
                      <a:prstClr val="black"/>
                    </a:solidFill>
                  </a:rPr>
                  <a:t>：</a:t>
                </a:r>
                <a14:m>
                  <m:oMath xmlns:m="http://schemas.openxmlformats.org/officeDocument/2006/math">
                    <m:r>
                      <a:rPr lang="en-US" altLang="zh-CN" sz="1800" b="0" i="0" smtClean="0">
                        <a:solidFill>
                          <a:schemeClr val="tx1"/>
                        </a:solidFill>
                        <a:latin typeface="Cambria Math" panose="02040503050406030204" pitchFamily="18" charset="0"/>
                      </a:rPr>
                      <m:t> </m:t>
                    </m:r>
                    <m:r>
                      <a:rPr lang="en-US" altLang="zh-CN" sz="1800" i="1">
                        <a:solidFill>
                          <a:schemeClr val="tx1"/>
                        </a:solidFill>
                        <a:latin typeface="Cambria Math" panose="02040503050406030204" pitchFamily="18" charset="0"/>
                      </a:rPr>
                      <m:t>𝑑</m:t>
                    </m:r>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𝑋</m:t>
                        </m:r>
                      </m:e>
                      <m:sub>
                        <m:r>
                          <a:rPr lang="en-US" altLang="zh-CN" sz="1800" i="1">
                            <a:solidFill>
                              <a:schemeClr val="tx1"/>
                            </a:solidFill>
                            <a:latin typeface="Cambria Math" panose="02040503050406030204" pitchFamily="18" charset="0"/>
                          </a:rPr>
                          <m:t>𝑡</m:t>
                        </m:r>
                      </m:sub>
                    </m:sSub>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𝑘</m:t>
                    </m:r>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𝑋</m:t>
                        </m:r>
                      </m:e>
                      <m:sub>
                        <m:r>
                          <a:rPr lang="en-US" altLang="zh-CN" sz="1800" i="1">
                            <a:solidFill>
                              <a:schemeClr val="tx1"/>
                            </a:solidFill>
                            <a:latin typeface="Cambria Math" panose="02040503050406030204" pitchFamily="18" charset="0"/>
                          </a:rPr>
                          <m:t>𝑡</m:t>
                        </m:r>
                      </m:sub>
                    </m:sSub>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𝜇</m:t>
                    </m:r>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rPr>
                      <m:t>𝑑𝑡</m:t>
                    </m:r>
                    <m:r>
                      <a:rPr lang="en-US" altLang="zh-CN" sz="1800" i="1">
                        <a:solidFill>
                          <a:schemeClr val="tx1"/>
                        </a:solidFill>
                        <a:latin typeface="Cambria Math" panose="02040503050406030204" pitchFamily="18" charset="0"/>
                      </a:rPr>
                      <m:t>+ </m:t>
                    </m:r>
                    <m:r>
                      <a:rPr lang="zh-CN" altLang="en-US" sz="1800" i="1">
                        <a:solidFill>
                          <a:schemeClr val="tx1"/>
                        </a:solidFill>
                        <a:latin typeface="Cambria Math" panose="02040503050406030204" pitchFamily="18" charset="0"/>
                      </a:rPr>
                      <m:t>𝜎</m:t>
                    </m:r>
                    <m:r>
                      <a:rPr lang="en-US" altLang="zh-CN" sz="1800" i="1">
                        <a:solidFill>
                          <a:schemeClr val="tx1"/>
                        </a:solidFill>
                        <a:latin typeface="Cambria Math" panose="02040503050406030204" pitchFamily="18" charset="0"/>
                      </a:rPr>
                      <m:t>𝑑</m:t>
                    </m:r>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𝐵</m:t>
                        </m:r>
                      </m:e>
                      <m:sub>
                        <m:r>
                          <a:rPr lang="en-US" altLang="zh-CN" sz="1800" i="1">
                            <a:solidFill>
                              <a:schemeClr val="tx1"/>
                            </a:solidFill>
                            <a:latin typeface="Cambria Math" panose="02040503050406030204" pitchFamily="18" charset="0"/>
                          </a:rPr>
                          <m:t>𝑡</m:t>
                        </m:r>
                      </m:sub>
                    </m:sSub>
                  </m:oMath>
                </a14:m>
                <a:endParaRPr kumimoji="1" lang="en-US" altLang="zh-CN" sz="1800" dirty="0">
                  <a:solidFill>
                    <a:prstClr val="black"/>
                  </a:solidFill>
                </a:endParaRPr>
              </a:p>
              <a:p>
                <a:pPr marL="171450" indent="-171450" algn="just">
                  <a:buFont typeface="Arial" panose="020B0604020202090204" pitchFamily="34" charset="0"/>
                  <a:buChar char="•"/>
                </a:pPr>
                <a:endParaRPr kumimoji="1" lang="en-US" altLang="zh-CN" sz="1800" dirty="0">
                  <a:solidFill>
                    <a:prstClr val="black"/>
                  </a:solidFill>
                </a:endParaRPr>
              </a:p>
              <a:p>
                <a:pPr marL="171450" indent="-171450" algn="just">
                  <a:buFont typeface="Arial" panose="020B0604020202090204" pitchFamily="34" charset="0"/>
                  <a:buChar char="•"/>
                </a:pPr>
                <a:endParaRPr kumimoji="1" lang="zh-CN" altLang="en-US" sz="1800" dirty="0">
                  <a:solidFill>
                    <a:prstClr val="black"/>
                  </a:solidFill>
                </a:endParaRPr>
              </a:p>
            </p:txBody>
          </p:sp>
        </mc:Choice>
        <mc:Fallback xmlns="">
          <p:sp>
            <p:nvSpPr>
              <p:cNvPr id="10" name="矩形 18">
                <a:extLst>
                  <a:ext uri="{FF2B5EF4-FFF2-40B4-BE49-F238E27FC236}">
                    <a16:creationId xmlns:a16="http://schemas.microsoft.com/office/drawing/2014/main" id="{F97D6904-4F5B-2243-A820-F31BB1F736EF}"/>
                  </a:ext>
                </a:extLst>
              </p:cNvPr>
              <p:cNvSpPr txBox="1">
                <a:spLocks noGrp="1" noRot="1" noChangeAspect="1" noMove="1" noResize="1" noEditPoints="1" noAdjustHandles="1" noChangeArrowheads="1" noChangeShapeType="1" noTextEdit="1"/>
              </p:cNvSpPr>
              <p:nvPr>
                <p:ph sz="quarter" idx="18"/>
              </p:nvPr>
            </p:nvSpPr>
            <p:spPr>
              <a:xfrm>
                <a:off x="336000" y="1330674"/>
                <a:ext cx="11520000" cy="1556194"/>
              </a:xfrm>
              <a:prstGeom prst="rect">
                <a:avLst/>
              </a:prstGeom>
              <a:blipFill>
                <a:blip r:embed="rId5"/>
                <a:stretch>
                  <a:fillRect l="-330" t="-2439"/>
                </a:stretch>
              </a:blipFill>
            </p:spPr>
            <p:txBody>
              <a:bodyPr/>
              <a:lstStyle/>
              <a:p>
                <a:r>
                  <a:rPr lang="en-US">
                    <a:noFill/>
                  </a:rPr>
                  <a:t> </a:t>
                </a:r>
              </a:p>
            </p:txBody>
          </p:sp>
        </mc:Fallback>
      </mc:AlternateContent>
    </p:spTree>
    <p:extLst>
      <p:ext uri="{BB962C8B-B14F-4D97-AF65-F5344CB8AC3E}">
        <p14:creationId xmlns:p14="http://schemas.microsoft.com/office/powerpoint/2010/main" val="3818995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5" name="文本占位符 4"/>
          <p:cNvSpPr>
            <a:spLocks noGrp="1"/>
          </p:cNvSpPr>
          <p:nvPr>
            <p:ph type="body" sz="quarter" idx="15"/>
          </p:nvPr>
        </p:nvSpPr>
        <p:spPr/>
        <p:txBody>
          <a:bodyPr/>
          <a:lstStyle/>
          <a:p>
            <a:endParaRPr lang="zh-CN" altLang="en-US"/>
          </a:p>
        </p:txBody>
      </p:sp>
      <p:sp>
        <p:nvSpPr>
          <p:cNvPr id="6" name="矩形 5"/>
          <p:cNvSpPr/>
          <p:nvPr/>
        </p:nvSpPr>
        <p:spPr>
          <a:xfrm>
            <a:off x="6066791" y="-13970"/>
            <a:ext cx="6125209" cy="6871970"/>
          </a:xfrm>
          <a:prstGeom prst="rect">
            <a:avLst/>
          </a:prstGeom>
          <a:solidFill>
            <a:schemeClr val="bg1">
              <a:lumMod val="85000"/>
              <a:alpha val="42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t" anchorCtr="0" forceAA="0" compatLnSpc="1">
            <a:noAutofit/>
          </a:bodyPr>
          <a:lstStyle/>
          <a:p>
            <a:pPr algn="ctr"/>
            <a:endParaRPr lang="zh-CN" altLang="en-US" sz="1200" dirty="0" err="1">
              <a:solidFill>
                <a:schemeClr val="bg1"/>
              </a:solidFill>
            </a:endParaRPr>
          </a:p>
        </p:txBody>
      </p:sp>
      <p:sp>
        <p:nvSpPr>
          <p:cNvPr id="15" name="矩形 14"/>
          <p:cNvSpPr/>
          <p:nvPr/>
        </p:nvSpPr>
        <p:spPr>
          <a:xfrm>
            <a:off x="6400389" y="1239944"/>
            <a:ext cx="4586605" cy="431165"/>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t" anchorCtr="0" forceAA="0" compatLnSpc="1">
            <a:noAutofit/>
          </a:bodyPr>
          <a:lstStyle/>
          <a:p>
            <a:pPr algn="ctr"/>
            <a:endParaRPr lang="zh-CN" altLang="en-US" sz="1200" dirty="0" err="1">
              <a:solidFill>
                <a:srgbClr val="002060"/>
              </a:solidFill>
            </a:endParaRPr>
          </a:p>
        </p:txBody>
      </p:sp>
      <p:sp>
        <p:nvSpPr>
          <p:cNvPr id="10" name="文本框 9"/>
          <p:cNvSpPr txBox="1"/>
          <p:nvPr/>
        </p:nvSpPr>
        <p:spPr>
          <a:xfrm>
            <a:off x="6441757" y="1219170"/>
            <a:ext cx="5375275" cy="5388398"/>
          </a:xfrm>
          <a:prstGeom prst="rect">
            <a:avLst/>
          </a:prstGeom>
          <a:noFill/>
        </p:spPr>
        <p:txBody>
          <a:bodyPr wrap="square" lIns="0" tIns="0" rIns="0" bIns="45720" rtlCol="0">
            <a:spAutoFit/>
          </a:bodyPr>
          <a:lstStyle/>
          <a:p>
            <a:pPr>
              <a:lnSpc>
                <a:spcPct val="120000"/>
              </a:lnSpc>
            </a:pPr>
            <a:r>
              <a:rPr lang="en-US" altLang="zh-CN" sz="2400" b="1" dirty="0">
                <a:solidFill>
                  <a:schemeClr val="bg1"/>
                </a:solidFill>
                <a:ea typeface="华文楷体" panose="02010600040101010101" pitchFamily="2" charset="-122"/>
                <a:cs typeface="+mn-lt"/>
              </a:rPr>
              <a:t>Introduction</a:t>
            </a:r>
            <a:endParaRPr lang="en-US" altLang="zh-CN" sz="2800" b="1" dirty="0">
              <a:solidFill>
                <a:srgbClr val="002060"/>
              </a:solidFill>
              <a:ea typeface="华文楷体" panose="02010600040101010101" pitchFamily="2" charset="-122"/>
              <a:cs typeface="+mn-lt"/>
            </a:endParaRPr>
          </a:p>
          <a:p>
            <a:pPr>
              <a:lnSpc>
                <a:spcPct val="120000"/>
              </a:lnSpc>
            </a:pPr>
            <a:endParaRPr lang="en-US" altLang="zh-CN" sz="400" dirty="0">
              <a:solidFill>
                <a:schemeClr val="accent2">
                  <a:lumMod val="75000"/>
                </a:schemeClr>
              </a:solidFill>
              <a:ea typeface="华文楷体" panose="02010600040101010101" pitchFamily="2" charset="-122"/>
              <a:cs typeface="+mn-lt"/>
            </a:endParaRPr>
          </a:p>
          <a:p>
            <a:pPr lvl="1">
              <a:lnSpc>
                <a:spcPct val="90000"/>
              </a:lnSpc>
            </a:pPr>
            <a:r>
              <a:rPr lang="en-US" altLang="zh-CN" sz="2000" dirty="0">
                <a:solidFill>
                  <a:schemeClr val="accent2">
                    <a:lumMod val="75000"/>
                  </a:schemeClr>
                </a:solidFill>
                <a:ea typeface="华文楷体" panose="02010600040101010101" pitchFamily="2" charset="-122"/>
                <a:cs typeface="+mn-lt"/>
              </a:rPr>
              <a:t>Motivation</a:t>
            </a:r>
          </a:p>
          <a:p>
            <a:pPr lvl="1">
              <a:lnSpc>
                <a:spcPct val="90000"/>
              </a:lnSpc>
            </a:pPr>
            <a:r>
              <a:rPr lang="en-US" altLang="zh-CN" sz="2000" dirty="0">
                <a:solidFill>
                  <a:schemeClr val="accent2">
                    <a:lumMod val="75000"/>
                  </a:schemeClr>
                </a:solidFill>
                <a:ea typeface="华文楷体" panose="02010600040101010101" pitchFamily="2" charset="-122"/>
                <a:cs typeface="+mn-lt"/>
              </a:rPr>
              <a:t>Main</a:t>
            </a:r>
            <a:r>
              <a:rPr lang="zh-CN" altLang="en-US" sz="2000" dirty="0">
                <a:solidFill>
                  <a:schemeClr val="accent2">
                    <a:lumMod val="75000"/>
                  </a:schemeClr>
                </a:solidFill>
                <a:ea typeface="华文楷体" panose="02010600040101010101" pitchFamily="2" charset="-122"/>
                <a:cs typeface="+mn-lt"/>
              </a:rPr>
              <a:t> </a:t>
            </a:r>
            <a:r>
              <a:rPr lang="en-US" altLang="zh-CN" sz="2000" dirty="0">
                <a:solidFill>
                  <a:schemeClr val="accent2">
                    <a:lumMod val="75000"/>
                  </a:schemeClr>
                </a:solidFill>
                <a:ea typeface="华文楷体" panose="02010600040101010101" pitchFamily="2" charset="-122"/>
                <a:cs typeface="+mn-lt"/>
              </a:rPr>
              <a:t>questions</a:t>
            </a:r>
            <a:endParaRPr lang="en-US" altLang="zh-CN" sz="2800" dirty="0">
              <a:solidFill>
                <a:schemeClr val="accent2">
                  <a:lumMod val="75000"/>
                </a:schemeClr>
              </a:solidFill>
              <a:ea typeface="华文楷体" panose="02010600040101010101" pitchFamily="2" charset="-122"/>
              <a:cs typeface="+mn-lt"/>
            </a:endParaRPr>
          </a:p>
          <a:p>
            <a:pPr>
              <a:lnSpc>
                <a:spcPct val="150000"/>
              </a:lnSpc>
            </a:pPr>
            <a:r>
              <a:rPr lang="en-US" altLang="zh-CN" sz="2400" b="1" dirty="0">
                <a:solidFill>
                  <a:schemeClr val="accent2">
                    <a:lumMod val="75000"/>
                  </a:schemeClr>
                </a:solidFill>
                <a:ea typeface="华文楷体" panose="02010600040101010101" pitchFamily="2" charset="-122"/>
                <a:cs typeface="+mn-lt"/>
                <a:sym typeface="+mn-ea"/>
              </a:rPr>
              <a:t>Model</a:t>
            </a:r>
            <a:r>
              <a:rPr lang="zh-CN" altLang="en-US" sz="2400" b="1" dirty="0">
                <a:solidFill>
                  <a:schemeClr val="accent2">
                    <a:lumMod val="75000"/>
                  </a:schemeClr>
                </a:solidFill>
                <a:ea typeface="华文楷体" panose="02010600040101010101" pitchFamily="2" charset="-122"/>
                <a:cs typeface="+mn-lt"/>
                <a:sym typeface="+mn-ea"/>
              </a:rPr>
              <a:t> </a:t>
            </a:r>
            <a:r>
              <a:rPr lang="en-US" altLang="zh-CN" sz="2400" b="1" dirty="0">
                <a:solidFill>
                  <a:schemeClr val="accent2">
                    <a:lumMod val="75000"/>
                  </a:schemeClr>
                </a:solidFill>
                <a:ea typeface="华文楷体" panose="02010600040101010101" pitchFamily="2" charset="-122"/>
                <a:cs typeface="+mn-lt"/>
                <a:sym typeface="+mn-ea"/>
              </a:rPr>
              <a:t>and</a:t>
            </a:r>
            <a:r>
              <a:rPr lang="zh-CN" altLang="en-US" sz="2400" b="1" dirty="0">
                <a:solidFill>
                  <a:schemeClr val="accent2">
                    <a:lumMod val="75000"/>
                  </a:schemeClr>
                </a:solidFill>
                <a:ea typeface="华文楷体" panose="02010600040101010101" pitchFamily="2" charset="-122"/>
                <a:cs typeface="+mn-lt"/>
                <a:sym typeface="+mn-ea"/>
              </a:rPr>
              <a:t> </a:t>
            </a:r>
            <a:r>
              <a:rPr lang="en-US" altLang="zh-CN" sz="2400" b="1" dirty="0">
                <a:solidFill>
                  <a:schemeClr val="accent2">
                    <a:lumMod val="75000"/>
                  </a:schemeClr>
                </a:solidFill>
                <a:ea typeface="华文楷体" panose="02010600040101010101" pitchFamily="2" charset="-122"/>
                <a:cs typeface="+mn-lt"/>
                <a:sym typeface="+mn-ea"/>
              </a:rPr>
              <a:t>strategy</a:t>
            </a:r>
          </a:p>
          <a:p>
            <a:pPr>
              <a:lnSpc>
                <a:spcPct val="150000"/>
              </a:lnSpc>
            </a:pPr>
            <a:endParaRPr lang="en-US" altLang="zh-CN" sz="400" dirty="0">
              <a:solidFill>
                <a:srgbClr val="002060"/>
              </a:solidFill>
              <a:ea typeface="华文楷体" panose="02010600040101010101" pitchFamily="2" charset="-122"/>
              <a:cs typeface="+mn-lt"/>
              <a:sym typeface="+mn-ea"/>
            </a:endParaRPr>
          </a:p>
          <a:p>
            <a:pPr lvl="1">
              <a:lnSpc>
                <a:spcPct val="90000"/>
              </a:lnSpc>
            </a:pPr>
            <a:r>
              <a:rPr lang="en-US" altLang="zh-CN" sz="2000" dirty="0">
                <a:solidFill>
                  <a:schemeClr val="accent2">
                    <a:lumMod val="75000"/>
                  </a:schemeClr>
                </a:solidFill>
                <a:ea typeface="华文楷体" panose="02010600040101010101" pitchFamily="2" charset="-122"/>
                <a:cs typeface="+mn-lt"/>
                <a:sym typeface="+mn-ea"/>
              </a:rPr>
              <a:t>Price</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process</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&amp;</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utility</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function</a:t>
            </a:r>
          </a:p>
          <a:p>
            <a:pPr lvl="1">
              <a:lnSpc>
                <a:spcPct val="90000"/>
              </a:lnSpc>
            </a:pPr>
            <a:r>
              <a:rPr lang="en-US" altLang="zh-CN" sz="2000" dirty="0">
                <a:solidFill>
                  <a:schemeClr val="accent2">
                    <a:lumMod val="75000"/>
                  </a:schemeClr>
                </a:solidFill>
                <a:ea typeface="华文楷体" panose="02010600040101010101" pitchFamily="2" charset="-122"/>
                <a:cs typeface="+mn-lt"/>
                <a:sym typeface="+mn-ea"/>
              </a:rPr>
              <a:t>Position</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&amp;</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wealth</a:t>
            </a:r>
          </a:p>
          <a:p>
            <a:pPr lvl="1">
              <a:lnSpc>
                <a:spcPct val="90000"/>
              </a:lnSpc>
            </a:pPr>
            <a:r>
              <a:rPr lang="en-US" altLang="zh-CN" sz="2000" dirty="0">
                <a:solidFill>
                  <a:schemeClr val="accent2">
                    <a:lumMod val="75000"/>
                  </a:schemeClr>
                </a:solidFill>
                <a:ea typeface="华文楷体" panose="02010600040101010101" pitchFamily="2" charset="-122"/>
                <a:cs typeface="+mn-lt"/>
                <a:sym typeface="+mn-ea"/>
              </a:rPr>
              <a:t>The</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optimal</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strategy</a:t>
            </a:r>
          </a:p>
          <a:p>
            <a:pPr lvl="1">
              <a:lnSpc>
                <a:spcPct val="90000"/>
              </a:lnSpc>
            </a:pPr>
            <a:r>
              <a:rPr lang="en-US" altLang="zh-CN" sz="2000" dirty="0">
                <a:solidFill>
                  <a:schemeClr val="accent2">
                    <a:lumMod val="75000"/>
                  </a:schemeClr>
                </a:solidFill>
                <a:ea typeface="华文楷体" panose="02010600040101010101" pitchFamily="2" charset="-122"/>
                <a:cs typeface="+mn-lt"/>
                <a:sym typeface="+mn-ea"/>
              </a:rPr>
              <a:t>Position</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management</a:t>
            </a:r>
            <a:endParaRPr lang="en-US" altLang="zh-CN" sz="2800" dirty="0">
              <a:solidFill>
                <a:schemeClr val="accent2">
                  <a:lumMod val="75000"/>
                </a:schemeClr>
              </a:solidFill>
              <a:ea typeface="华文楷体" panose="02010600040101010101" pitchFamily="2" charset="-122"/>
              <a:cs typeface="+mn-lt"/>
              <a:sym typeface="+mn-ea"/>
            </a:endParaRPr>
          </a:p>
          <a:p>
            <a:pPr>
              <a:lnSpc>
                <a:spcPct val="150000"/>
              </a:lnSpc>
            </a:pPr>
            <a:r>
              <a:rPr lang="en-US" altLang="zh-CN" sz="2400" b="1" dirty="0">
                <a:solidFill>
                  <a:schemeClr val="accent2">
                    <a:lumMod val="75000"/>
                  </a:schemeClr>
                </a:solidFill>
                <a:ea typeface="华文楷体" panose="02010600040101010101" pitchFamily="2" charset="-122"/>
                <a:cs typeface="+mn-lt"/>
              </a:rPr>
              <a:t>Empirical</a:t>
            </a:r>
            <a:r>
              <a:rPr lang="zh-CN" altLang="en-US" sz="2400" b="1" dirty="0">
                <a:solidFill>
                  <a:schemeClr val="accent2">
                    <a:lumMod val="75000"/>
                  </a:schemeClr>
                </a:solidFill>
                <a:ea typeface="华文楷体" panose="02010600040101010101" pitchFamily="2" charset="-122"/>
                <a:cs typeface="+mn-lt"/>
              </a:rPr>
              <a:t> </a:t>
            </a:r>
            <a:r>
              <a:rPr lang="en-US" altLang="zh-CN" sz="2400" b="1" dirty="0">
                <a:solidFill>
                  <a:schemeClr val="accent2">
                    <a:lumMod val="75000"/>
                  </a:schemeClr>
                </a:solidFill>
                <a:ea typeface="华文楷体" panose="02010600040101010101" pitchFamily="2" charset="-122"/>
                <a:cs typeface="+mn-lt"/>
              </a:rPr>
              <a:t>Analysis</a:t>
            </a:r>
          </a:p>
          <a:p>
            <a:pPr>
              <a:lnSpc>
                <a:spcPct val="150000"/>
              </a:lnSpc>
            </a:pPr>
            <a:r>
              <a:rPr lang="en-US" altLang="zh-CN" sz="400" b="1" dirty="0">
                <a:solidFill>
                  <a:schemeClr val="accent2">
                    <a:lumMod val="75000"/>
                  </a:schemeClr>
                </a:solidFill>
                <a:ea typeface="华文楷体" panose="02010600040101010101" pitchFamily="2" charset="-122"/>
                <a:cs typeface="+mn-lt"/>
              </a:rPr>
              <a:t> </a:t>
            </a:r>
            <a:endParaRPr lang="en-US" altLang="zh-CN" sz="400" dirty="0">
              <a:solidFill>
                <a:schemeClr val="accent2">
                  <a:lumMod val="75000"/>
                </a:schemeClr>
              </a:solidFill>
              <a:ea typeface="华文楷体" panose="02010600040101010101" pitchFamily="2" charset="-122"/>
              <a:cs typeface="+mn-lt"/>
            </a:endParaRPr>
          </a:p>
          <a:p>
            <a:pPr lvl="1">
              <a:lnSpc>
                <a:spcPct val="90000"/>
              </a:lnSpc>
            </a:pPr>
            <a:r>
              <a:rPr lang="en-US" altLang="zh-CN" sz="2000" dirty="0">
                <a:solidFill>
                  <a:schemeClr val="accent2">
                    <a:lumMod val="75000"/>
                  </a:schemeClr>
                </a:solidFill>
                <a:ea typeface="华文楷体" panose="02010600040101010101" pitchFamily="2" charset="-122"/>
                <a:cs typeface="+mn-lt"/>
              </a:rPr>
              <a:t>Simulation</a:t>
            </a:r>
          </a:p>
          <a:p>
            <a:pPr lvl="1">
              <a:lnSpc>
                <a:spcPct val="90000"/>
              </a:lnSpc>
            </a:pPr>
            <a:r>
              <a:rPr lang="en-US" altLang="zh-CN" sz="2000" dirty="0">
                <a:solidFill>
                  <a:schemeClr val="accent2">
                    <a:lumMod val="75000"/>
                  </a:schemeClr>
                </a:solidFill>
                <a:ea typeface="华文楷体" panose="02010600040101010101" pitchFamily="2" charset="-122"/>
                <a:cs typeface="+mn-lt"/>
              </a:rPr>
              <a:t>Sensitivity</a:t>
            </a:r>
            <a:r>
              <a:rPr lang="zh-CN" altLang="en-US" sz="2000" dirty="0">
                <a:solidFill>
                  <a:schemeClr val="accent2">
                    <a:lumMod val="75000"/>
                  </a:schemeClr>
                </a:solidFill>
                <a:ea typeface="华文楷体" panose="02010600040101010101" pitchFamily="2" charset="-122"/>
                <a:cs typeface="+mn-lt"/>
              </a:rPr>
              <a:t> </a:t>
            </a:r>
            <a:r>
              <a:rPr lang="en-US" altLang="zh-CN" sz="2000" dirty="0">
                <a:solidFill>
                  <a:schemeClr val="accent2">
                    <a:lumMod val="75000"/>
                  </a:schemeClr>
                </a:solidFill>
                <a:ea typeface="华文楷体" panose="02010600040101010101" pitchFamily="2" charset="-122"/>
                <a:cs typeface="+mn-lt"/>
              </a:rPr>
              <a:t>analysis</a:t>
            </a:r>
          </a:p>
          <a:p>
            <a:pPr lvl="1">
              <a:lnSpc>
                <a:spcPct val="90000"/>
              </a:lnSpc>
            </a:pPr>
            <a:r>
              <a:rPr lang="en-US" altLang="zh-CN" sz="2000" dirty="0">
                <a:solidFill>
                  <a:schemeClr val="accent2">
                    <a:lumMod val="75000"/>
                  </a:schemeClr>
                </a:solidFill>
                <a:ea typeface="华文楷体" panose="02010600040101010101" pitchFamily="2" charset="-122"/>
                <a:cs typeface="+mn-lt"/>
              </a:rPr>
              <a:t>ETF</a:t>
            </a:r>
            <a:r>
              <a:rPr lang="zh-CN" altLang="en-US" sz="2000" dirty="0">
                <a:solidFill>
                  <a:schemeClr val="accent2">
                    <a:lumMod val="75000"/>
                  </a:schemeClr>
                </a:solidFill>
                <a:ea typeface="华文楷体" panose="02010600040101010101" pitchFamily="2" charset="-122"/>
                <a:cs typeface="+mn-lt"/>
              </a:rPr>
              <a:t> </a:t>
            </a:r>
            <a:r>
              <a:rPr lang="en-US" altLang="zh-CN" sz="2000" dirty="0">
                <a:solidFill>
                  <a:schemeClr val="accent2">
                    <a:lumMod val="75000"/>
                  </a:schemeClr>
                </a:solidFill>
                <a:ea typeface="华文楷体" panose="02010600040101010101" pitchFamily="2" charset="-122"/>
                <a:cs typeface="+mn-lt"/>
              </a:rPr>
              <a:t>pair</a:t>
            </a:r>
            <a:r>
              <a:rPr lang="zh-CN" altLang="en-US" sz="2000" dirty="0">
                <a:solidFill>
                  <a:schemeClr val="accent2">
                    <a:lumMod val="75000"/>
                  </a:schemeClr>
                </a:solidFill>
                <a:ea typeface="华文楷体" panose="02010600040101010101" pitchFamily="2" charset="-122"/>
                <a:cs typeface="+mn-lt"/>
              </a:rPr>
              <a:t> </a:t>
            </a:r>
            <a:r>
              <a:rPr lang="en-US" altLang="zh-CN" sz="2000" dirty="0">
                <a:solidFill>
                  <a:schemeClr val="accent2">
                    <a:lumMod val="75000"/>
                  </a:schemeClr>
                </a:solidFill>
                <a:ea typeface="华文楷体" panose="02010600040101010101" pitchFamily="2" charset="-122"/>
                <a:cs typeface="+mn-lt"/>
              </a:rPr>
              <a:t>trading</a:t>
            </a:r>
          </a:p>
          <a:p>
            <a:pPr>
              <a:lnSpc>
                <a:spcPct val="150000"/>
              </a:lnSpc>
            </a:pPr>
            <a:r>
              <a:rPr lang="en-US" altLang="zh-CN" sz="2400" b="1" dirty="0">
                <a:solidFill>
                  <a:srgbClr val="1D6295"/>
                </a:solidFill>
                <a:ea typeface="华文楷体" panose="02010600040101010101" pitchFamily="2" charset="-122"/>
                <a:cs typeface="+mn-lt"/>
              </a:rPr>
              <a:t>Conclusion</a:t>
            </a:r>
            <a:r>
              <a:rPr lang="zh-CN" altLang="en-US" sz="2400" b="1" dirty="0">
                <a:solidFill>
                  <a:srgbClr val="1D6295"/>
                </a:solidFill>
                <a:ea typeface="华文楷体" panose="02010600040101010101" pitchFamily="2" charset="-122"/>
                <a:cs typeface="+mn-lt"/>
              </a:rPr>
              <a:t> </a:t>
            </a:r>
            <a:r>
              <a:rPr lang="en-US" altLang="zh-CN" sz="2400" b="1" dirty="0">
                <a:solidFill>
                  <a:srgbClr val="1D6295"/>
                </a:solidFill>
                <a:ea typeface="华文楷体" panose="02010600040101010101" pitchFamily="2" charset="-122"/>
                <a:cs typeface="+mn-lt"/>
              </a:rPr>
              <a:t>and</a:t>
            </a:r>
            <a:r>
              <a:rPr lang="zh-CN" altLang="en-US" sz="2400" b="1" dirty="0">
                <a:solidFill>
                  <a:srgbClr val="1D6295"/>
                </a:solidFill>
                <a:ea typeface="华文楷体" panose="02010600040101010101" pitchFamily="2" charset="-122"/>
                <a:cs typeface="+mn-lt"/>
              </a:rPr>
              <a:t> </a:t>
            </a:r>
            <a:r>
              <a:rPr lang="en-US" altLang="zh-CN" sz="2400" b="1" dirty="0">
                <a:solidFill>
                  <a:srgbClr val="1D6295"/>
                </a:solidFill>
                <a:ea typeface="华文楷体" panose="02010600040101010101" pitchFamily="2" charset="-122"/>
                <a:cs typeface="+mn-lt"/>
              </a:rPr>
              <a:t>Challenge</a:t>
            </a:r>
          </a:p>
          <a:p>
            <a:pPr>
              <a:lnSpc>
                <a:spcPct val="150000"/>
              </a:lnSpc>
            </a:pPr>
            <a:r>
              <a:rPr lang="en-US" altLang="zh-CN" sz="2400" b="1" dirty="0">
                <a:solidFill>
                  <a:srgbClr val="1D6295"/>
                </a:solidFill>
                <a:ea typeface="华文楷体" panose="02010600040101010101" pitchFamily="2" charset="-122"/>
                <a:cs typeface="+mn-lt"/>
              </a:rPr>
              <a:t>Improvement</a:t>
            </a:r>
          </a:p>
        </p:txBody>
      </p:sp>
      <p:sp>
        <p:nvSpPr>
          <p:cNvPr id="14" name="文本框 13"/>
          <p:cNvSpPr txBox="1"/>
          <p:nvPr/>
        </p:nvSpPr>
        <p:spPr>
          <a:xfrm>
            <a:off x="6066791" y="244578"/>
            <a:ext cx="2256790" cy="543560"/>
          </a:xfrm>
          <a:prstGeom prst="rect">
            <a:avLst/>
          </a:prstGeom>
          <a:noFill/>
        </p:spPr>
        <p:txBody>
          <a:bodyPr wrap="square" lIns="0" tIns="0" rIns="0" bIns="45720" rtlCol="0">
            <a:spAutoFit/>
          </a:bodyPr>
          <a:lstStyle/>
          <a:p>
            <a:pPr algn="ctr">
              <a:lnSpc>
                <a:spcPct val="90000"/>
              </a:lnSpc>
            </a:pPr>
            <a:r>
              <a:rPr lang="en-US" altLang="zh-CN" sz="3600" b="1" dirty="0">
                <a:solidFill>
                  <a:srgbClr val="0070C0"/>
                </a:solidFill>
                <a:ea typeface="华文楷体" panose="02010600040101010101" pitchFamily="2" charset="-122"/>
                <a:cs typeface="+mn-lt"/>
              </a:rPr>
              <a:t>Agenda</a:t>
            </a:r>
          </a:p>
        </p:txBody>
      </p:sp>
      <p:pic>
        <p:nvPicPr>
          <p:cNvPr id="24" name="Content Placeholder 23">
            <a:extLst>
              <a:ext uri="{FF2B5EF4-FFF2-40B4-BE49-F238E27FC236}">
                <a16:creationId xmlns:a16="http://schemas.microsoft.com/office/drawing/2014/main" id="{CB84F2D6-B951-3542-B46C-FCF6078BE852}"/>
              </a:ext>
            </a:extLst>
          </p:cNvPr>
          <p:cNvPicPr>
            <a:picLocks noGrp="1" noChangeAspect="1"/>
          </p:cNvPicPr>
          <p:nvPr>
            <p:ph sz="quarter" idx="18"/>
          </p:nvPr>
        </p:nvPicPr>
        <p:blipFill>
          <a:blip r:embed="rId3">
            <a:alphaModFix amt="85000"/>
            <a:extLst>
              <a:ext uri="{28A0092B-C50C-407E-A947-70E740481C1C}">
                <a14:useLocalDpi xmlns:a14="http://schemas.microsoft.com/office/drawing/2010/main" val="0"/>
              </a:ext>
            </a:extLst>
          </a:blip>
          <a:stretch>
            <a:fillRect/>
          </a:stretch>
        </p:blipFill>
        <p:spPr>
          <a:xfrm>
            <a:off x="-11417" y="-183687"/>
            <a:ext cx="6107417" cy="6874342"/>
          </a:xfrm>
        </p:spPr>
      </p:pic>
    </p:spTree>
    <p:extLst>
      <p:ext uri="{BB962C8B-B14F-4D97-AF65-F5344CB8AC3E}">
        <p14:creationId xmlns:p14="http://schemas.microsoft.com/office/powerpoint/2010/main" val="4263488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p:txBody>
          <a:bodyPr/>
          <a:lstStyle/>
          <a:p>
            <a:pPr lvl="0"/>
            <a:r>
              <a:rPr lang="en-US" altLang="zh-CN" b="1" dirty="0"/>
              <a:t>In</a:t>
            </a:r>
            <a:r>
              <a:rPr lang="zh-CN" altLang="en-US" b="1" dirty="0"/>
              <a:t> </a:t>
            </a:r>
            <a:r>
              <a:rPr lang="en-US" altLang="zh-CN" b="1" dirty="0"/>
              <a:t>this</a:t>
            </a:r>
            <a:r>
              <a:rPr lang="zh-CN" altLang="en-US" b="1" dirty="0"/>
              <a:t> </a:t>
            </a:r>
            <a:r>
              <a:rPr lang="en-US" altLang="zh-CN" b="1" dirty="0"/>
              <a:t>section,</a:t>
            </a:r>
            <a:r>
              <a:rPr lang="zh-CN" altLang="en-US" b="1" dirty="0"/>
              <a:t> </a:t>
            </a:r>
            <a:r>
              <a:rPr lang="en-US" altLang="zh-CN" b="1" dirty="0"/>
              <a:t>we</a:t>
            </a:r>
            <a:r>
              <a:rPr lang="zh-CN" altLang="en-US" b="1" dirty="0"/>
              <a:t> </a:t>
            </a:r>
            <a:r>
              <a:rPr lang="en-US" altLang="zh-CN" b="1" dirty="0"/>
              <a:t>summarize</a:t>
            </a:r>
            <a:r>
              <a:rPr lang="zh-CN" altLang="en-US" b="1" dirty="0"/>
              <a:t> </a:t>
            </a:r>
            <a:r>
              <a:rPr lang="en-US" altLang="zh-CN" b="1" dirty="0"/>
              <a:t>the</a:t>
            </a:r>
            <a:r>
              <a:rPr lang="zh-CN" altLang="en-US" b="1" dirty="0"/>
              <a:t> </a:t>
            </a:r>
            <a:r>
              <a:rPr lang="en-US" altLang="zh-CN" b="1" dirty="0"/>
              <a:t>performance</a:t>
            </a:r>
            <a:r>
              <a:rPr lang="zh-CN" altLang="en-US" b="1" dirty="0"/>
              <a:t> </a:t>
            </a:r>
            <a:r>
              <a:rPr lang="en-US" altLang="zh-CN" b="1" dirty="0"/>
              <a:t>metrics</a:t>
            </a:r>
            <a:r>
              <a:rPr lang="zh-CN" altLang="en-US" b="1" dirty="0"/>
              <a:t> </a:t>
            </a:r>
            <a:r>
              <a:rPr lang="en-US" altLang="zh-CN" b="1" dirty="0"/>
              <a:t>of</a:t>
            </a:r>
            <a:r>
              <a:rPr lang="zh-CN" altLang="en-US" b="1" dirty="0"/>
              <a:t> </a:t>
            </a:r>
            <a:r>
              <a:rPr lang="en-US" altLang="zh-CN" b="1" dirty="0"/>
              <a:t>our</a:t>
            </a:r>
            <a:r>
              <a:rPr lang="zh-CN" altLang="en-US" b="1" dirty="0"/>
              <a:t> </a:t>
            </a:r>
            <a:r>
              <a:rPr lang="en-US" altLang="zh-CN" b="1" dirty="0"/>
              <a:t>strategy</a:t>
            </a:r>
            <a:r>
              <a:rPr lang="zh-CN" altLang="en-US" b="1" dirty="0"/>
              <a:t> </a:t>
            </a:r>
            <a:r>
              <a:rPr lang="en-US" altLang="zh-CN" b="1" dirty="0"/>
              <a:t>using</a:t>
            </a:r>
            <a:r>
              <a:rPr lang="zh-CN" altLang="en-US" b="1" dirty="0"/>
              <a:t> </a:t>
            </a:r>
            <a:r>
              <a:rPr lang="en-US" altLang="zh-CN" b="1" dirty="0"/>
              <a:t>simulation</a:t>
            </a:r>
            <a:r>
              <a:rPr lang="zh-CN" altLang="en-US" b="1" dirty="0"/>
              <a:t> </a:t>
            </a:r>
            <a:r>
              <a:rPr lang="en-US" altLang="zh-CN" b="1" dirty="0"/>
              <a:t>and</a:t>
            </a:r>
            <a:r>
              <a:rPr lang="zh-CN" altLang="en-US" b="1" dirty="0"/>
              <a:t> </a:t>
            </a:r>
            <a:r>
              <a:rPr lang="en-US" altLang="zh-CN" b="1" dirty="0"/>
              <a:t>empirical</a:t>
            </a:r>
            <a:r>
              <a:rPr lang="zh-CN" altLang="en-US" b="1" dirty="0"/>
              <a:t> </a:t>
            </a:r>
            <a:r>
              <a:rPr lang="en-US" altLang="zh-CN" b="1" dirty="0"/>
              <a:t>data.</a:t>
            </a:r>
            <a:endParaRPr lang="zh-CN" altLang="zh-CN" b="1" dirty="0"/>
          </a:p>
        </p:txBody>
      </p:sp>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Performance Metrics</a:t>
            </a:r>
            <a:endParaRPr lang="zh-CN" altLang="en-US" sz="2800" dirty="0"/>
          </a:p>
        </p:txBody>
      </p:sp>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a:p>
        </p:txBody>
      </p:sp>
      <mc:AlternateContent xmlns:mc="http://schemas.openxmlformats.org/markup-compatibility/2006" xmlns:a14="http://schemas.microsoft.com/office/drawing/2010/main">
        <mc:Choice Requires="a14">
          <p:sp>
            <p:nvSpPr>
              <p:cNvPr id="11" name="矩形 18">
                <a:extLst>
                  <a:ext uri="{FF2B5EF4-FFF2-40B4-BE49-F238E27FC236}">
                    <a16:creationId xmlns:a16="http://schemas.microsoft.com/office/drawing/2014/main" id="{608BC6DB-BE57-A248-8D97-9A1E3D669A45}"/>
                  </a:ext>
                </a:extLst>
              </p:cNvPr>
              <p:cNvSpPr>
                <a:spLocks noGrp="1"/>
              </p:cNvSpPr>
              <p:nvPr>
                <p:ph sz="quarter" idx="18"/>
              </p:nvPr>
            </p:nvSpPr>
            <p:spPr>
              <a:xfrm>
                <a:off x="345523" y="4115219"/>
                <a:ext cx="11520000" cy="2369803"/>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p>
                <a:pPr marL="171450" indent="-171450" algn="just">
                  <a:buFont typeface="Arial" panose="020B0604020202090204" pitchFamily="34" charset="0"/>
                  <a:buChar char="•"/>
                </a:pPr>
                <a14:m>
                  <m:oMath xmlns:m="http://schemas.openxmlformats.org/officeDocument/2006/math">
                    <m:r>
                      <a:rPr kumimoji="1" lang="zh-CN" altLang="en-US" sz="1800" b="1" i="1" smtClean="0">
                        <a:solidFill>
                          <a:schemeClr val="tx1"/>
                        </a:solidFill>
                        <a:latin typeface="Cambria Math" panose="02040503050406030204" pitchFamily="18" charset="0"/>
                      </a:rPr>
                      <m:t>𝝈</m:t>
                    </m:r>
                    <m:r>
                      <a:rPr kumimoji="1" lang="zh-CN" altLang="en-US" sz="1800" b="1" i="1" smtClean="0">
                        <a:solidFill>
                          <a:schemeClr val="tx1"/>
                        </a:solidFill>
                        <a:latin typeface="Cambria Math" panose="02040503050406030204" pitchFamily="18" charset="0"/>
                      </a:rPr>
                      <m:t> &amp; </m:t>
                    </m:r>
                    <m:r>
                      <a:rPr kumimoji="1" lang="en-US" altLang="zh-CN" sz="1800" b="1" i="1" smtClean="0">
                        <a:solidFill>
                          <a:schemeClr val="tx1"/>
                        </a:solidFill>
                        <a:latin typeface="Cambria Math" panose="02040503050406030204" pitchFamily="18" charset="0"/>
                      </a:rPr>
                      <m:t>𝒌</m:t>
                    </m:r>
                  </m:oMath>
                </a14:m>
                <a:r>
                  <a:rPr kumimoji="1" lang="zh-CN" altLang="en-US" sz="1800" dirty="0">
                    <a:solidFill>
                      <a:schemeClr val="tx1"/>
                    </a:solidFill>
                  </a:rPr>
                  <a:t>：</a:t>
                </a:r>
                <a:endParaRPr kumimoji="1" lang="en-US" altLang="zh-CN" sz="1800" dirty="0">
                  <a:solidFill>
                    <a:schemeClr val="tx1"/>
                  </a:solidFill>
                </a:endParaRPr>
              </a:p>
              <a:p>
                <a:pPr marL="378332" lvl="1" indent="-171450" algn="just">
                  <a:buFont typeface="Arial" panose="020B0604020202090204" pitchFamily="34" charset="0"/>
                  <a:buChar char="•"/>
                </a:pPr>
                <a:r>
                  <a:rPr kumimoji="1" lang="en-US" altLang="zh-CN" sz="1800" dirty="0">
                    <a:solidFill>
                      <a:schemeClr val="tx1"/>
                    </a:solidFill>
                  </a:rPr>
                  <a:t>Gold</a:t>
                </a:r>
                <a:r>
                  <a:rPr kumimoji="1" lang="zh-CN" altLang="en-US" sz="1800" dirty="0">
                    <a:solidFill>
                      <a:schemeClr val="tx1"/>
                    </a:solidFill>
                  </a:rPr>
                  <a:t> </a:t>
                </a:r>
                <a:r>
                  <a:rPr kumimoji="1" lang="en-US" altLang="zh-CN" sz="1800" dirty="0">
                    <a:solidFill>
                      <a:schemeClr val="tx1"/>
                    </a:solidFill>
                  </a:rPr>
                  <a:t>ETFs</a:t>
                </a:r>
                <a:r>
                  <a:rPr kumimoji="1" lang="zh-CN" altLang="en-US" sz="1800" dirty="0">
                    <a:solidFill>
                      <a:schemeClr val="tx1"/>
                    </a:solidFill>
                  </a:rPr>
                  <a:t> </a:t>
                </a:r>
                <a:r>
                  <a:rPr kumimoji="1" lang="en-US" altLang="zh-CN" sz="1800" dirty="0">
                    <a:solidFill>
                      <a:schemeClr val="tx1"/>
                    </a:solidFill>
                  </a:rPr>
                  <a:t>spread</a:t>
                </a:r>
                <a:r>
                  <a:rPr kumimoji="1" lang="zh-CN" altLang="en-US" sz="1800" dirty="0">
                    <a:solidFill>
                      <a:schemeClr val="tx1"/>
                    </a:solidFill>
                  </a:rPr>
                  <a:t> </a:t>
                </a:r>
                <a:r>
                  <a:rPr kumimoji="1" lang="en-US" altLang="zh-CN" sz="1800" dirty="0">
                    <a:solidFill>
                      <a:schemeClr val="tx1"/>
                    </a:solidFill>
                  </a:rPr>
                  <a:t>has</a:t>
                </a:r>
                <a:r>
                  <a:rPr kumimoji="1" lang="zh-CN" altLang="en-US" sz="1800" dirty="0">
                    <a:solidFill>
                      <a:schemeClr val="tx1"/>
                    </a:solidFill>
                  </a:rPr>
                  <a:t> </a:t>
                </a:r>
                <a:r>
                  <a:rPr kumimoji="1" lang="en-US" altLang="zh-CN" sz="1800" dirty="0">
                    <a:solidFill>
                      <a:schemeClr val="tx1"/>
                    </a:solidFill>
                  </a:rPr>
                  <a:t>a</a:t>
                </a:r>
                <a:r>
                  <a:rPr kumimoji="1" lang="zh-CN" altLang="en-US" sz="1800" dirty="0">
                    <a:solidFill>
                      <a:schemeClr val="tx1"/>
                    </a:solidFill>
                  </a:rPr>
                  <a:t> </a:t>
                </a:r>
                <a:r>
                  <a:rPr kumimoji="1" lang="en-US" altLang="zh-CN" sz="1800" dirty="0">
                    <a:solidFill>
                      <a:schemeClr val="tx1"/>
                    </a:solidFill>
                  </a:rPr>
                  <a:t>lower</a:t>
                </a:r>
                <a:r>
                  <a:rPr kumimoji="1" lang="zh-CN" altLang="en-US" sz="1800" dirty="0">
                    <a:solidFill>
                      <a:schemeClr val="tx1"/>
                    </a:solidFill>
                  </a:rPr>
                  <a:t> </a:t>
                </a:r>
                <a14:m>
                  <m:oMath xmlns:m="http://schemas.openxmlformats.org/officeDocument/2006/math">
                    <m:r>
                      <a:rPr kumimoji="1" lang="zh-CN" altLang="en-US" sz="1800" i="1">
                        <a:solidFill>
                          <a:schemeClr val="tx1"/>
                        </a:solidFill>
                        <a:latin typeface="Cambria Math" panose="02040503050406030204" pitchFamily="18" charset="0"/>
                      </a:rPr>
                      <m:t>𝜎</m:t>
                    </m:r>
                  </m:oMath>
                </a14:m>
                <a:r>
                  <a:rPr kumimoji="1" lang="zh-CN" altLang="en-US" sz="1800" dirty="0">
                    <a:solidFill>
                      <a:schemeClr val="tx1"/>
                    </a:solidFill>
                  </a:rPr>
                  <a:t> </a:t>
                </a:r>
                <a:r>
                  <a:rPr kumimoji="1" lang="en-US" altLang="zh-CN" sz="1800" dirty="0">
                    <a:solidFill>
                      <a:schemeClr val="tx1"/>
                    </a:solidFill>
                  </a:rPr>
                  <a:t>and</a:t>
                </a:r>
                <a:r>
                  <a:rPr kumimoji="1" lang="zh-CN" altLang="en-US" sz="1800" dirty="0">
                    <a:solidFill>
                      <a:schemeClr val="tx1"/>
                    </a:solidFill>
                  </a:rPr>
                  <a:t> </a:t>
                </a:r>
                <a:r>
                  <a:rPr kumimoji="1" lang="en-US" altLang="zh-CN" sz="1800" dirty="0">
                    <a:solidFill>
                      <a:schemeClr val="tx1"/>
                    </a:solidFill>
                  </a:rPr>
                  <a:t>a</a:t>
                </a:r>
                <a:r>
                  <a:rPr kumimoji="1" lang="zh-CN" altLang="en-US" sz="1800" dirty="0">
                    <a:solidFill>
                      <a:schemeClr val="tx1"/>
                    </a:solidFill>
                  </a:rPr>
                  <a:t> </a:t>
                </a:r>
                <a:r>
                  <a:rPr kumimoji="1" lang="en-US" altLang="zh-CN" sz="1800" dirty="0">
                    <a:solidFill>
                      <a:schemeClr val="tx1"/>
                    </a:solidFill>
                  </a:rPr>
                  <a:t>higher</a:t>
                </a:r>
                <a:r>
                  <a:rPr kumimoji="1" lang="zh-CN" altLang="en-US" sz="1800" dirty="0">
                    <a:solidFill>
                      <a:schemeClr val="tx1"/>
                    </a:solidFill>
                  </a:rPr>
                  <a:t> </a:t>
                </a:r>
                <a14:m>
                  <m:oMath xmlns:m="http://schemas.openxmlformats.org/officeDocument/2006/math">
                    <m:r>
                      <a:rPr kumimoji="1" lang="en-US" altLang="zh-CN" sz="1800" i="1">
                        <a:solidFill>
                          <a:schemeClr val="tx1"/>
                        </a:solidFill>
                        <a:latin typeface="Cambria Math" panose="02040503050406030204" pitchFamily="18" charset="0"/>
                      </a:rPr>
                      <m:t>𝑘</m:t>
                    </m:r>
                  </m:oMath>
                </a14:m>
                <a:r>
                  <a:rPr kumimoji="1" lang="en-US" altLang="zh-CN" sz="1800" dirty="0">
                    <a:solidFill>
                      <a:schemeClr val="tx1"/>
                    </a:solidFill>
                  </a:rPr>
                  <a:t>,</a:t>
                </a:r>
                <a:r>
                  <a:rPr kumimoji="1" lang="zh-CN" altLang="en-US" sz="1800" dirty="0">
                    <a:solidFill>
                      <a:schemeClr val="tx1"/>
                    </a:solidFill>
                  </a:rPr>
                  <a:t> </a:t>
                </a:r>
                <a:r>
                  <a:rPr kumimoji="1" lang="en-US" altLang="zh-CN" sz="1800" dirty="0">
                    <a:solidFill>
                      <a:schemeClr val="tx1"/>
                    </a:solidFill>
                  </a:rPr>
                  <a:t>so</a:t>
                </a:r>
                <a:r>
                  <a:rPr kumimoji="1" lang="zh-CN" altLang="en-US" sz="1800" dirty="0">
                    <a:solidFill>
                      <a:schemeClr val="tx1"/>
                    </a:solidFill>
                  </a:rPr>
                  <a:t> </a:t>
                </a:r>
                <a:r>
                  <a:rPr kumimoji="1" lang="en-US" altLang="zh-CN" sz="1800" dirty="0">
                    <a:solidFill>
                      <a:schemeClr val="tx1"/>
                    </a:solidFill>
                  </a:rPr>
                  <a:t>the</a:t>
                </a:r>
                <a:r>
                  <a:rPr kumimoji="1" lang="zh-CN" altLang="en-US" sz="1800" dirty="0">
                    <a:solidFill>
                      <a:schemeClr val="tx1"/>
                    </a:solidFill>
                  </a:rPr>
                  <a:t> </a:t>
                </a:r>
                <a:r>
                  <a:rPr kumimoji="1" lang="en-US" altLang="zh-CN" sz="1800" dirty="0">
                    <a:solidFill>
                      <a:schemeClr val="tx1"/>
                    </a:solidFill>
                  </a:rPr>
                  <a:t>final</a:t>
                </a:r>
                <a:r>
                  <a:rPr kumimoji="1" lang="zh-CN" altLang="en-US" sz="1800" dirty="0">
                    <a:solidFill>
                      <a:schemeClr val="tx1"/>
                    </a:solidFill>
                  </a:rPr>
                  <a:t> </a:t>
                </a:r>
                <a:r>
                  <a:rPr kumimoji="1" lang="en-US" altLang="zh-CN" sz="1800" dirty="0">
                    <a:solidFill>
                      <a:schemeClr val="tx1"/>
                    </a:solidFill>
                  </a:rPr>
                  <a:t>performance</a:t>
                </a:r>
                <a:r>
                  <a:rPr kumimoji="1" lang="zh-CN" altLang="en-US" sz="1800" dirty="0">
                    <a:solidFill>
                      <a:schemeClr val="tx1"/>
                    </a:solidFill>
                  </a:rPr>
                  <a:t> </a:t>
                </a:r>
                <a:r>
                  <a:rPr kumimoji="1" lang="en-US" altLang="zh-CN" sz="1800" dirty="0">
                    <a:solidFill>
                      <a:schemeClr val="tx1"/>
                    </a:solidFill>
                  </a:rPr>
                  <a:t>has</a:t>
                </a:r>
                <a:r>
                  <a:rPr kumimoji="1" lang="zh-CN" altLang="en-US" sz="1800" dirty="0">
                    <a:solidFill>
                      <a:schemeClr val="tx1"/>
                    </a:solidFill>
                  </a:rPr>
                  <a:t> </a:t>
                </a:r>
                <a:r>
                  <a:rPr kumimoji="1" lang="en-US" altLang="zh-CN" sz="1800" dirty="0">
                    <a:solidFill>
                      <a:schemeClr val="tx1"/>
                    </a:solidFill>
                  </a:rPr>
                  <a:t>a</a:t>
                </a:r>
                <a:r>
                  <a:rPr kumimoji="1" lang="zh-CN" altLang="en-US" sz="1800" dirty="0">
                    <a:solidFill>
                      <a:schemeClr val="tx1"/>
                    </a:solidFill>
                  </a:rPr>
                  <a:t> </a:t>
                </a:r>
                <a:r>
                  <a:rPr kumimoji="1" lang="en-US" altLang="zh-CN" sz="1800" dirty="0">
                    <a:solidFill>
                      <a:schemeClr val="tx1"/>
                    </a:solidFill>
                  </a:rPr>
                  <a:t>lowest</a:t>
                </a:r>
                <a:r>
                  <a:rPr kumimoji="1" lang="zh-CN" altLang="en-US" sz="1800" dirty="0">
                    <a:solidFill>
                      <a:schemeClr val="tx1"/>
                    </a:solidFill>
                  </a:rPr>
                  <a:t> </a:t>
                </a:r>
                <a:r>
                  <a:rPr kumimoji="1" lang="en-US" altLang="zh-CN" sz="1800" dirty="0">
                    <a:solidFill>
                      <a:schemeClr val="tx1"/>
                    </a:solidFill>
                  </a:rPr>
                  <a:t>maximum</a:t>
                </a:r>
                <a:r>
                  <a:rPr kumimoji="1" lang="zh-CN" altLang="en-US" sz="1800" dirty="0">
                    <a:solidFill>
                      <a:schemeClr val="tx1"/>
                    </a:solidFill>
                  </a:rPr>
                  <a:t> </a:t>
                </a:r>
                <a:r>
                  <a:rPr kumimoji="1" lang="en-US" altLang="zh-CN" sz="1800" dirty="0">
                    <a:solidFill>
                      <a:schemeClr val="tx1"/>
                    </a:solidFill>
                  </a:rPr>
                  <a:t>drawdown</a:t>
                </a:r>
                <a:r>
                  <a:rPr kumimoji="1" lang="zh-CN" altLang="en-US" sz="1800" dirty="0">
                    <a:solidFill>
                      <a:schemeClr val="tx1"/>
                    </a:solidFill>
                  </a:rPr>
                  <a:t> </a:t>
                </a:r>
                <a:r>
                  <a:rPr kumimoji="1" lang="en-US" altLang="zh-CN" sz="1800" dirty="0">
                    <a:solidFill>
                      <a:schemeClr val="tx1"/>
                    </a:solidFill>
                  </a:rPr>
                  <a:t>and</a:t>
                </a:r>
                <a:r>
                  <a:rPr kumimoji="1" lang="zh-CN" altLang="en-US" sz="1800" dirty="0">
                    <a:solidFill>
                      <a:schemeClr val="tx1"/>
                    </a:solidFill>
                  </a:rPr>
                  <a:t> </a:t>
                </a:r>
                <a:r>
                  <a:rPr kumimoji="1" lang="en-US" altLang="zh-CN" sz="1800" dirty="0">
                    <a:solidFill>
                      <a:schemeClr val="tx1"/>
                    </a:solidFill>
                  </a:rPr>
                  <a:t>a</a:t>
                </a:r>
                <a:r>
                  <a:rPr kumimoji="1" lang="zh-CN" altLang="en-US" sz="1800" dirty="0">
                    <a:solidFill>
                      <a:schemeClr val="tx1"/>
                    </a:solidFill>
                  </a:rPr>
                  <a:t> </a:t>
                </a:r>
                <a:r>
                  <a:rPr kumimoji="1" lang="en-US" altLang="zh-CN" sz="1800" dirty="0">
                    <a:solidFill>
                      <a:schemeClr val="tx1"/>
                    </a:solidFill>
                  </a:rPr>
                  <a:t>highest</a:t>
                </a:r>
                <a:r>
                  <a:rPr kumimoji="1" lang="zh-CN" altLang="en-US" sz="1800" dirty="0">
                    <a:solidFill>
                      <a:schemeClr val="tx1"/>
                    </a:solidFill>
                  </a:rPr>
                  <a:t> </a:t>
                </a:r>
                <a:r>
                  <a:rPr kumimoji="1" lang="en-US" altLang="zh-CN" sz="1800" dirty="0">
                    <a:solidFill>
                      <a:schemeClr val="tx1"/>
                    </a:solidFill>
                  </a:rPr>
                  <a:t>Sharpe</a:t>
                </a:r>
                <a:r>
                  <a:rPr kumimoji="1" lang="zh-CN" altLang="en-US" sz="1800" dirty="0">
                    <a:solidFill>
                      <a:schemeClr val="tx1"/>
                    </a:solidFill>
                  </a:rPr>
                  <a:t> </a:t>
                </a:r>
                <a:r>
                  <a:rPr kumimoji="1" lang="en-US" altLang="zh-CN" sz="1800" dirty="0">
                    <a:solidFill>
                      <a:schemeClr val="tx1"/>
                    </a:solidFill>
                  </a:rPr>
                  <a:t>Ratio.</a:t>
                </a:r>
              </a:p>
              <a:p>
                <a:pPr marL="171450" indent="-171450" algn="just">
                  <a:buFont typeface="Arial" panose="020B0604020202090204" pitchFamily="34" charset="0"/>
                  <a:buChar char="•"/>
                </a:pPr>
                <a:r>
                  <a:rPr kumimoji="1" lang="en-US" altLang="zh-CN" sz="1800" b="1" dirty="0">
                    <a:solidFill>
                      <a:prstClr val="black"/>
                    </a:solidFill>
                  </a:rPr>
                  <a:t>Stop Loss Strategy</a:t>
                </a:r>
                <a:r>
                  <a:rPr kumimoji="1" lang="zh-CN" altLang="en-US" sz="1800" dirty="0">
                    <a:solidFill>
                      <a:prstClr val="black"/>
                    </a:solidFill>
                  </a:rPr>
                  <a:t>：</a:t>
                </a:r>
                <a:endParaRPr kumimoji="1" lang="en-US" altLang="zh-CN" sz="1800" dirty="0">
                  <a:solidFill>
                    <a:prstClr val="black"/>
                  </a:solidFill>
                </a:endParaRPr>
              </a:p>
              <a:p>
                <a:pPr marL="378332" lvl="1" indent="-171450" algn="just">
                  <a:buFont typeface="Arial" panose="020B0604020202090204" pitchFamily="34" charset="0"/>
                  <a:buChar char="•"/>
                </a:pPr>
                <a:r>
                  <a:rPr kumimoji="1" lang="en-US" altLang="zh-CN" sz="1800" dirty="0">
                    <a:solidFill>
                      <a:prstClr val="black"/>
                    </a:solidFill>
                  </a:rPr>
                  <a:t>When</a:t>
                </a:r>
                <a:r>
                  <a:rPr kumimoji="1" lang="zh-CN" altLang="en-US" sz="1800" dirty="0">
                    <a:solidFill>
                      <a:prstClr val="black"/>
                    </a:solidFill>
                  </a:rPr>
                  <a:t> </a:t>
                </a:r>
                <a:r>
                  <a:rPr kumimoji="1" lang="en-US" altLang="zh-CN" sz="1800" dirty="0">
                    <a:solidFill>
                      <a:prstClr val="black"/>
                    </a:solidFill>
                  </a:rPr>
                  <a:t>volatility</a:t>
                </a:r>
                <a:r>
                  <a:rPr kumimoji="1" lang="zh-CN" altLang="en-US" sz="1800" dirty="0">
                    <a:solidFill>
                      <a:prstClr val="black"/>
                    </a:solidFill>
                  </a:rPr>
                  <a:t> </a:t>
                </a:r>
                <a:r>
                  <a:rPr kumimoji="1" lang="en-US" altLang="zh-CN" sz="1800" dirty="0">
                    <a:solidFill>
                      <a:prstClr val="black"/>
                    </a:solidFill>
                  </a:rPr>
                  <a:t>(</a:t>
                </a:r>
                <a14:m>
                  <m:oMath xmlns:m="http://schemas.openxmlformats.org/officeDocument/2006/math">
                    <m:r>
                      <a:rPr kumimoji="1" lang="en-US" altLang="zh-CN" sz="1800" i="1" smtClean="0">
                        <a:solidFill>
                          <a:prstClr val="black"/>
                        </a:solidFill>
                        <a:latin typeface="Cambria Math" panose="02040503050406030204" pitchFamily="18" charset="0"/>
                        <a:ea typeface="Cambria Math" panose="02040503050406030204" pitchFamily="18" charset="0"/>
                      </a:rPr>
                      <m:t>𝜎</m:t>
                    </m:r>
                  </m:oMath>
                </a14:m>
                <a:r>
                  <a:rPr kumimoji="1" lang="en-US" altLang="zh-CN" sz="1800" dirty="0">
                    <a:solidFill>
                      <a:prstClr val="black"/>
                    </a:solidFill>
                  </a:rPr>
                  <a:t>)</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high,</a:t>
                </a:r>
                <a:r>
                  <a:rPr kumimoji="1" lang="zh-CN" altLang="en-US" sz="1800" dirty="0">
                    <a:solidFill>
                      <a:prstClr val="black"/>
                    </a:solidFill>
                  </a:rPr>
                  <a:t> </a:t>
                </a:r>
                <a14:m>
                  <m:oMath xmlns:m="http://schemas.openxmlformats.org/officeDocument/2006/math">
                    <m:sSub>
                      <m:sSubPr>
                        <m:ctrlPr>
                          <a:rPr lang="en-US" altLang="zh-CN" sz="1800" i="1" smtClean="0">
                            <a:solidFill>
                              <a:schemeClr val="tx1"/>
                            </a:solidFill>
                            <a:latin typeface="Cambria Math" panose="02040503050406030204" pitchFamily="18" charset="0"/>
                          </a:rPr>
                        </m:ctrlPr>
                      </m:sSubPr>
                      <m:e>
                        <m:r>
                          <a:rPr lang="en-US" altLang="zh-CN" sz="1800" b="0" i="1">
                            <a:solidFill>
                              <a:schemeClr val="tx1"/>
                            </a:solidFill>
                            <a:latin typeface="Cambria Math" panose="02040503050406030204" pitchFamily="18" charset="0"/>
                            <a:ea typeface="Cambria Math" panose="02040503050406030204" pitchFamily="18" charset="0"/>
                          </a:rPr>
                          <m:t>𝛼</m:t>
                        </m:r>
                      </m:e>
                      <m:sub>
                        <m:r>
                          <a:rPr lang="en-US" altLang="zh-CN" sz="1800" b="0" i="1">
                            <a:solidFill>
                              <a:schemeClr val="tx1"/>
                            </a:solidFill>
                            <a:latin typeface="Cambria Math" panose="02040503050406030204" pitchFamily="18" charset="0"/>
                          </a:rPr>
                          <m:t>𝑡</m:t>
                        </m:r>
                      </m:sub>
                    </m:sSub>
                    <m:r>
                      <a:rPr lang="en-US" altLang="zh-CN" sz="1800" b="0" i="1">
                        <a:solidFill>
                          <a:schemeClr val="tx1"/>
                        </a:solidFill>
                        <a:latin typeface="Cambria Math" panose="02040503050406030204" pitchFamily="18" charset="0"/>
                      </a:rPr>
                      <m:t>=</m:t>
                    </m:r>
                    <m:sSub>
                      <m:sSubPr>
                        <m:ctrlPr>
                          <a:rPr lang="en-US" altLang="zh-CN" sz="1800" i="1">
                            <a:solidFill>
                              <a:schemeClr val="tx1"/>
                            </a:solidFill>
                            <a:latin typeface="Cambria Math" panose="02040503050406030204" pitchFamily="18" charset="0"/>
                          </a:rPr>
                        </m:ctrlPr>
                      </m:sSubPr>
                      <m:e>
                        <m:r>
                          <a:rPr lang="en-US" altLang="zh-CN" sz="1800" b="0" i="1">
                            <a:solidFill>
                              <a:schemeClr val="tx1"/>
                            </a:solidFill>
                            <a:latin typeface="Cambria Math" panose="02040503050406030204" pitchFamily="18" charset="0"/>
                            <a:ea typeface="Cambria Math" panose="02040503050406030204" pitchFamily="18" charset="0"/>
                          </a:rPr>
                          <m:t>𝛼</m:t>
                        </m:r>
                      </m:e>
                      <m:sub>
                        <m:r>
                          <a:rPr lang="en-US" altLang="zh-CN" sz="1800" b="0" i="1">
                            <a:solidFill>
                              <a:schemeClr val="tx1"/>
                            </a:solidFill>
                            <a:latin typeface="Cambria Math" panose="02040503050406030204" pitchFamily="18" charset="0"/>
                            <a:ea typeface="Cambria Math" panose="02040503050406030204" pitchFamily="18" charset="0"/>
                          </a:rPr>
                          <m:t>𝑡</m:t>
                        </m:r>
                        <m:r>
                          <a:rPr lang="en-US" altLang="zh-CN" sz="1800" b="0" i="1">
                            <a:solidFill>
                              <a:schemeClr val="tx1"/>
                            </a:solidFill>
                            <a:latin typeface="Cambria Math" panose="02040503050406030204" pitchFamily="18" charset="0"/>
                          </a:rPr>
                          <m:t>−1</m:t>
                        </m:r>
                      </m:sub>
                    </m:sSub>
                  </m:oMath>
                </a14:m>
                <a:r>
                  <a:rPr kumimoji="1" lang="en-US" altLang="zh-CN" sz="1800" dirty="0">
                    <a:solidFill>
                      <a:prstClr val="black"/>
                    </a:solidFill>
                  </a:rPr>
                  <a:t>strategy</a:t>
                </a:r>
                <a:r>
                  <a:rPr kumimoji="1" lang="zh-CN" altLang="en-US" sz="1800" dirty="0">
                    <a:solidFill>
                      <a:prstClr val="black"/>
                    </a:solidFill>
                  </a:rPr>
                  <a:t> </a:t>
                </a:r>
                <a:r>
                  <a:rPr kumimoji="1" lang="en-US" altLang="zh-CN" sz="1800" dirty="0">
                    <a:solidFill>
                      <a:prstClr val="black"/>
                    </a:solidFill>
                  </a:rPr>
                  <a:t>has</a:t>
                </a:r>
                <a:r>
                  <a:rPr kumimoji="1" lang="zh-CN" altLang="en-US" sz="1800" dirty="0">
                    <a:solidFill>
                      <a:prstClr val="black"/>
                    </a:solidFill>
                  </a:rPr>
                  <a:t> </a:t>
                </a:r>
                <a:r>
                  <a:rPr kumimoji="1" lang="en-US" altLang="zh-CN" sz="1800" dirty="0">
                    <a:solidFill>
                      <a:prstClr val="black"/>
                    </a:solidFill>
                  </a:rPr>
                  <a:t>a</a:t>
                </a:r>
                <a:r>
                  <a:rPr kumimoji="1" lang="zh-CN" altLang="en-US" sz="1800" dirty="0">
                    <a:solidFill>
                      <a:prstClr val="black"/>
                    </a:solidFill>
                  </a:rPr>
                  <a:t> </a:t>
                </a:r>
                <a:r>
                  <a:rPr kumimoji="1" lang="en-US" altLang="zh-CN" sz="1800" dirty="0">
                    <a:solidFill>
                      <a:prstClr val="black"/>
                    </a:solidFill>
                  </a:rPr>
                  <a:t>higher</a:t>
                </a:r>
                <a:r>
                  <a:rPr kumimoji="1" lang="zh-CN" altLang="en-US" sz="1800" dirty="0">
                    <a:solidFill>
                      <a:prstClr val="black"/>
                    </a:solidFill>
                  </a:rPr>
                  <a:t> </a:t>
                </a:r>
                <a:r>
                  <a:rPr kumimoji="1" lang="en-US" altLang="zh-CN" sz="1800" dirty="0">
                    <a:solidFill>
                      <a:prstClr val="black"/>
                    </a:solidFill>
                  </a:rPr>
                  <a:t>terminal</a:t>
                </a:r>
                <a:r>
                  <a:rPr kumimoji="1" lang="zh-CN" altLang="en-US" sz="1800" dirty="0">
                    <a:solidFill>
                      <a:prstClr val="black"/>
                    </a:solidFill>
                  </a:rPr>
                  <a:t> </a:t>
                </a:r>
                <a:r>
                  <a:rPr kumimoji="1" lang="en-US" altLang="zh-CN" sz="1800" dirty="0">
                    <a:solidFill>
                      <a:prstClr val="black"/>
                    </a:solidFill>
                  </a:rPr>
                  <a:t>wealth</a:t>
                </a:r>
                <a:r>
                  <a:rPr kumimoji="1" lang="zh-CN" altLang="en-US" sz="1800" dirty="0">
                    <a:solidFill>
                      <a:prstClr val="black"/>
                    </a:solidFill>
                  </a:rPr>
                  <a:t> </a:t>
                </a:r>
                <a:r>
                  <a:rPr kumimoji="1" lang="en-US" altLang="zh-CN" sz="1800" dirty="0">
                    <a:solidFill>
                      <a:prstClr val="black"/>
                    </a:solidFill>
                  </a:rPr>
                  <a:t>but</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loss</a:t>
                </a:r>
                <a:r>
                  <a:rPr kumimoji="1" lang="zh-CN" altLang="en-US" sz="1800" dirty="0">
                    <a:solidFill>
                      <a:prstClr val="black"/>
                    </a:solidFill>
                  </a:rPr>
                  <a:t> </a:t>
                </a:r>
                <a:r>
                  <a:rPr kumimoji="1" lang="en-US" altLang="zh-CN" sz="1800" dirty="0">
                    <a:solidFill>
                      <a:prstClr val="black"/>
                    </a:solidFill>
                  </a:rPr>
                  <a:t>has</a:t>
                </a:r>
                <a:r>
                  <a:rPr kumimoji="1" lang="zh-CN" altLang="en-US" sz="1800" dirty="0">
                    <a:solidFill>
                      <a:prstClr val="black"/>
                    </a:solidFill>
                  </a:rPr>
                  <a:t> </a:t>
                </a:r>
                <a:r>
                  <a:rPr kumimoji="1" lang="en-US" altLang="zh-CN" sz="1800" dirty="0">
                    <a:solidFill>
                      <a:prstClr val="black"/>
                    </a:solidFill>
                  </a:rPr>
                  <a:t>become</a:t>
                </a:r>
                <a:r>
                  <a:rPr kumimoji="1" lang="zh-CN" altLang="en-US" sz="1800" dirty="0">
                    <a:solidFill>
                      <a:prstClr val="black"/>
                    </a:solidFill>
                  </a:rPr>
                  <a:t> </a:t>
                </a:r>
                <a:r>
                  <a:rPr kumimoji="1" lang="en-US" altLang="zh-CN" sz="1800" dirty="0">
                    <a:solidFill>
                      <a:prstClr val="black"/>
                    </a:solidFill>
                  </a:rPr>
                  <a:t>unbearable</a:t>
                </a:r>
                <a:r>
                  <a:rPr kumimoji="1" lang="zh-CN" altLang="en-US" sz="1800" dirty="0">
                    <a:solidFill>
                      <a:prstClr val="black"/>
                    </a:solidFill>
                  </a:rPr>
                  <a:t> </a:t>
                </a:r>
                <a:r>
                  <a:rPr kumimoji="1" lang="en-US" altLang="zh-CN" sz="1800" dirty="0">
                    <a:solidFill>
                      <a:prstClr val="black"/>
                    </a:solidFill>
                  </a:rPr>
                  <a:t>before</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reversion</a:t>
                </a:r>
                <a:r>
                  <a:rPr kumimoji="1" lang="zh-CN" altLang="en-US" sz="1800" dirty="0">
                    <a:solidFill>
                      <a:prstClr val="black"/>
                    </a:solidFill>
                  </a:rPr>
                  <a:t> </a:t>
                </a:r>
                <a:r>
                  <a:rPr kumimoji="1" lang="en-US" altLang="zh-CN" sz="1800" dirty="0">
                    <a:solidFill>
                      <a:prstClr val="black"/>
                    </a:solidFill>
                  </a:rPr>
                  <a:t>happens.</a:t>
                </a:r>
              </a:p>
              <a:p>
                <a:pPr marL="378332" lvl="1" indent="-171450" algn="just">
                  <a:buFont typeface="Arial" panose="020B0604020202090204" pitchFamily="34" charset="0"/>
                  <a:buChar char="•"/>
                </a:pPr>
                <a:r>
                  <a:rPr kumimoji="1" lang="en-US" altLang="zh-CN" sz="1800" dirty="0">
                    <a:solidFill>
                      <a:prstClr val="black"/>
                    </a:solidFill>
                  </a:rPr>
                  <a:t>When</a:t>
                </a:r>
                <a:r>
                  <a:rPr kumimoji="1" lang="zh-CN" altLang="en-US" sz="1800" dirty="0">
                    <a:solidFill>
                      <a:prstClr val="black"/>
                    </a:solidFill>
                  </a:rPr>
                  <a:t> </a:t>
                </a:r>
                <a:r>
                  <a:rPr kumimoji="1" lang="en-US" altLang="zh-CN" sz="1800" dirty="0">
                    <a:solidFill>
                      <a:prstClr val="black"/>
                    </a:solidFill>
                  </a:rPr>
                  <a:t>volatility</a:t>
                </a:r>
                <a:r>
                  <a:rPr kumimoji="1" lang="zh-CN" altLang="en-US" sz="1800" dirty="0">
                    <a:solidFill>
                      <a:prstClr val="black"/>
                    </a:solidFill>
                  </a:rPr>
                  <a:t> </a:t>
                </a:r>
                <a:r>
                  <a:rPr kumimoji="1" lang="en-US" altLang="zh-CN" sz="1800" dirty="0">
                    <a:solidFill>
                      <a:prstClr val="black"/>
                    </a:solidFill>
                  </a:rPr>
                  <a:t>(</a:t>
                </a:r>
                <a14:m>
                  <m:oMath xmlns:m="http://schemas.openxmlformats.org/officeDocument/2006/math">
                    <m:r>
                      <a:rPr kumimoji="1" lang="en-US" altLang="zh-CN" sz="1800" i="1">
                        <a:solidFill>
                          <a:prstClr val="black"/>
                        </a:solidFill>
                        <a:latin typeface="Cambria Math" panose="02040503050406030204" pitchFamily="18" charset="0"/>
                        <a:ea typeface="Cambria Math" panose="02040503050406030204" pitchFamily="18" charset="0"/>
                      </a:rPr>
                      <m:t>𝜎</m:t>
                    </m:r>
                  </m:oMath>
                </a14:m>
                <a:r>
                  <a:rPr kumimoji="1" lang="en-US" altLang="zh-CN" sz="1800" dirty="0">
                    <a:solidFill>
                      <a:prstClr val="black"/>
                    </a:solidFill>
                  </a:rPr>
                  <a:t>)</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high,</a:t>
                </a:r>
                <a:r>
                  <a:rPr kumimoji="1" lang="zh-CN" altLang="en-US" sz="1800" dirty="0">
                    <a:solidFill>
                      <a:prstClr val="black"/>
                    </a:solidFill>
                  </a:rPr>
                  <a:t> </a:t>
                </a:r>
                <a14:m>
                  <m:oMath xmlns:m="http://schemas.openxmlformats.org/officeDocument/2006/math">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ea typeface="Cambria Math" panose="02040503050406030204" pitchFamily="18" charset="0"/>
                          </a:rPr>
                          <m:t>𝛼</m:t>
                        </m:r>
                      </m:e>
                      <m:sub>
                        <m:r>
                          <a:rPr lang="en-US" altLang="zh-CN" sz="1800" i="1">
                            <a:solidFill>
                              <a:schemeClr val="tx1"/>
                            </a:solidFill>
                            <a:latin typeface="Cambria Math" panose="02040503050406030204" pitchFamily="18" charset="0"/>
                          </a:rPr>
                          <m:t>𝑡</m:t>
                        </m:r>
                      </m:sub>
                    </m:sSub>
                    <m:r>
                      <a:rPr lang="en-US" altLang="zh-CN" sz="1800" b="0" i="1" smtClean="0">
                        <a:solidFill>
                          <a:schemeClr val="tx1"/>
                        </a:solidFill>
                        <a:latin typeface="Cambria Math" panose="02040503050406030204" pitchFamily="18" charset="0"/>
                      </a:rPr>
                      <m:t>=0</m:t>
                    </m:r>
                  </m:oMath>
                </a14:m>
                <a:r>
                  <a:rPr kumimoji="1" lang="zh-CN" altLang="en-US" sz="1800" dirty="0">
                    <a:solidFill>
                      <a:prstClr val="black"/>
                    </a:solidFill>
                  </a:rPr>
                  <a:t> </a:t>
                </a:r>
                <a:r>
                  <a:rPr kumimoji="1" lang="en-US" altLang="zh-CN" sz="1800" dirty="0">
                    <a:solidFill>
                      <a:prstClr val="black"/>
                    </a:solidFill>
                  </a:rPr>
                  <a:t>strategy</a:t>
                </a:r>
                <a:r>
                  <a:rPr kumimoji="1" lang="zh-CN" altLang="en-US" sz="1800" dirty="0">
                    <a:solidFill>
                      <a:prstClr val="black"/>
                    </a:solidFill>
                  </a:rPr>
                  <a:t> </a:t>
                </a:r>
                <a:r>
                  <a:rPr kumimoji="1" lang="en-US" altLang="zh-CN" sz="1800" dirty="0">
                    <a:solidFill>
                      <a:prstClr val="black"/>
                    </a:solidFill>
                  </a:rPr>
                  <a:t>has</a:t>
                </a:r>
                <a:r>
                  <a:rPr kumimoji="1" lang="zh-CN" altLang="en-US" sz="1800" dirty="0">
                    <a:solidFill>
                      <a:prstClr val="black"/>
                    </a:solidFill>
                  </a:rPr>
                  <a:t> </a:t>
                </a:r>
                <a:r>
                  <a:rPr kumimoji="1" lang="en-US" altLang="zh-CN" sz="1800" dirty="0">
                    <a:solidFill>
                      <a:prstClr val="black"/>
                    </a:solidFill>
                  </a:rPr>
                  <a:t>a</a:t>
                </a:r>
                <a:r>
                  <a:rPr kumimoji="1" lang="zh-CN" altLang="en-US" sz="1800" dirty="0">
                    <a:solidFill>
                      <a:prstClr val="black"/>
                    </a:solidFill>
                  </a:rPr>
                  <a:t> </a:t>
                </a:r>
                <a:r>
                  <a:rPr kumimoji="1" lang="en-US" altLang="zh-CN" sz="1800" dirty="0">
                    <a:solidFill>
                      <a:prstClr val="black"/>
                    </a:solidFill>
                  </a:rPr>
                  <a:t>lower</a:t>
                </a:r>
                <a:r>
                  <a:rPr kumimoji="1" lang="zh-CN" altLang="en-US" sz="1800" dirty="0">
                    <a:solidFill>
                      <a:prstClr val="black"/>
                    </a:solidFill>
                  </a:rPr>
                  <a:t> </a:t>
                </a:r>
                <a:r>
                  <a:rPr kumimoji="1" lang="en-US" altLang="zh-CN" sz="1800" dirty="0">
                    <a:solidFill>
                      <a:prstClr val="black"/>
                    </a:solidFill>
                  </a:rPr>
                  <a:t>terminal</a:t>
                </a:r>
                <a:r>
                  <a:rPr kumimoji="1" lang="zh-CN" altLang="en-US" sz="1800" dirty="0">
                    <a:solidFill>
                      <a:prstClr val="black"/>
                    </a:solidFill>
                  </a:rPr>
                  <a:t> </a:t>
                </a:r>
                <a:r>
                  <a:rPr kumimoji="1" lang="en-US" altLang="zh-CN" sz="1800" dirty="0">
                    <a:solidFill>
                      <a:prstClr val="black"/>
                    </a:solidFill>
                  </a:rPr>
                  <a:t>wealth</a:t>
                </a:r>
                <a:r>
                  <a:rPr kumimoji="1" lang="zh-CN" altLang="en-US" sz="1800" dirty="0">
                    <a:solidFill>
                      <a:prstClr val="black"/>
                    </a:solidFill>
                  </a:rPr>
                  <a:t> </a:t>
                </a:r>
                <a:r>
                  <a:rPr kumimoji="1" lang="en-US" altLang="zh-CN" sz="1800" dirty="0">
                    <a:solidFill>
                      <a:prstClr val="black"/>
                    </a:solidFill>
                  </a:rPr>
                  <a:t>but</a:t>
                </a:r>
                <a:r>
                  <a:rPr kumimoji="1" lang="zh-CN" altLang="en-US" sz="1800" dirty="0">
                    <a:solidFill>
                      <a:prstClr val="black"/>
                    </a:solidFill>
                  </a:rPr>
                  <a:t> </a:t>
                </a:r>
                <a:r>
                  <a:rPr kumimoji="1" lang="en-US" altLang="zh-CN" sz="1800" dirty="0">
                    <a:solidFill>
                      <a:prstClr val="black"/>
                    </a:solidFill>
                  </a:rPr>
                  <a:t>it</a:t>
                </a:r>
                <a:r>
                  <a:rPr kumimoji="1" lang="zh-CN" altLang="en-US" sz="1800" dirty="0">
                    <a:solidFill>
                      <a:prstClr val="black"/>
                    </a:solidFill>
                  </a:rPr>
                  <a:t> </a:t>
                </a:r>
                <a:r>
                  <a:rPr kumimoji="1" lang="en-US" altLang="zh-CN" sz="1800" dirty="0">
                    <a:solidFill>
                      <a:prstClr val="black"/>
                    </a:solidFill>
                  </a:rPr>
                  <a:t>can</a:t>
                </a:r>
                <a:r>
                  <a:rPr kumimoji="1" lang="zh-CN" altLang="en-US" sz="1800" dirty="0">
                    <a:solidFill>
                      <a:prstClr val="black"/>
                    </a:solidFill>
                  </a:rPr>
                  <a:t> </a:t>
                </a:r>
                <a:r>
                  <a:rPr kumimoji="1" lang="en-US" altLang="zh-CN" sz="1800" dirty="0">
                    <a:solidFill>
                      <a:prstClr val="black"/>
                    </a:solidFill>
                  </a:rPr>
                  <a:t>stop</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loss</a:t>
                </a:r>
                <a:r>
                  <a:rPr kumimoji="1" lang="zh-CN" altLang="en-US" sz="1800" dirty="0">
                    <a:solidFill>
                      <a:prstClr val="black"/>
                    </a:solidFill>
                  </a:rPr>
                  <a:t> </a:t>
                </a:r>
                <a:r>
                  <a:rPr kumimoji="1" lang="en-US" altLang="zh-CN" sz="1800" dirty="0">
                    <a:solidFill>
                      <a:prstClr val="black"/>
                    </a:solidFill>
                  </a:rPr>
                  <a:t>in</a:t>
                </a:r>
                <a:r>
                  <a:rPr kumimoji="1" lang="zh-CN" altLang="en-US" sz="1800" dirty="0">
                    <a:solidFill>
                      <a:prstClr val="black"/>
                    </a:solidFill>
                  </a:rPr>
                  <a:t> </a:t>
                </a:r>
                <a:r>
                  <a:rPr kumimoji="1" lang="en-US" altLang="zh-CN" sz="1800" dirty="0">
                    <a:solidFill>
                      <a:prstClr val="black"/>
                    </a:solidFill>
                  </a:rPr>
                  <a:t>time.</a:t>
                </a:r>
              </a:p>
              <a:p>
                <a:pPr marL="171450" indent="-171450" algn="just">
                  <a:buFont typeface="Arial" panose="020B0604020202090204" pitchFamily="34" charset="0"/>
                  <a:buChar char="•"/>
                </a:pPr>
                <a:endParaRPr kumimoji="1" lang="zh-CN" altLang="en-US" sz="1800" dirty="0">
                  <a:solidFill>
                    <a:prstClr val="black"/>
                  </a:solidFill>
                </a:endParaRPr>
              </a:p>
            </p:txBody>
          </p:sp>
        </mc:Choice>
        <mc:Fallback xmlns="">
          <p:sp>
            <p:nvSpPr>
              <p:cNvPr id="11" name="矩形 18">
                <a:extLst>
                  <a:ext uri="{FF2B5EF4-FFF2-40B4-BE49-F238E27FC236}">
                    <a16:creationId xmlns:a16="http://schemas.microsoft.com/office/drawing/2014/main" id="{608BC6DB-BE57-A248-8D97-9A1E3D669A45}"/>
                  </a:ext>
                </a:extLst>
              </p:cNvPr>
              <p:cNvSpPr>
                <a:spLocks noGrp="1" noRot="1" noChangeAspect="1" noMove="1" noResize="1" noEditPoints="1" noAdjustHandles="1" noChangeArrowheads="1" noChangeShapeType="1" noTextEdit="1"/>
              </p:cNvSpPr>
              <p:nvPr>
                <p:ph sz="quarter" idx="18"/>
              </p:nvPr>
            </p:nvSpPr>
            <p:spPr>
              <a:xfrm>
                <a:off x="345523" y="4115219"/>
                <a:ext cx="11520000" cy="2369803"/>
              </a:xfrm>
              <a:prstGeom prst="rect">
                <a:avLst/>
              </a:prstGeom>
              <a:blipFill>
                <a:blip r:embed="rId2"/>
                <a:stretch>
                  <a:fillRect l="-441" t="-2139" r="-5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矩形 18">
                <a:extLst>
                  <a:ext uri="{FF2B5EF4-FFF2-40B4-BE49-F238E27FC236}">
                    <a16:creationId xmlns:a16="http://schemas.microsoft.com/office/drawing/2014/main" id="{1078EAEE-AB2F-0A4E-9594-86E913738C04}"/>
                  </a:ext>
                </a:extLst>
              </p:cNvPr>
              <p:cNvSpPr txBox="1">
                <a:spLocks/>
              </p:cNvSpPr>
              <p:nvPr/>
            </p:nvSpPr>
            <p:spPr>
              <a:xfrm>
                <a:off x="336000" y="1330673"/>
                <a:ext cx="11520000" cy="774853"/>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Assets:</a:t>
                </a:r>
                <a:r>
                  <a:rPr kumimoji="1" lang="zh-CN" altLang="en-US" sz="1800" dirty="0">
                    <a:solidFill>
                      <a:prstClr val="black"/>
                    </a:solidFill>
                  </a:rPr>
                  <a:t> </a:t>
                </a:r>
                <a:r>
                  <a:rPr kumimoji="1" lang="en-US" altLang="zh-CN" sz="1800" dirty="0">
                    <a:solidFill>
                      <a:prstClr val="black"/>
                    </a:solidFill>
                  </a:rPr>
                  <a:t>Two</a:t>
                </a:r>
                <a:r>
                  <a:rPr kumimoji="1" lang="zh-CN" altLang="en-US" sz="1800" dirty="0">
                    <a:solidFill>
                      <a:prstClr val="black"/>
                    </a:solidFill>
                  </a:rPr>
                  <a:t> </a:t>
                </a:r>
                <a:r>
                  <a:rPr kumimoji="1" lang="en-US" altLang="zh-CN" sz="1800" dirty="0">
                    <a:solidFill>
                      <a:prstClr val="black"/>
                    </a:solidFill>
                  </a:rPr>
                  <a:t>Gold</a:t>
                </a:r>
                <a:r>
                  <a:rPr kumimoji="1" lang="zh-CN" altLang="en-US" sz="1800" dirty="0">
                    <a:solidFill>
                      <a:prstClr val="black"/>
                    </a:solidFill>
                  </a:rPr>
                  <a:t> </a:t>
                </a:r>
                <a:r>
                  <a:rPr kumimoji="1" lang="en-US" altLang="zh-CN" sz="1800" dirty="0">
                    <a:solidFill>
                      <a:prstClr val="black"/>
                    </a:solidFill>
                  </a:rPr>
                  <a:t>ETFs</a:t>
                </a:r>
                <a:r>
                  <a:rPr kumimoji="1" lang="zh-CN" altLang="en-US" sz="1800" dirty="0">
                    <a:solidFill>
                      <a:prstClr val="black"/>
                    </a:solidFill>
                  </a:rPr>
                  <a:t> </a:t>
                </a:r>
                <a:r>
                  <a:rPr kumimoji="1" lang="en-US" altLang="zh-CN" sz="1800" dirty="0">
                    <a:solidFill>
                      <a:prstClr val="black"/>
                    </a:solidFill>
                  </a:rPr>
                  <a:t>(IAU</a:t>
                </a:r>
                <a:r>
                  <a:rPr kumimoji="1" lang="zh-CN" altLang="en-US" sz="1800" dirty="0">
                    <a:solidFill>
                      <a:prstClr val="black"/>
                    </a:solidFill>
                  </a:rPr>
                  <a:t> </a:t>
                </a:r>
                <a:r>
                  <a:rPr kumimoji="1" lang="en-US" altLang="zh-CN" sz="1800" dirty="0">
                    <a:solidFill>
                      <a:prstClr val="black"/>
                    </a:solidFill>
                  </a:rPr>
                  <a:t>&amp;</a:t>
                </a:r>
                <a:r>
                  <a:rPr kumimoji="1" lang="zh-CN" altLang="en-US" sz="1800" dirty="0">
                    <a:solidFill>
                      <a:prstClr val="black"/>
                    </a:solidFill>
                  </a:rPr>
                  <a:t> </a:t>
                </a:r>
                <a:r>
                  <a:rPr kumimoji="1" lang="en-US" altLang="zh-CN" sz="1800" dirty="0">
                    <a:solidFill>
                      <a:prstClr val="black"/>
                    </a:solidFill>
                  </a:rPr>
                  <a:t>SGOL),</a:t>
                </a:r>
                <a:r>
                  <a:rPr kumimoji="1" lang="zh-CN" altLang="en-US" sz="1800" dirty="0">
                    <a:solidFill>
                      <a:prstClr val="black"/>
                    </a:solidFill>
                  </a:rPr>
                  <a:t> </a:t>
                </a:r>
                <a:r>
                  <a:rPr kumimoji="1" lang="en-US" altLang="zh-CN" sz="1800" dirty="0">
                    <a:solidFill>
                      <a:prstClr val="black"/>
                    </a:solidFill>
                  </a:rPr>
                  <a:t>1/1/2010 - 12/6/2019 </a:t>
                </a:r>
              </a:p>
              <a:p>
                <a:pPr marL="171450" indent="-171450" algn="just">
                  <a:buFont typeface="Arial" panose="020B0604020202090204" pitchFamily="34" charset="0"/>
                  <a:buChar char="•"/>
                </a:pPr>
                <a:r>
                  <a:rPr kumimoji="1" lang="en-US" altLang="zh-CN" sz="1800" dirty="0">
                    <a:solidFill>
                      <a:prstClr val="black"/>
                    </a:solidFill>
                  </a:rPr>
                  <a:t>Parameters:</a:t>
                </a:r>
                <a:r>
                  <a:rPr kumimoji="1" lang="zh-CN" altLang="en-US" sz="1800" dirty="0">
                    <a:solidFill>
                      <a:prstClr val="black"/>
                    </a:solidFill>
                  </a:rPr>
                  <a:t> </a:t>
                </a:r>
                <a14:m>
                  <m:oMath xmlns:m="http://schemas.openxmlformats.org/officeDocument/2006/math">
                    <m:r>
                      <a:rPr kumimoji="1" lang="zh-CN" altLang="en-US" sz="1800" i="1" smtClean="0">
                        <a:solidFill>
                          <a:prstClr val="black"/>
                        </a:solidFill>
                        <a:latin typeface="Cambria Math" panose="02040503050406030204" pitchFamily="18" charset="0"/>
                      </a:rPr>
                      <m:t>𝜇</m:t>
                    </m:r>
                    <m:r>
                      <a:rPr kumimoji="1" lang="en-US" altLang="zh-CN" sz="1800" b="0" i="1" smtClean="0">
                        <a:solidFill>
                          <a:prstClr val="black"/>
                        </a:solidFill>
                        <a:latin typeface="Cambria Math" panose="02040503050406030204" pitchFamily="18" charset="0"/>
                      </a:rPr>
                      <m:t>,</m:t>
                    </m:r>
                    <m:r>
                      <a:rPr kumimoji="1" lang="zh-CN" altLang="en-US" sz="1800" i="1" smtClean="0">
                        <a:solidFill>
                          <a:prstClr val="black"/>
                        </a:solidFill>
                        <a:latin typeface="Cambria Math" panose="02040503050406030204" pitchFamily="18" charset="0"/>
                      </a:rPr>
                      <m:t>𝜎</m:t>
                    </m:r>
                  </m:oMath>
                </a14:m>
                <a:r>
                  <a:rPr kumimoji="1" lang="zh-CN" altLang="en-US" sz="1800" dirty="0">
                    <a:solidFill>
                      <a:prstClr val="black"/>
                    </a:solidFill>
                  </a:rPr>
                  <a:t> </a:t>
                </a:r>
                <a:r>
                  <a:rPr kumimoji="1" lang="en-US" altLang="zh-CN" sz="1800" dirty="0">
                    <a:solidFill>
                      <a:prstClr val="black"/>
                    </a:solidFill>
                  </a:rPr>
                  <a:t>(rolling,</a:t>
                </a:r>
                <a:r>
                  <a:rPr kumimoji="1" lang="zh-CN" altLang="en-US" sz="1800" dirty="0">
                    <a:solidFill>
                      <a:prstClr val="black"/>
                    </a:solidFill>
                  </a:rPr>
                  <a:t> </a:t>
                </a:r>
                <a:r>
                  <a:rPr kumimoji="1" lang="en-US" altLang="zh-CN" sz="1800" dirty="0">
                    <a:solidFill>
                      <a:prstClr val="black"/>
                    </a:solidFill>
                  </a:rPr>
                  <a:t>252</a:t>
                </a:r>
                <a:r>
                  <a:rPr kumimoji="1" lang="zh-CN" altLang="en-US" sz="1800" dirty="0">
                    <a:solidFill>
                      <a:prstClr val="black"/>
                    </a:solidFill>
                  </a:rPr>
                  <a:t> </a:t>
                </a:r>
                <a:r>
                  <a:rPr kumimoji="1" lang="en-US" altLang="zh-CN" sz="1800" dirty="0">
                    <a:solidFill>
                      <a:prstClr val="black"/>
                    </a:solidFill>
                  </a:rPr>
                  <a:t>days),</a:t>
                </a:r>
                <a:r>
                  <a:rPr kumimoji="1" lang="zh-CN" altLang="en-US" sz="1800" dirty="0">
                    <a:solidFill>
                      <a:prstClr val="black"/>
                    </a:solidFill>
                  </a:rPr>
                  <a:t> </a:t>
                </a:r>
                <a14:m>
                  <m:oMath xmlns:m="http://schemas.openxmlformats.org/officeDocument/2006/math">
                    <m:r>
                      <a:rPr kumimoji="1" lang="en-US" altLang="zh-CN" sz="1800" i="1" smtClean="0">
                        <a:solidFill>
                          <a:prstClr val="black"/>
                        </a:solidFill>
                        <a:latin typeface="Cambria Math" panose="02040503050406030204" pitchFamily="18" charset="0"/>
                      </a:rPr>
                      <m:t>𝑘</m:t>
                    </m:r>
                  </m:oMath>
                </a14:m>
                <a:r>
                  <a:rPr kumimoji="1" lang="zh-CN" altLang="en-US" sz="1800" dirty="0">
                    <a:solidFill>
                      <a:prstClr val="black"/>
                    </a:solidFill>
                  </a:rPr>
                  <a:t> </a:t>
                </a:r>
                <a:r>
                  <a:rPr kumimoji="1" lang="en-US" altLang="zh-CN" sz="1800" dirty="0">
                    <a:solidFill>
                      <a:prstClr val="black"/>
                    </a:solidFill>
                  </a:rPr>
                  <a:t>(rolling</a:t>
                </a:r>
                <a:r>
                  <a:rPr kumimoji="1" lang="zh-CN" altLang="en-US" sz="1800" dirty="0">
                    <a:solidFill>
                      <a:prstClr val="black"/>
                    </a:solidFill>
                  </a:rPr>
                  <a:t> </a:t>
                </a:r>
                <a:r>
                  <a:rPr kumimoji="1" lang="en-US" altLang="zh-CN" sz="1800" dirty="0">
                    <a:solidFill>
                      <a:prstClr val="black"/>
                    </a:solidFill>
                  </a:rPr>
                  <a:t>regression,</a:t>
                </a:r>
                <a:r>
                  <a:rPr kumimoji="1" lang="zh-CN" altLang="en-US" sz="1800" dirty="0">
                    <a:solidFill>
                      <a:prstClr val="black"/>
                    </a:solidFill>
                  </a:rPr>
                  <a:t> </a:t>
                </a:r>
                <a:r>
                  <a:rPr kumimoji="1" lang="en-US" altLang="zh-CN" sz="1800" dirty="0">
                    <a:solidFill>
                      <a:prstClr val="black"/>
                    </a:solidFill>
                  </a:rPr>
                  <a:t>252</a:t>
                </a:r>
                <a:r>
                  <a:rPr kumimoji="1" lang="zh-CN" altLang="en-US" sz="1800" dirty="0">
                    <a:solidFill>
                      <a:prstClr val="black"/>
                    </a:solidFill>
                  </a:rPr>
                  <a:t> </a:t>
                </a:r>
                <a:r>
                  <a:rPr kumimoji="1" lang="en-US" altLang="zh-CN" sz="1800" dirty="0">
                    <a:solidFill>
                      <a:prstClr val="black"/>
                    </a:solidFill>
                  </a:rPr>
                  <a:t>days)</a:t>
                </a:r>
              </a:p>
              <a:p>
                <a:pPr marL="171450" indent="-171450" algn="just">
                  <a:buFont typeface="Arial" panose="020B0604020202090204" pitchFamily="34" charset="0"/>
                  <a:buChar char="•"/>
                </a:pPr>
                <a:endParaRPr kumimoji="1" lang="zh-CN" altLang="en-US" sz="1800" dirty="0">
                  <a:solidFill>
                    <a:prstClr val="black"/>
                  </a:solidFill>
                </a:endParaRPr>
              </a:p>
            </p:txBody>
          </p:sp>
        </mc:Choice>
        <mc:Fallback xmlns="">
          <p:sp>
            <p:nvSpPr>
              <p:cNvPr id="14" name="矩形 18">
                <a:extLst>
                  <a:ext uri="{FF2B5EF4-FFF2-40B4-BE49-F238E27FC236}">
                    <a16:creationId xmlns:a16="http://schemas.microsoft.com/office/drawing/2014/main" id="{1078EAEE-AB2F-0A4E-9594-86E913738C04}"/>
                  </a:ext>
                </a:extLst>
              </p:cNvPr>
              <p:cNvSpPr txBox="1">
                <a:spLocks noRot="1" noChangeAspect="1" noMove="1" noResize="1" noEditPoints="1" noAdjustHandles="1" noChangeArrowheads="1" noChangeShapeType="1" noTextEdit="1"/>
              </p:cNvSpPr>
              <p:nvPr/>
            </p:nvSpPr>
            <p:spPr>
              <a:xfrm>
                <a:off x="336000" y="1330673"/>
                <a:ext cx="11520000" cy="774853"/>
              </a:xfrm>
              <a:prstGeom prst="rect">
                <a:avLst/>
              </a:prstGeom>
              <a:blipFill>
                <a:blip r:embed="rId3"/>
                <a:stretch>
                  <a:fillRect l="-529" t="-5512" b="-31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2340D266-527C-1142-B53E-AA78B18904D1}"/>
                  </a:ext>
                </a:extLst>
              </p:cNvPr>
              <p:cNvGraphicFramePr>
                <a:graphicFrameLocks noGrp="1"/>
              </p:cNvGraphicFramePr>
              <p:nvPr>
                <p:extLst>
                  <p:ext uri="{D42A27DB-BD31-4B8C-83A1-F6EECF244321}">
                    <p14:modId xmlns:p14="http://schemas.microsoft.com/office/powerpoint/2010/main" val="3801150824"/>
                  </p:ext>
                </p:extLst>
              </p:nvPr>
            </p:nvGraphicFramePr>
            <p:xfrm>
              <a:off x="334964" y="2219735"/>
              <a:ext cx="11509441" cy="1781274"/>
            </p:xfrm>
            <a:graphic>
              <a:graphicData uri="http://schemas.openxmlformats.org/drawingml/2006/table">
                <a:tbl>
                  <a:tblPr firstRow="1" bandRow="1">
                    <a:tableStyleId>{5C22544A-7EE6-4342-B048-85BDC9FD1C3A}</a:tableStyleId>
                  </a:tblPr>
                  <a:tblGrid>
                    <a:gridCol w="2724449">
                      <a:extLst>
                        <a:ext uri="{9D8B030D-6E8A-4147-A177-3AD203B41FA5}">
                          <a16:colId xmlns:a16="http://schemas.microsoft.com/office/drawing/2014/main" val="3944709538"/>
                        </a:ext>
                      </a:extLst>
                    </a:gridCol>
                    <a:gridCol w="2069543">
                      <a:extLst>
                        <a:ext uri="{9D8B030D-6E8A-4147-A177-3AD203B41FA5}">
                          <a16:colId xmlns:a16="http://schemas.microsoft.com/office/drawing/2014/main" val="3692968094"/>
                        </a:ext>
                      </a:extLst>
                    </a:gridCol>
                    <a:gridCol w="1675343">
                      <a:extLst>
                        <a:ext uri="{9D8B030D-6E8A-4147-A177-3AD203B41FA5}">
                          <a16:colId xmlns:a16="http://schemas.microsoft.com/office/drawing/2014/main" val="2760935925"/>
                        </a:ext>
                      </a:extLst>
                    </a:gridCol>
                    <a:gridCol w="1562715">
                      <a:extLst>
                        <a:ext uri="{9D8B030D-6E8A-4147-A177-3AD203B41FA5}">
                          <a16:colId xmlns:a16="http://schemas.microsoft.com/office/drawing/2014/main" val="1477795050"/>
                        </a:ext>
                      </a:extLst>
                    </a:gridCol>
                    <a:gridCol w="1196673">
                      <a:extLst>
                        <a:ext uri="{9D8B030D-6E8A-4147-A177-3AD203B41FA5}">
                          <a16:colId xmlns:a16="http://schemas.microsoft.com/office/drawing/2014/main" val="1478834636"/>
                        </a:ext>
                      </a:extLst>
                    </a:gridCol>
                    <a:gridCol w="2280718">
                      <a:extLst>
                        <a:ext uri="{9D8B030D-6E8A-4147-A177-3AD203B41FA5}">
                          <a16:colId xmlns:a16="http://schemas.microsoft.com/office/drawing/2014/main" val="3960764632"/>
                        </a:ext>
                      </a:extLst>
                    </a:gridCol>
                  </a:tblGrid>
                  <a:tr h="400718">
                    <a:tc>
                      <a:txBody>
                        <a:bodyPr/>
                        <a:lstStyle/>
                        <a:p>
                          <a:pPr algn="ctr"/>
                          <a:endParaRPr lang="en-US" sz="1600" b="1" dirty="0"/>
                        </a:p>
                      </a:txBody>
                      <a:tcPr anchor="ctr"/>
                    </a:tc>
                    <a:tc>
                      <a:txBody>
                        <a:bodyPr/>
                        <a:lstStyle/>
                        <a:p>
                          <a:pPr algn="ctr"/>
                          <a:r>
                            <a:rPr lang="en-US" altLang="zh-CN" sz="1600" b="1" dirty="0" err="1"/>
                            <a:t>Max_Drawdown</a:t>
                          </a:r>
                          <a:endParaRPr lang="en-US" sz="1600" b="1" dirty="0"/>
                        </a:p>
                      </a:txBody>
                      <a:tcPr anchor="ctr"/>
                    </a:tc>
                    <a:tc>
                      <a:txBody>
                        <a:bodyPr/>
                        <a:lstStyle/>
                        <a:p>
                          <a:pPr algn="ctr"/>
                          <a:r>
                            <a:rPr lang="en-US" altLang="zh-CN" sz="1600" b="1" dirty="0" err="1"/>
                            <a:t>Max_Return</a:t>
                          </a:r>
                          <a:endParaRPr lang="en-US" sz="1600" b="1" dirty="0"/>
                        </a:p>
                      </a:txBody>
                      <a:tcPr anchor="ctr"/>
                    </a:tc>
                    <a:tc>
                      <a:txBody>
                        <a:bodyPr/>
                        <a:lstStyle/>
                        <a:p>
                          <a:pPr algn="ctr"/>
                          <a:r>
                            <a:rPr lang="en-US" altLang="zh-CN" sz="1600" b="1" dirty="0" err="1"/>
                            <a:t>Min_Return</a:t>
                          </a:r>
                          <a:endParaRPr lang="en-US" sz="1600" b="1" dirty="0"/>
                        </a:p>
                      </a:txBody>
                      <a:tcPr anchor="ctr"/>
                    </a:tc>
                    <a:tc>
                      <a:txBody>
                        <a:bodyPr/>
                        <a:lstStyle/>
                        <a:p>
                          <a:pPr algn="ctr"/>
                          <a:r>
                            <a:rPr lang="en-US" altLang="zh-CN" sz="1600" b="1" dirty="0"/>
                            <a:t>Volatility</a:t>
                          </a:r>
                          <a:endParaRPr lang="en-US" sz="1600" b="1" dirty="0"/>
                        </a:p>
                      </a:txBody>
                      <a:tcPr anchor="ctr"/>
                    </a:tc>
                    <a:tc>
                      <a:txBody>
                        <a:bodyPr/>
                        <a:lstStyle/>
                        <a:p>
                          <a:pPr algn="ctr"/>
                          <a:r>
                            <a:rPr lang="en-US" altLang="zh-CN" sz="1600" b="1" dirty="0"/>
                            <a:t>Annualized</a:t>
                          </a:r>
                          <a:r>
                            <a:rPr lang="zh-CN" altLang="en-US" sz="1600" b="1" dirty="0"/>
                            <a:t> </a:t>
                          </a:r>
                          <a:r>
                            <a:rPr lang="en-US" altLang="zh-CN" sz="1600" b="1" dirty="0"/>
                            <a:t>Sharpe</a:t>
                          </a:r>
                          <a:r>
                            <a:rPr lang="zh-CN" altLang="en-US" sz="1600" b="1" dirty="0"/>
                            <a:t> </a:t>
                          </a:r>
                          <a:r>
                            <a:rPr lang="en-US" altLang="zh-CN" sz="1600" b="1" dirty="0"/>
                            <a:t>Ratio</a:t>
                          </a:r>
                          <a:endParaRPr lang="en-US" sz="1600" b="1" dirty="0"/>
                        </a:p>
                      </a:txBody>
                      <a:tcPr anchor="ctr"/>
                    </a:tc>
                    <a:extLst>
                      <a:ext uri="{0D108BD9-81ED-4DB2-BD59-A6C34878D82A}">
                        <a16:rowId xmlns:a16="http://schemas.microsoft.com/office/drawing/2014/main" val="1006441970"/>
                      </a:ext>
                    </a:extLst>
                  </a:tr>
                  <a:tr h="400718">
                    <a:tc>
                      <a:txBody>
                        <a:bodyPr/>
                        <a:lstStyle/>
                        <a:p>
                          <a:pPr algn="ctr"/>
                          <a:r>
                            <a:rPr lang="en-US" altLang="zh-CN" sz="1600" b="1" dirty="0"/>
                            <a:t>sim_</a:t>
                          </a:r>
                          <a14:m>
                            <m:oMath xmlns:m="http://schemas.openxmlformats.org/officeDocument/2006/math">
                              <m:r>
                                <a:rPr lang="en-US" altLang="zh-CN" sz="1600" b="1" i="1" smtClean="0">
                                  <a:latin typeface="Cambria Math" panose="02040503050406030204" pitchFamily="18" charset="0"/>
                                  <a:ea typeface="Cambria Math" panose="02040503050406030204" pitchFamily="18" charset="0"/>
                                </a:rPr>
                                <m:t>𝝈</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𝟏</m:t>
                              </m:r>
                            </m:oMath>
                          </a14:m>
                          <a:endParaRPr lang="en-US" sz="1600" b="1" dirty="0"/>
                        </a:p>
                      </a:txBody>
                      <a:tcPr anchor="ctr"/>
                    </a:tc>
                    <a:tc>
                      <a:txBody>
                        <a:bodyPr/>
                        <a:lstStyle/>
                        <a:p>
                          <a:pPr algn="ctr"/>
                          <a:r>
                            <a:rPr lang="en-US" altLang="zh-CN" sz="1600" b="1" dirty="0"/>
                            <a:t>0.1352</a:t>
                          </a:r>
                          <a:endParaRPr lang="en-US" sz="1600" b="1" dirty="0"/>
                        </a:p>
                      </a:txBody>
                      <a:tcPr anchor="ctr"/>
                    </a:tc>
                    <a:tc>
                      <a:txBody>
                        <a:bodyPr/>
                        <a:lstStyle/>
                        <a:p>
                          <a:pPr algn="ctr"/>
                          <a:r>
                            <a:rPr lang="en-US" altLang="zh-CN" sz="1600" b="1" dirty="0"/>
                            <a:t>0.0698</a:t>
                          </a:r>
                          <a:endParaRPr lang="en-US" sz="1600" b="1" dirty="0"/>
                        </a:p>
                      </a:txBody>
                      <a:tcPr anchor="ctr"/>
                    </a:tc>
                    <a:tc>
                      <a:txBody>
                        <a:bodyPr/>
                        <a:lstStyle/>
                        <a:p>
                          <a:pPr algn="ctr"/>
                          <a:r>
                            <a:rPr lang="en-US" altLang="zh-CN" sz="1600" b="1" dirty="0"/>
                            <a:t>-0.0501</a:t>
                          </a:r>
                          <a:endParaRPr lang="en-US" sz="1600" b="1" dirty="0"/>
                        </a:p>
                      </a:txBody>
                      <a:tcPr anchor="ctr"/>
                    </a:tc>
                    <a:tc>
                      <a:txBody>
                        <a:bodyPr/>
                        <a:lstStyle/>
                        <a:p>
                          <a:pPr algn="ctr"/>
                          <a:r>
                            <a:rPr lang="en-US" altLang="zh-CN" sz="1600" b="1" dirty="0"/>
                            <a:t>0.0102</a:t>
                          </a:r>
                          <a:endParaRPr lang="en-US" sz="1600" b="1" dirty="0"/>
                        </a:p>
                      </a:txBody>
                      <a:tcPr anchor="ctr"/>
                    </a:tc>
                    <a:tc>
                      <a:txBody>
                        <a:bodyPr/>
                        <a:lstStyle/>
                        <a:p>
                          <a:pPr algn="ctr"/>
                          <a:r>
                            <a:rPr lang="en-US" altLang="zh-CN" sz="1600" b="1" dirty="0"/>
                            <a:t>1.5859</a:t>
                          </a:r>
                          <a:endParaRPr lang="en-US" sz="1600" b="1" dirty="0"/>
                        </a:p>
                      </a:txBody>
                      <a:tcPr anchor="ctr"/>
                    </a:tc>
                    <a:extLst>
                      <a:ext uri="{0D108BD9-81ED-4DB2-BD59-A6C34878D82A}">
                        <a16:rowId xmlns:a16="http://schemas.microsoft.com/office/drawing/2014/main" val="1024275152"/>
                      </a:ext>
                    </a:extLst>
                  </a:tr>
                  <a:tr h="400718">
                    <a:tc>
                      <a:txBody>
                        <a:bodyPr/>
                        <a:lstStyle/>
                        <a:p>
                          <a:pPr algn="ctr"/>
                          <a:r>
                            <a:rPr lang="en-US" altLang="zh-CN" sz="1600" b="1" dirty="0"/>
                            <a:t>sim_</a:t>
                          </a:r>
                          <a14:m>
                            <m:oMath xmlns:m="http://schemas.openxmlformats.org/officeDocument/2006/math">
                              <m:r>
                                <a:rPr lang="en-US" altLang="zh-CN" sz="1600" b="1" i="1" smtClean="0">
                                  <a:latin typeface="Cambria Math" panose="02040503050406030204" pitchFamily="18" charset="0"/>
                                  <a:ea typeface="Cambria Math" panose="02040503050406030204" pitchFamily="18" charset="0"/>
                                </a:rPr>
                                <m:t>𝝈</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𝟑</m:t>
                              </m:r>
                            </m:oMath>
                          </a14:m>
                          <a:r>
                            <a:rPr lang="en-US" altLang="zh-CN" sz="1600" b="1" dirty="0"/>
                            <a:t>(</a:t>
                          </a:r>
                          <a14:m>
                            <m:oMath xmlns:m="http://schemas.openxmlformats.org/officeDocument/2006/math">
                              <m:sSub>
                                <m:sSubPr>
                                  <m:ctrlPr>
                                    <a:rPr lang="en-US" altLang="zh-CN" sz="1600" b="1" i="1" dirty="0" smtClean="0">
                                      <a:latin typeface="Cambria Math" panose="02040503050406030204" pitchFamily="18" charset="0"/>
                                    </a:rPr>
                                  </m:ctrlPr>
                                </m:sSubPr>
                                <m:e>
                                  <m:r>
                                    <a:rPr lang="en-US" altLang="zh-CN" sz="1600" b="1" i="1" dirty="0" smtClean="0">
                                      <a:latin typeface="Cambria Math" panose="02040503050406030204" pitchFamily="18" charset="0"/>
                                      <a:ea typeface="Cambria Math" panose="02040503050406030204" pitchFamily="18" charset="0"/>
                                    </a:rPr>
                                    <m:t>𝜶</m:t>
                                  </m:r>
                                </m:e>
                                <m:sub>
                                  <m:r>
                                    <a:rPr lang="en-US" altLang="zh-CN" sz="1600" b="1" i="1" dirty="0" smtClean="0">
                                      <a:latin typeface="Cambria Math" panose="02040503050406030204" pitchFamily="18" charset="0"/>
                                    </a:rPr>
                                    <m:t>𝒕</m:t>
                                  </m:r>
                                </m:sub>
                              </m:sSub>
                              <m:r>
                                <a:rPr lang="en-US" altLang="zh-CN" sz="1600" b="1" i="1" dirty="0" smtClean="0">
                                  <a:latin typeface="Cambria Math" panose="02040503050406030204" pitchFamily="18" charset="0"/>
                                </a:rPr>
                                <m:t>=</m:t>
                              </m:r>
                              <m:sSub>
                                <m:sSubPr>
                                  <m:ctrlPr>
                                    <a:rPr lang="en-US" altLang="zh-CN" sz="1600" b="1" i="1" dirty="0" smtClean="0">
                                      <a:latin typeface="Cambria Math" panose="02040503050406030204" pitchFamily="18" charset="0"/>
                                    </a:rPr>
                                  </m:ctrlPr>
                                </m:sSubPr>
                                <m:e>
                                  <m:r>
                                    <a:rPr lang="en-US" altLang="zh-CN" sz="1600" b="1" i="1" dirty="0" smtClean="0">
                                      <a:latin typeface="Cambria Math" panose="02040503050406030204" pitchFamily="18" charset="0"/>
                                      <a:ea typeface="Cambria Math" panose="02040503050406030204" pitchFamily="18" charset="0"/>
                                    </a:rPr>
                                    <m:t>𝜶</m:t>
                                  </m:r>
                                </m:e>
                                <m:sub>
                                  <m:r>
                                    <a:rPr lang="en-US" altLang="zh-CN" sz="1600" b="1" i="1" dirty="0" smtClean="0">
                                      <a:latin typeface="Cambria Math" panose="02040503050406030204" pitchFamily="18" charset="0"/>
                                    </a:rPr>
                                    <m:t>𝒕</m:t>
                                  </m:r>
                                  <m:r>
                                    <a:rPr lang="en-US" altLang="zh-CN" sz="1600" b="1" i="1" dirty="0" smtClean="0">
                                      <a:latin typeface="Cambria Math" panose="02040503050406030204" pitchFamily="18" charset="0"/>
                                    </a:rPr>
                                    <m:t>−</m:t>
                                  </m:r>
                                  <m:r>
                                    <a:rPr lang="en-US" altLang="zh-CN" sz="1600" b="1" i="1" dirty="0" smtClean="0">
                                      <a:latin typeface="Cambria Math" panose="02040503050406030204" pitchFamily="18" charset="0"/>
                                    </a:rPr>
                                    <m:t>𝟏</m:t>
                                  </m:r>
                                </m:sub>
                              </m:sSub>
                            </m:oMath>
                          </a14:m>
                          <a:r>
                            <a:rPr lang="en-US" altLang="zh-CN" sz="1600" b="1" dirty="0"/>
                            <a:t>)</a:t>
                          </a:r>
                          <a:endParaRPr lang="en-US" sz="1600" b="1" dirty="0"/>
                        </a:p>
                      </a:txBody>
                      <a:tcPr anchor="ctr"/>
                    </a:tc>
                    <a:tc>
                      <a:txBody>
                        <a:bodyPr/>
                        <a:lstStyle/>
                        <a:p>
                          <a:pPr algn="ctr"/>
                          <a:r>
                            <a:rPr lang="en-US" altLang="zh-CN" sz="1600" b="1" dirty="0"/>
                            <a:t>1.5573</a:t>
                          </a:r>
                          <a:endParaRPr lang="en-US" sz="1600" b="1" dirty="0"/>
                        </a:p>
                      </a:txBody>
                      <a:tcPr anchor="ctr"/>
                    </a:tc>
                    <a:tc>
                      <a:txBody>
                        <a:bodyPr/>
                        <a:lstStyle/>
                        <a:p>
                          <a:pPr algn="ctr"/>
                          <a:r>
                            <a:rPr lang="en-US" altLang="zh-CN" sz="1600" b="1" dirty="0"/>
                            <a:t>46.6661</a:t>
                          </a:r>
                          <a:endParaRPr lang="en-US" sz="1600" b="1" dirty="0"/>
                        </a:p>
                      </a:txBody>
                      <a:tcPr anchor="ctr"/>
                    </a:tc>
                    <a:tc>
                      <a:txBody>
                        <a:bodyPr/>
                        <a:lstStyle/>
                        <a:p>
                          <a:pPr algn="ctr"/>
                          <a:r>
                            <a:rPr lang="en-US" altLang="zh-CN" sz="1600" b="1" dirty="0"/>
                            <a:t>-17.4810</a:t>
                          </a:r>
                          <a:endParaRPr lang="en-US" sz="1600" b="1" dirty="0"/>
                        </a:p>
                      </a:txBody>
                      <a:tcPr anchor="ctr"/>
                    </a:tc>
                    <a:tc>
                      <a:txBody>
                        <a:bodyPr/>
                        <a:lstStyle/>
                        <a:p>
                          <a:pPr algn="ctr"/>
                          <a:r>
                            <a:rPr lang="en-US" altLang="zh-CN" sz="1600" b="1" dirty="0"/>
                            <a:t>2.5726</a:t>
                          </a:r>
                          <a:endParaRPr lang="en-US" sz="1600" b="1" dirty="0"/>
                        </a:p>
                      </a:txBody>
                      <a:tcPr anchor="ctr"/>
                    </a:tc>
                    <a:tc>
                      <a:txBody>
                        <a:bodyPr/>
                        <a:lstStyle/>
                        <a:p>
                          <a:pPr algn="ctr"/>
                          <a:r>
                            <a:rPr lang="en-US" altLang="zh-CN" sz="1600" b="1" dirty="0"/>
                            <a:t>0.8096</a:t>
                          </a:r>
                          <a:endParaRPr lang="en-US" sz="1600" b="1" dirty="0"/>
                        </a:p>
                      </a:txBody>
                      <a:tcPr anchor="ctr"/>
                    </a:tc>
                    <a:extLst>
                      <a:ext uri="{0D108BD9-81ED-4DB2-BD59-A6C34878D82A}">
                        <a16:rowId xmlns:a16="http://schemas.microsoft.com/office/drawing/2014/main" val="3801312409"/>
                      </a:ext>
                    </a:extLst>
                  </a:tr>
                  <a:tr h="400718">
                    <a:tc>
                      <a:txBody>
                        <a:bodyPr/>
                        <a:lstStyle/>
                        <a:p>
                          <a:pPr algn="ctr"/>
                          <a:r>
                            <a:rPr lang="en-US" altLang="zh-CN" sz="1600" b="1" dirty="0" err="1"/>
                            <a:t>empirical_data</a:t>
                          </a:r>
                          <a:endParaRPr lang="en-US" sz="1600" b="1" dirty="0"/>
                        </a:p>
                      </a:txBody>
                      <a:tcPr anchor="ctr"/>
                    </a:tc>
                    <a:tc>
                      <a:txBody>
                        <a:bodyPr/>
                        <a:lstStyle/>
                        <a:p>
                          <a:pPr algn="ctr"/>
                          <a:r>
                            <a:rPr lang="en-US" altLang="zh-CN" sz="1600" b="1" dirty="0"/>
                            <a:t>0.0012</a:t>
                          </a:r>
                          <a:endParaRPr lang="en-US" sz="1600" b="1" dirty="0"/>
                        </a:p>
                      </a:txBody>
                      <a:tcPr anchor="ctr"/>
                    </a:tc>
                    <a:tc>
                      <a:txBody>
                        <a:bodyPr/>
                        <a:lstStyle/>
                        <a:p>
                          <a:pPr algn="ctr"/>
                          <a:r>
                            <a:rPr lang="en-US" altLang="zh-CN" sz="1600" b="1" dirty="0"/>
                            <a:t>0.0132</a:t>
                          </a:r>
                          <a:endParaRPr lang="en-US" sz="1600" b="1" dirty="0"/>
                        </a:p>
                      </a:txBody>
                      <a:tcPr anchor="ctr"/>
                    </a:tc>
                    <a:tc>
                      <a:txBody>
                        <a:bodyPr/>
                        <a:lstStyle/>
                        <a:p>
                          <a:pPr algn="ctr"/>
                          <a:r>
                            <a:rPr lang="en-US" altLang="zh-CN" sz="1600" b="1" dirty="0"/>
                            <a:t>-0.0008</a:t>
                          </a:r>
                          <a:endParaRPr lang="en-US" sz="1600" b="1" dirty="0"/>
                        </a:p>
                      </a:txBody>
                      <a:tcPr anchor="ctr"/>
                    </a:tc>
                    <a:tc>
                      <a:txBody>
                        <a:bodyPr/>
                        <a:lstStyle/>
                        <a:p>
                          <a:pPr algn="ctr"/>
                          <a:r>
                            <a:rPr lang="en-US" altLang="zh-CN" sz="1600" b="1" dirty="0"/>
                            <a:t>0.0005</a:t>
                          </a:r>
                          <a:endParaRPr lang="en-US" sz="1600" b="1" dirty="0"/>
                        </a:p>
                      </a:txBody>
                      <a:tcPr anchor="ctr"/>
                    </a:tc>
                    <a:tc>
                      <a:txBody>
                        <a:bodyPr/>
                        <a:lstStyle/>
                        <a:p>
                          <a:pPr algn="ctr"/>
                          <a:r>
                            <a:rPr lang="en-US" altLang="zh-CN" sz="1600" b="1" dirty="0"/>
                            <a:t>2.4574</a:t>
                          </a:r>
                          <a:endParaRPr lang="en-US" sz="1600" b="1" dirty="0"/>
                        </a:p>
                      </a:txBody>
                      <a:tcPr anchor="ctr"/>
                    </a:tc>
                    <a:extLst>
                      <a:ext uri="{0D108BD9-81ED-4DB2-BD59-A6C34878D82A}">
                        <a16:rowId xmlns:a16="http://schemas.microsoft.com/office/drawing/2014/main" val="91857727"/>
                      </a:ext>
                    </a:extLst>
                  </a:tr>
                </a:tbl>
              </a:graphicData>
            </a:graphic>
          </p:graphicFrame>
        </mc:Choice>
        <mc:Fallback xmlns="">
          <p:graphicFrame>
            <p:nvGraphicFramePr>
              <p:cNvPr id="6" name="Table 5">
                <a:extLst>
                  <a:ext uri="{FF2B5EF4-FFF2-40B4-BE49-F238E27FC236}">
                    <a16:creationId xmlns:a16="http://schemas.microsoft.com/office/drawing/2014/main" id="{2340D266-527C-1142-B53E-AA78B18904D1}"/>
                  </a:ext>
                </a:extLst>
              </p:cNvPr>
              <p:cNvGraphicFramePr>
                <a:graphicFrameLocks noGrp="1"/>
              </p:cNvGraphicFramePr>
              <p:nvPr>
                <p:extLst>
                  <p:ext uri="{D42A27DB-BD31-4B8C-83A1-F6EECF244321}">
                    <p14:modId xmlns:p14="http://schemas.microsoft.com/office/powerpoint/2010/main" val="3801150824"/>
                  </p:ext>
                </p:extLst>
              </p:nvPr>
            </p:nvGraphicFramePr>
            <p:xfrm>
              <a:off x="334964" y="2219735"/>
              <a:ext cx="11509441" cy="1781274"/>
            </p:xfrm>
            <a:graphic>
              <a:graphicData uri="http://schemas.openxmlformats.org/drawingml/2006/table">
                <a:tbl>
                  <a:tblPr firstRow="1" bandRow="1">
                    <a:tableStyleId>{5C22544A-7EE6-4342-B048-85BDC9FD1C3A}</a:tableStyleId>
                  </a:tblPr>
                  <a:tblGrid>
                    <a:gridCol w="2724449">
                      <a:extLst>
                        <a:ext uri="{9D8B030D-6E8A-4147-A177-3AD203B41FA5}">
                          <a16:colId xmlns:a16="http://schemas.microsoft.com/office/drawing/2014/main" val="3944709538"/>
                        </a:ext>
                      </a:extLst>
                    </a:gridCol>
                    <a:gridCol w="2069543">
                      <a:extLst>
                        <a:ext uri="{9D8B030D-6E8A-4147-A177-3AD203B41FA5}">
                          <a16:colId xmlns:a16="http://schemas.microsoft.com/office/drawing/2014/main" val="3692968094"/>
                        </a:ext>
                      </a:extLst>
                    </a:gridCol>
                    <a:gridCol w="1675343">
                      <a:extLst>
                        <a:ext uri="{9D8B030D-6E8A-4147-A177-3AD203B41FA5}">
                          <a16:colId xmlns:a16="http://schemas.microsoft.com/office/drawing/2014/main" val="2760935925"/>
                        </a:ext>
                      </a:extLst>
                    </a:gridCol>
                    <a:gridCol w="1562715">
                      <a:extLst>
                        <a:ext uri="{9D8B030D-6E8A-4147-A177-3AD203B41FA5}">
                          <a16:colId xmlns:a16="http://schemas.microsoft.com/office/drawing/2014/main" val="1477795050"/>
                        </a:ext>
                      </a:extLst>
                    </a:gridCol>
                    <a:gridCol w="1196673">
                      <a:extLst>
                        <a:ext uri="{9D8B030D-6E8A-4147-A177-3AD203B41FA5}">
                          <a16:colId xmlns:a16="http://schemas.microsoft.com/office/drawing/2014/main" val="1478834636"/>
                        </a:ext>
                      </a:extLst>
                    </a:gridCol>
                    <a:gridCol w="2280718">
                      <a:extLst>
                        <a:ext uri="{9D8B030D-6E8A-4147-A177-3AD203B41FA5}">
                          <a16:colId xmlns:a16="http://schemas.microsoft.com/office/drawing/2014/main" val="3960764632"/>
                        </a:ext>
                      </a:extLst>
                    </a:gridCol>
                  </a:tblGrid>
                  <a:tr h="579120">
                    <a:tc>
                      <a:txBody>
                        <a:bodyPr/>
                        <a:lstStyle/>
                        <a:p>
                          <a:pPr algn="ctr"/>
                          <a:endParaRPr lang="en-US" sz="1600" b="1" dirty="0"/>
                        </a:p>
                      </a:txBody>
                      <a:tcPr anchor="ctr"/>
                    </a:tc>
                    <a:tc>
                      <a:txBody>
                        <a:bodyPr/>
                        <a:lstStyle/>
                        <a:p>
                          <a:pPr algn="ctr"/>
                          <a:r>
                            <a:rPr lang="en-US" altLang="zh-CN" sz="1600" b="1" dirty="0" err="1"/>
                            <a:t>Max_Drawdown</a:t>
                          </a:r>
                          <a:endParaRPr lang="en-US" sz="1600" b="1" dirty="0"/>
                        </a:p>
                      </a:txBody>
                      <a:tcPr anchor="ctr"/>
                    </a:tc>
                    <a:tc>
                      <a:txBody>
                        <a:bodyPr/>
                        <a:lstStyle/>
                        <a:p>
                          <a:pPr algn="ctr"/>
                          <a:r>
                            <a:rPr lang="en-US" altLang="zh-CN" sz="1600" b="1" dirty="0" err="1"/>
                            <a:t>Max_Return</a:t>
                          </a:r>
                          <a:endParaRPr lang="en-US" sz="1600" b="1" dirty="0"/>
                        </a:p>
                      </a:txBody>
                      <a:tcPr anchor="ctr"/>
                    </a:tc>
                    <a:tc>
                      <a:txBody>
                        <a:bodyPr/>
                        <a:lstStyle/>
                        <a:p>
                          <a:pPr algn="ctr"/>
                          <a:r>
                            <a:rPr lang="en-US" altLang="zh-CN" sz="1600" b="1" dirty="0" err="1"/>
                            <a:t>Min_Return</a:t>
                          </a:r>
                          <a:endParaRPr lang="en-US" sz="1600" b="1" dirty="0"/>
                        </a:p>
                      </a:txBody>
                      <a:tcPr anchor="ctr"/>
                    </a:tc>
                    <a:tc>
                      <a:txBody>
                        <a:bodyPr/>
                        <a:lstStyle/>
                        <a:p>
                          <a:pPr algn="ctr"/>
                          <a:r>
                            <a:rPr lang="en-US" altLang="zh-CN" sz="1600" b="1" dirty="0"/>
                            <a:t>Volatility</a:t>
                          </a:r>
                          <a:endParaRPr lang="en-US" sz="1600" b="1" dirty="0"/>
                        </a:p>
                      </a:txBody>
                      <a:tcPr anchor="ctr"/>
                    </a:tc>
                    <a:tc>
                      <a:txBody>
                        <a:bodyPr/>
                        <a:lstStyle/>
                        <a:p>
                          <a:pPr algn="ctr"/>
                          <a:r>
                            <a:rPr lang="en-US" altLang="zh-CN" sz="1600" b="1" dirty="0"/>
                            <a:t>Annualized</a:t>
                          </a:r>
                          <a:r>
                            <a:rPr lang="zh-CN" altLang="en-US" sz="1600" b="1" dirty="0"/>
                            <a:t> </a:t>
                          </a:r>
                          <a:r>
                            <a:rPr lang="en-US" altLang="zh-CN" sz="1600" b="1" dirty="0"/>
                            <a:t>Sharpe</a:t>
                          </a:r>
                          <a:r>
                            <a:rPr lang="zh-CN" altLang="en-US" sz="1600" b="1" dirty="0"/>
                            <a:t> </a:t>
                          </a:r>
                          <a:r>
                            <a:rPr lang="en-US" altLang="zh-CN" sz="1600" b="1" dirty="0"/>
                            <a:t>Ratio</a:t>
                          </a:r>
                          <a:endParaRPr lang="en-US" sz="1600" b="1" dirty="0"/>
                        </a:p>
                      </a:txBody>
                      <a:tcPr anchor="ctr"/>
                    </a:tc>
                    <a:extLst>
                      <a:ext uri="{0D108BD9-81ED-4DB2-BD59-A6C34878D82A}">
                        <a16:rowId xmlns:a16="http://schemas.microsoft.com/office/drawing/2014/main" val="1006441970"/>
                      </a:ext>
                    </a:extLst>
                  </a:tr>
                  <a:tr h="400718">
                    <a:tc>
                      <a:txBody>
                        <a:bodyPr/>
                        <a:lstStyle/>
                        <a:p>
                          <a:endParaRPr lang="en-US"/>
                        </a:p>
                      </a:txBody>
                      <a:tcPr anchor="ctr">
                        <a:blipFill>
                          <a:blip r:embed="rId4"/>
                          <a:stretch>
                            <a:fillRect l="-465" t="-146875" r="-322791" b="-209375"/>
                          </a:stretch>
                        </a:blipFill>
                      </a:tcPr>
                    </a:tc>
                    <a:tc>
                      <a:txBody>
                        <a:bodyPr/>
                        <a:lstStyle/>
                        <a:p>
                          <a:pPr algn="ctr"/>
                          <a:r>
                            <a:rPr lang="en-US" altLang="zh-CN" sz="1600" b="1" dirty="0"/>
                            <a:t>0.1352</a:t>
                          </a:r>
                          <a:endParaRPr lang="en-US" sz="1600" b="1" dirty="0"/>
                        </a:p>
                      </a:txBody>
                      <a:tcPr anchor="ctr"/>
                    </a:tc>
                    <a:tc>
                      <a:txBody>
                        <a:bodyPr/>
                        <a:lstStyle/>
                        <a:p>
                          <a:pPr algn="ctr"/>
                          <a:r>
                            <a:rPr lang="en-US" altLang="zh-CN" sz="1600" b="1" dirty="0"/>
                            <a:t>0.0698</a:t>
                          </a:r>
                          <a:endParaRPr lang="en-US" sz="1600" b="1" dirty="0"/>
                        </a:p>
                      </a:txBody>
                      <a:tcPr anchor="ctr"/>
                    </a:tc>
                    <a:tc>
                      <a:txBody>
                        <a:bodyPr/>
                        <a:lstStyle/>
                        <a:p>
                          <a:pPr algn="ctr"/>
                          <a:r>
                            <a:rPr lang="en-US" altLang="zh-CN" sz="1600" b="1" dirty="0"/>
                            <a:t>-0.0501</a:t>
                          </a:r>
                          <a:endParaRPr lang="en-US" sz="1600" b="1" dirty="0"/>
                        </a:p>
                      </a:txBody>
                      <a:tcPr anchor="ctr"/>
                    </a:tc>
                    <a:tc>
                      <a:txBody>
                        <a:bodyPr/>
                        <a:lstStyle/>
                        <a:p>
                          <a:pPr algn="ctr"/>
                          <a:r>
                            <a:rPr lang="en-US" altLang="zh-CN" sz="1600" b="1" dirty="0"/>
                            <a:t>0.0102</a:t>
                          </a:r>
                          <a:endParaRPr lang="en-US" sz="1600" b="1" dirty="0"/>
                        </a:p>
                      </a:txBody>
                      <a:tcPr anchor="ctr"/>
                    </a:tc>
                    <a:tc>
                      <a:txBody>
                        <a:bodyPr/>
                        <a:lstStyle/>
                        <a:p>
                          <a:pPr algn="ctr"/>
                          <a:r>
                            <a:rPr lang="en-US" altLang="zh-CN" sz="1600" b="1" dirty="0"/>
                            <a:t>1.5859</a:t>
                          </a:r>
                          <a:endParaRPr lang="en-US" sz="1600" b="1" dirty="0"/>
                        </a:p>
                      </a:txBody>
                      <a:tcPr anchor="ctr"/>
                    </a:tc>
                    <a:extLst>
                      <a:ext uri="{0D108BD9-81ED-4DB2-BD59-A6C34878D82A}">
                        <a16:rowId xmlns:a16="http://schemas.microsoft.com/office/drawing/2014/main" val="1024275152"/>
                      </a:ext>
                    </a:extLst>
                  </a:tr>
                  <a:tr h="400718">
                    <a:tc>
                      <a:txBody>
                        <a:bodyPr/>
                        <a:lstStyle/>
                        <a:p>
                          <a:endParaRPr lang="en-US"/>
                        </a:p>
                      </a:txBody>
                      <a:tcPr anchor="ctr">
                        <a:blipFill>
                          <a:blip r:embed="rId4"/>
                          <a:stretch>
                            <a:fillRect l="-465" t="-246875" r="-322791" b="-109375"/>
                          </a:stretch>
                        </a:blipFill>
                      </a:tcPr>
                    </a:tc>
                    <a:tc>
                      <a:txBody>
                        <a:bodyPr/>
                        <a:lstStyle/>
                        <a:p>
                          <a:pPr algn="ctr"/>
                          <a:r>
                            <a:rPr lang="en-US" altLang="zh-CN" sz="1600" b="1" dirty="0"/>
                            <a:t>1.5573</a:t>
                          </a:r>
                          <a:endParaRPr lang="en-US" sz="1600" b="1" dirty="0"/>
                        </a:p>
                      </a:txBody>
                      <a:tcPr anchor="ctr"/>
                    </a:tc>
                    <a:tc>
                      <a:txBody>
                        <a:bodyPr/>
                        <a:lstStyle/>
                        <a:p>
                          <a:pPr algn="ctr"/>
                          <a:r>
                            <a:rPr lang="en-US" altLang="zh-CN" sz="1600" b="1" dirty="0"/>
                            <a:t>46.6661</a:t>
                          </a:r>
                          <a:endParaRPr lang="en-US" sz="1600" b="1" dirty="0"/>
                        </a:p>
                      </a:txBody>
                      <a:tcPr anchor="ctr"/>
                    </a:tc>
                    <a:tc>
                      <a:txBody>
                        <a:bodyPr/>
                        <a:lstStyle/>
                        <a:p>
                          <a:pPr algn="ctr"/>
                          <a:r>
                            <a:rPr lang="en-US" altLang="zh-CN" sz="1600" b="1" dirty="0"/>
                            <a:t>-17.4810</a:t>
                          </a:r>
                          <a:endParaRPr lang="en-US" sz="1600" b="1" dirty="0"/>
                        </a:p>
                      </a:txBody>
                      <a:tcPr anchor="ctr"/>
                    </a:tc>
                    <a:tc>
                      <a:txBody>
                        <a:bodyPr/>
                        <a:lstStyle/>
                        <a:p>
                          <a:pPr algn="ctr"/>
                          <a:r>
                            <a:rPr lang="en-US" altLang="zh-CN" sz="1600" b="1" dirty="0"/>
                            <a:t>2.5726</a:t>
                          </a:r>
                          <a:endParaRPr lang="en-US" sz="1600" b="1" dirty="0"/>
                        </a:p>
                      </a:txBody>
                      <a:tcPr anchor="ctr"/>
                    </a:tc>
                    <a:tc>
                      <a:txBody>
                        <a:bodyPr/>
                        <a:lstStyle/>
                        <a:p>
                          <a:pPr algn="ctr"/>
                          <a:r>
                            <a:rPr lang="en-US" altLang="zh-CN" sz="1600" b="1" dirty="0"/>
                            <a:t>0.8096</a:t>
                          </a:r>
                          <a:endParaRPr lang="en-US" sz="1600" b="1" dirty="0"/>
                        </a:p>
                      </a:txBody>
                      <a:tcPr anchor="ctr"/>
                    </a:tc>
                    <a:extLst>
                      <a:ext uri="{0D108BD9-81ED-4DB2-BD59-A6C34878D82A}">
                        <a16:rowId xmlns:a16="http://schemas.microsoft.com/office/drawing/2014/main" val="3801312409"/>
                      </a:ext>
                    </a:extLst>
                  </a:tr>
                  <a:tr h="400718">
                    <a:tc>
                      <a:txBody>
                        <a:bodyPr/>
                        <a:lstStyle/>
                        <a:p>
                          <a:pPr algn="ctr"/>
                          <a:r>
                            <a:rPr lang="en-US" altLang="zh-CN" sz="1600" b="1" dirty="0" err="1"/>
                            <a:t>empirical_data</a:t>
                          </a:r>
                          <a:endParaRPr lang="en-US" sz="1600" b="1" dirty="0"/>
                        </a:p>
                      </a:txBody>
                      <a:tcPr anchor="ctr"/>
                    </a:tc>
                    <a:tc>
                      <a:txBody>
                        <a:bodyPr/>
                        <a:lstStyle/>
                        <a:p>
                          <a:pPr algn="ctr"/>
                          <a:r>
                            <a:rPr lang="en-US" altLang="zh-CN" sz="1600" b="1" dirty="0"/>
                            <a:t>0.0012</a:t>
                          </a:r>
                          <a:endParaRPr lang="en-US" sz="1600" b="1" dirty="0"/>
                        </a:p>
                      </a:txBody>
                      <a:tcPr anchor="ctr"/>
                    </a:tc>
                    <a:tc>
                      <a:txBody>
                        <a:bodyPr/>
                        <a:lstStyle/>
                        <a:p>
                          <a:pPr algn="ctr"/>
                          <a:r>
                            <a:rPr lang="en-US" altLang="zh-CN" sz="1600" b="1" dirty="0"/>
                            <a:t>0.0132</a:t>
                          </a:r>
                          <a:endParaRPr lang="en-US" sz="1600" b="1" dirty="0"/>
                        </a:p>
                      </a:txBody>
                      <a:tcPr anchor="ctr"/>
                    </a:tc>
                    <a:tc>
                      <a:txBody>
                        <a:bodyPr/>
                        <a:lstStyle/>
                        <a:p>
                          <a:pPr algn="ctr"/>
                          <a:r>
                            <a:rPr lang="en-US" altLang="zh-CN" sz="1600" b="1" dirty="0"/>
                            <a:t>-0.0008</a:t>
                          </a:r>
                          <a:endParaRPr lang="en-US" sz="1600" b="1" dirty="0"/>
                        </a:p>
                      </a:txBody>
                      <a:tcPr anchor="ctr"/>
                    </a:tc>
                    <a:tc>
                      <a:txBody>
                        <a:bodyPr/>
                        <a:lstStyle/>
                        <a:p>
                          <a:pPr algn="ctr"/>
                          <a:r>
                            <a:rPr lang="en-US" altLang="zh-CN" sz="1600" b="1" dirty="0"/>
                            <a:t>0.0005</a:t>
                          </a:r>
                          <a:endParaRPr lang="en-US" sz="1600" b="1" dirty="0"/>
                        </a:p>
                      </a:txBody>
                      <a:tcPr anchor="ctr"/>
                    </a:tc>
                    <a:tc>
                      <a:txBody>
                        <a:bodyPr/>
                        <a:lstStyle/>
                        <a:p>
                          <a:pPr algn="ctr"/>
                          <a:r>
                            <a:rPr lang="en-US" altLang="zh-CN" sz="1600" b="1" dirty="0"/>
                            <a:t>2.4574</a:t>
                          </a:r>
                          <a:endParaRPr lang="en-US" sz="1600" b="1" dirty="0"/>
                        </a:p>
                      </a:txBody>
                      <a:tcPr anchor="ctr"/>
                    </a:tc>
                    <a:extLst>
                      <a:ext uri="{0D108BD9-81ED-4DB2-BD59-A6C34878D82A}">
                        <a16:rowId xmlns:a16="http://schemas.microsoft.com/office/drawing/2014/main" val="91857727"/>
                      </a:ext>
                    </a:extLst>
                  </a:tr>
                </a:tbl>
              </a:graphicData>
            </a:graphic>
          </p:graphicFrame>
        </mc:Fallback>
      </mc:AlternateContent>
    </p:spTree>
    <p:extLst>
      <p:ext uri="{BB962C8B-B14F-4D97-AF65-F5344CB8AC3E}">
        <p14:creationId xmlns:p14="http://schemas.microsoft.com/office/powerpoint/2010/main" val="2458839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5" name="文本占位符 4"/>
          <p:cNvSpPr>
            <a:spLocks noGrp="1"/>
          </p:cNvSpPr>
          <p:nvPr>
            <p:ph type="body" sz="quarter" idx="15"/>
          </p:nvPr>
        </p:nvSpPr>
        <p:spPr/>
        <p:txBody>
          <a:bodyPr/>
          <a:lstStyle/>
          <a:p>
            <a:endParaRPr lang="zh-CN" altLang="en-US"/>
          </a:p>
        </p:txBody>
      </p:sp>
      <p:sp>
        <p:nvSpPr>
          <p:cNvPr id="6" name="矩形 5"/>
          <p:cNvSpPr/>
          <p:nvPr/>
        </p:nvSpPr>
        <p:spPr>
          <a:xfrm>
            <a:off x="6066791" y="-15240"/>
            <a:ext cx="6125209" cy="6871970"/>
          </a:xfrm>
          <a:prstGeom prst="rect">
            <a:avLst/>
          </a:prstGeom>
          <a:solidFill>
            <a:schemeClr val="bg1">
              <a:lumMod val="85000"/>
              <a:alpha val="42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t" anchorCtr="0" forceAA="0" compatLnSpc="1">
            <a:noAutofit/>
          </a:bodyPr>
          <a:lstStyle/>
          <a:p>
            <a:pPr algn="ctr"/>
            <a:endParaRPr lang="zh-CN" altLang="en-US" sz="1200" dirty="0" err="1">
              <a:solidFill>
                <a:schemeClr val="bg1"/>
              </a:solidFill>
            </a:endParaRPr>
          </a:p>
        </p:txBody>
      </p:sp>
      <p:sp>
        <p:nvSpPr>
          <p:cNvPr id="15" name="矩形 14"/>
          <p:cNvSpPr/>
          <p:nvPr/>
        </p:nvSpPr>
        <p:spPr>
          <a:xfrm>
            <a:off x="6392544" y="5575800"/>
            <a:ext cx="4586605" cy="431165"/>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t" anchorCtr="0" forceAA="0" compatLnSpc="1">
            <a:noAutofit/>
          </a:bodyPr>
          <a:lstStyle/>
          <a:p>
            <a:pPr algn="ctr"/>
            <a:endParaRPr lang="zh-CN" altLang="en-US" sz="1200" dirty="0" err="1">
              <a:solidFill>
                <a:srgbClr val="002060"/>
              </a:solidFill>
            </a:endParaRPr>
          </a:p>
        </p:txBody>
      </p:sp>
      <p:sp>
        <p:nvSpPr>
          <p:cNvPr id="10" name="文本框 9"/>
          <p:cNvSpPr txBox="1"/>
          <p:nvPr/>
        </p:nvSpPr>
        <p:spPr>
          <a:xfrm>
            <a:off x="6441757" y="1207143"/>
            <a:ext cx="5375275" cy="5388398"/>
          </a:xfrm>
          <a:prstGeom prst="rect">
            <a:avLst/>
          </a:prstGeom>
          <a:noFill/>
        </p:spPr>
        <p:txBody>
          <a:bodyPr wrap="square" lIns="0" tIns="0" rIns="0" bIns="45720" rtlCol="0">
            <a:spAutoFit/>
          </a:bodyPr>
          <a:lstStyle/>
          <a:p>
            <a:pPr>
              <a:lnSpc>
                <a:spcPct val="120000"/>
              </a:lnSpc>
            </a:pPr>
            <a:r>
              <a:rPr lang="en-US" altLang="zh-CN" sz="2400" b="1" dirty="0">
                <a:solidFill>
                  <a:schemeClr val="accent2">
                    <a:lumMod val="75000"/>
                  </a:schemeClr>
                </a:solidFill>
                <a:ea typeface="华文楷体" panose="02010600040101010101" pitchFamily="2" charset="-122"/>
                <a:cs typeface="+mn-lt"/>
              </a:rPr>
              <a:t>Introduction</a:t>
            </a:r>
          </a:p>
          <a:p>
            <a:pPr>
              <a:lnSpc>
                <a:spcPct val="120000"/>
              </a:lnSpc>
            </a:pPr>
            <a:endParaRPr lang="en-US" altLang="zh-CN" sz="400" dirty="0">
              <a:solidFill>
                <a:schemeClr val="accent2">
                  <a:lumMod val="75000"/>
                </a:schemeClr>
              </a:solidFill>
              <a:ea typeface="华文楷体" panose="02010600040101010101" pitchFamily="2" charset="-122"/>
              <a:cs typeface="+mn-lt"/>
            </a:endParaRPr>
          </a:p>
          <a:p>
            <a:pPr lvl="1">
              <a:lnSpc>
                <a:spcPct val="90000"/>
              </a:lnSpc>
            </a:pPr>
            <a:r>
              <a:rPr lang="en-US" altLang="zh-CN" sz="2000" dirty="0">
                <a:solidFill>
                  <a:schemeClr val="accent2">
                    <a:lumMod val="75000"/>
                  </a:schemeClr>
                </a:solidFill>
                <a:ea typeface="华文楷体" panose="02010600040101010101" pitchFamily="2" charset="-122"/>
                <a:cs typeface="+mn-lt"/>
              </a:rPr>
              <a:t>Motivation</a:t>
            </a:r>
          </a:p>
          <a:p>
            <a:pPr lvl="1">
              <a:lnSpc>
                <a:spcPct val="90000"/>
              </a:lnSpc>
            </a:pPr>
            <a:r>
              <a:rPr lang="en-US" altLang="zh-CN" sz="2000" dirty="0">
                <a:solidFill>
                  <a:schemeClr val="accent2">
                    <a:lumMod val="75000"/>
                  </a:schemeClr>
                </a:solidFill>
                <a:ea typeface="华文楷体" panose="02010600040101010101" pitchFamily="2" charset="-122"/>
                <a:cs typeface="+mn-lt"/>
              </a:rPr>
              <a:t>Main</a:t>
            </a:r>
            <a:r>
              <a:rPr lang="zh-CN" altLang="en-US" sz="2000" dirty="0">
                <a:solidFill>
                  <a:schemeClr val="accent2">
                    <a:lumMod val="75000"/>
                  </a:schemeClr>
                </a:solidFill>
                <a:ea typeface="华文楷体" panose="02010600040101010101" pitchFamily="2" charset="-122"/>
                <a:cs typeface="+mn-lt"/>
              </a:rPr>
              <a:t> </a:t>
            </a:r>
            <a:r>
              <a:rPr lang="en-US" altLang="zh-CN" sz="2000" dirty="0">
                <a:solidFill>
                  <a:schemeClr val="accent2">
                    <a:lumMod val="75000"/>
                  </a:schemeClr>
                </a:solidFill>
                <a:ea typeface="华文楷体" panose="02010600040101010101" pitchFamily="2" charset="-122"/>
                <a:cs typeface="+mn-lt"/>
              </a:rPr>
              <a:t>questions</a:t>
            </a:r>
            <a:endParaRPr lang="en-US" altLang="zh-CN" sz="2800" dirty="0">
              <a:solidFill>
                <a:schemeClr val="accent2">
                  <a:lumMod val="75000"/>
                </a:schemeClr>
              </a:solidFill>
              <a:ea typeface="华文楷体" panose="02010600040101010101" pitchFamily="2" charset="-122"/>
              <a:cs typeface="+mn-lt"/>
            </a:endParaRPr>
          </a:p>
          <a:p>
            <a:pPr>
              <a:lnSpc>
                <a:spcPct val="150000"/>
              </a:lnSpc>
            </a:pPr>
            <a:r>
              <a:rPr lang="en-US" altLang="zh-CN" sz="2400" b="1" dirty="0">
                <a:solidFill>
                  <a:schemeClr val="accent2">
                    <a:lumMod val="75000"/>
                  </a:schemeClr>
                </a:solidFill>
                <a:ea typeface="华文楷体" panose="02010600040101010101" pitchFamily="2" charset="-122"/>
                <a:cs typeface="+mn-lt"/>
                <a:sym typeface="+mn-ea"/>
              </a:rPr>
              <a:t>Model</a:t>
            </a:r>
            <a:r>
              <a:rPr lang="zh-CN" altLang="en-US" sz="2400" b="1" dirty="0">
                <a:solidFill>
                  <a:schemeClr val="accent2">
                    <a:lumMod val="75000"/>
                  </a:schemeClr>
                </a:solidFill>
                <a:ea typeface="华文楷体" panose="02010600040101010101" pitchFamily="2" charset="-122"/>
                <a:cs typeface="+mn-lt"/>
                <a:sym typeface="+mn-ea"/>
              </a:rPr>
              <a:t> </a:t>
            </a:r>
            <a:r>
              <a:rPr lang="en-US" altLang="zh-CN" sz="2400" b="1" dirty="0">
                <a:solidFill>
                  <a:schemeClr val="accent2">
                    <a:lumMod val="75000"/>
                  </a:schemeClr>
                </a:solidFill>
                <a:ea typeface="华文楷体" panose="02010600040101010101" pitchFamily="2" charset="-122"/>
                <a:cs typeface="+mn-lt"/>
                <a:sym typeface="+mn-ea"/>
              </a:rPr>
              <a:t>and</a:t>
            </a:r>
            <a:r>
              <a:rPr lang="zh-CN" altLang="en-US" sz="2400" b="1" dirty="0">
                <a:solidFill>
                  <a:schemeClr val="accent2">
                    <a:lumMod val="75000"/>
                  </a:schemeClr>
                </a:solidFill>
                <a:ea typeface="华文楷体" panose="02010600040101010101" pitchFamily="2" charset="-122"/>
                <a:cs typeface="+mn-lt"/>
                <a:sym typeface="+mn-ea"/>
              </a:rPr>
              <a:t> </a:t>
            </a:r>
            <a:r>
              <a:rPr lang="en-US" altLang="zh-CN" sz="2400" b="1" dirty="0">
                <a:solidFill>
                  <a:schemeClr val="accent2">
                    <a:lumMod val="75000"/>
                  </a:schemeClr>
                </a:solidFill>
                <a:ea typeface="华文楷体" panose="02010600040101010101" pitchFamily="2" charset="-122"/>
                <a:cs typeface="+mn-lt"/>
                <a:sym typeface="+mn-ea"/>
              </a:rPr>
              <a:t>strategy</a:t>
            </a:r>
          </a:p>
          <a:p>
            <a:pPr>
              <a:lnSpc>
                <a:spcPct val="150000"/>
              </a:lnSpc>
            </a:pPr>
            <a:endParaRPr lang="en-US" altLang="zh-CN" sz="400" dirty="0">
              <a:solidFill>
                <a:srgbClr val="002060"/>
              </a:solidFill>
              <a:ea typeface="华文楷体" panose="02010600040101010101" pitchFamily="2" charset="-122"/>
              <a:cs typeface="+mn-lt"/>
              <a:sym typeface="+mn-ea"/>
            </a:endParaRPr>
          </a:p>
          <a:p>
            <a:pPr lvl="1">
              <a:lnSpc>
                <a:spcPct val="90000"/>
              </a:lnSpc>
            </a:pPr>
            <a:r>
              <a:rPr lang="en-US" altLang="zh-CN" sz="2000" dirty="0">
                <a:solidFill>
                  <a:schemeClr val="accent2">
                    <a:lumMod val="75000"/>
                  </a:schemeClr>
                </a:solidFill>
                <a:ea typeface="华文楷体" panose="02010600040101010101" pitchFamily="2" charset="-122"/>
                <a:cs typeface="+mn-lt"/>
                <a:sym typeface="+mn-ea"/>
              </a:rPr>
              <a:t>Price</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process</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&amp;</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utility</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function</a:t>
            </a:r>
          </a:p>
          <a:p>
            <a:pPr lvl="1">
              <a:lnSpc>
                <a:spcPct val="90000"/>
              </a:lnSpc>
            </a:pPr>
            <a:r>
              <a:rPr lang="en-US" altLang="zh-CN" sz="2000" dirty="0">
                <a:solidFill>
                  <a:schemeClr val="accent2">
                    <a:lumMod val="75000"/>
                  </a:schemeClr>
                </a:solidFill>
                <a:ea typeface="华文楷体" panose="02010600040101010101" pitchFamily="2" charset="-122"/>
                <a:cs typeface="+mn-lt"/>
                <a:sym typeface="+mn-ea"/>
              </a:rPr>
              <a:t>Position</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&amp;</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wealth</a:t>
            </a:r>
          </a:p>
          <a:p>
            <a:pPr lvl="1">
              <a:lnSpc>
                <a:spcPct val="90000"/>
              </a:lnSpc>
            </a:pPr>
            <a:r>
              <a:rPr lang="en-US" altLang="zh-CN" sz="2000" dirty="0">
                <a:solidFill>
                  <a:schemeClr val="accent2">
                    <a:lumMod val="75000"/>
                  </a:schemeClr>
                </a:solidFill>
                <a:ea typeface="华文楷体" panose="02010600040101010101" pitchFamily="2" charset="-122"/>
                <a:cs typeface="+mn-lt"/>
                <a:sym typeface="+mn-ea"/>
              </a:rPr>
              <a:t>The</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optimal</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strategy</a:t>
            </a:r>
          </a:p>
          <a:p>
            <a:pPr lvl="1">
              <a:lnSpc>
                <a:spcPct val="90000"/>
              </a:lnSpc>
            </a:pPr>
            <a:r>
              <a:rPr lang="en-US" altLang="zh-CN" sz="2000" dirty="0">
                <a:solidFill>
                  <a:schemeClr val="accent2">
                    <a:lumMod val="75000"/>
                  </a:schemeClr>
                </a:solidFill>
                <a:ea typeface="华文楷体" panose="02010600040101010101" pitchFamily="2" charset="-122"/>
                <a:cs typeface="+mn-lt"/>
                <a:sym typeface="+mn-ea"/>
              </a:rPr>
              <a:t>Position</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management</a:t>
            </a:r>
            <a:endParaRPr lang="en-US" altLang="zh-CN" sz="2800" dirty="0">
              <a:solidFill>
                <a:schemeClr val="accent2">
                  <a:lumMod val="75000"/>
                </a:schemeClr>
              </a:solidFill>
              <a:ea typeface="华文楷体" panose="02010600040101010101" pitchFamily="2" charset="-122"/>
              <a:cs typeface="+mn-lt"/>
              <a:sym typeface="+mn-ea"/>
            </a:endParaRPr>
          </a:p>
          <a:p>
            <a:pPr>
              <a:lnSpc>
                <a:spcPct val="150000"/>
              </a:lnSpc>
            </a:pPr>
            <a:r>
              <a:rPr lang="en-US" altLang="zh-CN" sz="2400" b="1" dirty="0">
                <a:solidFill>
                  <a:schemeClr val="accent2">
                    <a:lumMod val="75000"/>
                  </a:schemeClr>
                </a:solidFill>
                <a:ea typeface="华文楷体" panose="02010600040101010101" pitchFamily="2" charset="-122"/>
                <a:cs typeface="+mn-lt"/>
              </a:rPr>
              <a:t>Empirical</a:t>
            </a:r>
            <a:r>
              <a:rPr lang="zh-CN" altLang="en-US" sz="2400" b="1" dirty="0">
                <a:solidFill>
                  <a:schemeClr val="accent2">
                    <a:lumMod val="75000"/>
                  </a:schemeClr>
                </a:solidFill>
                <a:ea typeface="华文楷体" panose="02010600040101010101" pitchFamily="2" charset="-122"/>
                <a:cs typeface="+mn-lt"/>
              </a:rPr>
              <a:t> </a:t>
            </a:r>
            <a:r>
              <a:rPr lang="en-US" altLang="zh-CN" sz="2400" b="1" dirty="0">
                <a:solidFill>
                  <a:schemeClr val="accent2">
                    <a:lumMod val="75000"/>
                  </a:schemeClr>
                </a:solidFill>
                <a:ea typeface="华文楷体" panose="02010600040101010101" pitchFamily="2" charset="-122"/>
                <a:cs typeface="+mn-lt"/>
              </a:rPr>
              <a:t>Analysis</a:t>
            </a:r>
          </a:p>
          <a:p>
            <a:pPr>
              <a:lnSpc>
                <a:spcPct val="150000"/>
              </a:lnSpc>
            </a:pPr>
            <a:r>
              <a:rPr lang="en-US" altLang="zh-CN" sz="400" b="1" dirty="0">
                <a:solidFill>
                  <a:schemeClr val="accent2">
                    <a:lumMod val="75000"/>
                  </a:schemeClr>
                </a:solidFill>
                <a:ea typeface="华文楷体" panose="02010600040101010101" pitchFamily="2" charset="-122"/>
                <a:cs typeface="+mn-lt"/>
              </a:rPr>
              <a:t> </a:t>
            </a:r>
            <a:endParaRPr lang="en-US" altLang="zh-CN" sz="400" dirty="0">
              <a:solidFill>
                <a:schemeClr val="accent2">
                  <a:lumMod val="75000"/>
                </a:schemeClr>
              </a:solidFill>
              <a:ea typeface="华文楷体" panose="02010600040101010101" pitchFamily="2" charset="-122"/>
              <a:cs typeface="+mn-lt"/>
            </a:endParaRPr>
          </a:p>
          <a:p>
            <a:pPr lvl="1">
              <a:lnSpc>
                <a:spcPct val="90000"/>
              </a:lnSpc>
            </a:pPr>
            <a:r>
              <a:rPr lang="en-US" altLang="zh-CN" sz="2000" dirty="0">
                <a:solidFill>
                  <a:schemeClr val="accent2">
                    <a:lumMod val="75000"/>
                  </a:schemeClr>
                </a:solidFill>
                <a:ea typeface="华文楷体" panose="02010600040101010101" pitchFamily="2" charset="-122"/>
                <a:cs typeface="+mn-lt"/>
              </a:rPr>
              <a:t>Simulation</a:t>
            </a:r>
          </a:p>
          <a:p>
            <a:pPr lvl="1">
              <a:lnSpc>
                <a:spcPct val="90000"/>
              </a:lnSpc>
            </a:pPr>
            <a:r>
              <a:rPr lang="en-US" altLang="zh-CN" sz="2000" dirty="0">
                <a:solidFill>
                  <a:schemeClr val="accent2">
                    <a:lumMod val="75000"/>
                  </a:schemeClr>
                </a:solidFill>
                <a:ea typeface="华文楷体" panose="02010600040101010101" pitchFamily="2" charset="-122"/>
                <a:cs typeface="+mn-lt"/>
              </a:rPr>
              <a:t>Sensitivity</a:t>
            </a:r>
            <a:r>
              <a:rPr lang="zh-CN" altLang="en-US" sz="2000" dirty="0">
                <a:solidFill>
                  <a:schemeClr val="accent2">
                    <a:lumMod val="75000"/>
                  </a:schemeClr>
                </a:solidFill>
                <a:ea typeface="华文楷体" panose="02010600040101010101" pitchFamily="2" charset="-122"/>
                <a:cs typeface="+mn-lt"/>
              </a:rPr>
              <a:t> </a:t>
            </a:r>
            <a:r>
              <a:rPr lang="en-US" altLang="zh-CN" sz="2000" dirty="0">
                <a:solidFill>
                  <a:schemeClr val="accent2">
                    <a:lumMod val="75000"/>
                  </a:schemeClr>
                </a:solidFill>
                <a:ea typeface="华文楷体" panose="02010600040101010101" pitchFamily="2" charset="-122"/>
                <a:cs typeface="+mn-lt"/>
              </a:rPr>
              <a:t>analysis</a:t>
            </a:r>
          </a:p>
          <a:p>
            <a:pPr lvl="1">
              <a:lnSpc>
                <a:spcPct val="90000"/>
              </a:lnSpc>
            </a:pPr>
            <a:r>
              <a:rPr lang="en-US" altLang="zh-CN" sz="2000" dirty="0">
                <a:solidFill>
                  <a:schemeClr val="accent2">
                    <a:lumMod val="75000"/>
                  </a:schemeClr>
                </a:solidFill>
                <a:ea typeface="华文楷体" panose="02010600040101010101" pitchFamily="2" charset="-122"/>
                <a:cs typeface="+mn-lt"/>
              </a:rPr>
              <a:t>ETF</a:t>
            </a:r>
            <a:r>
              <a:rPr lang="zh-CN" altLang="en-US" sz="2000" dirty="0">
                <a:solidFill>
                  <a:schemeClr val="accent2">
                    <a:lumMod val="75000"/>
                  </a:schemeClr>
                </a:solidFill>
                <a:ea typeface="华文楷体" panose="02010600040101010101" pitchFamily="2" charset="-122"/>
                <a:cs typeface="+mn-lt"/>
              </a:rPr>
              <a:t> </a:t>
            </a:r>
            <a:r>
              <a:rPr lang="en-US" altLang="zh-CN" sz="2000" dirty="0">
                <a:solidFill>
                  <a:schemeClr val="accent2">
                    <a:lumMod val="75000"/>
                  </a:schemeClr>
                </a:solidFill>
                <a:ea typeface="华文楷体" panose="02010600040101010101" pitchFamily="2" charset="-122"/>
                <a:cs typeface="+mn-lt"/>
              </a:rPr>
              <a:t>pair</a:t>
            </a:r>
            <a:r>
              <a:rPr lang="zh-CN" altLang="en-US" sz="2000" dirty="0">
                <a:solidFill>
                  <a:schemeClr val="accent2">
                    <a:lumMod val="75000"/>
                  </a:schemeClr>
                </a:solidFill>
                <a:ea typeface="华文楷体" panose="02010600040101010101" pitchFamily="2" charset="-122"/>
                <a:cs typeface="+mn-lt"/>
              </a:rPr>
              <a:t> </a:t>
            </a:r>
            <a:r>
              <a:rPr lang="en-US" altLang="zh-CN" sz="2000" dirty="0">
                <a:solidFill>
                  <a:schemeClr val="accent2">
                    <a:lumMod val="75000"/>
                  </a:schemeClr>
                </a:solidFill>
                <a:ea typeface="华文楷体" panose="02010600040101010101" pitchFamily="2" charset="-122"/>
                <a:cs typeface="+mn-lt"/>
              </a:rPr>
              <a:t>trading</a:t>
            </a:r>
          </a:p>
          <a:p>
            <a:pPr>
              <a:lnSpc>
                <a:spcPct val="150000"/>
              </a:lnSpc>
            </a:pPr>
            <a:r>
              <a:rPr lang="en-US" altLang="zh-CN" sz="2400" b="1" dirty="0">
                <a:solidFill>
                  <a:schemeClr val="bg1"/>
                </a:solidFill>
                <a:ea typeface="华文楷体" panose="02010600040101010101" pitchFamily="2" charset="-122"/>
                <a:cs typeface="+mn-lt"/>
              </a:rPr>
              <a:t>Conclusion</a:t>
            </a:r>
            <a:r>
              <a:rPr lang="zh-CN" altLang="en-US" sz="2400" b="1" dirty="0">
                <a:solidFill>
                  <a:schemeClr val="bg1"/>
                </a:solidFill>
                <a:ea typeface="华文楷体" panose="02010600040101010101" pitchFamily="2" charset="-122"/>
                <a:cs typeface="+mn-lt"/>
              </a:rPr>
              <a:t> </a:t>
            </a:r>
            <a:r>
              <a:rPr lang="en-US" altLang="zh-CN" sz="2400" b="1" dirty="0">
                <a:solidFill>
                  <a:schemeClr val="bg1"/>
                </a:solidFill>
                <a:ea typeface="华文楷体" panose="02010600040101010101" pitchFamily="2" charset="-122"/>
                <a:cs typeface="+mn-lt"/>
              </a:rPr>
              <a:t>and</a:t>
            </a:r>
            <a:r>
              <a:rPr lang="zh-CN" altLang="en-US" sz="2400" b="1" dirty="0">
                <a:solidFill>
                  <a:schemeClr val="bg1"/>
                </a:solidFill>
                <a:ea typeface="华文楷体" panose="02010600040101010101" pitchFamily="2" charset="-122"/>
                <a:cs typeface="+mn-lt"/>
              </a:rPr>
              <a:t> </a:t>
            </a:r>
            <a:r>
              <a:rPr lang="en-US" altLang="zh-CN" sz="2400" b="1" dirty="0">
                <a:solidFill>
                  <a:schemeClr val="bg1"/>
                </a:solidFill>
                <a:ea typeface="华文楷体" panose="02010600040101010101" pitchFamily="2" charset="-122"/>
                <a:cs typeface="+mn-lt"/>
              </a:rPr>
              <a:t>Challenge</a:t>
            </a:r>
          </a:p>
          <a:p>
            <a:pPr>
              <a:lnSpc>
                <a:spcPct val="150000"/>
              </a:lnSpc>
            </a:pPr>
            <a:r>
              <a:rPr lang="en-US" altLang="zh-CN" sz="2400" b="1" dirty="0">
                <a:solidFill>
                  <a:schemeClr val="accent2">
                    <a:lumMod val="75000"/>
                  </a:schemeClr>
                </a:solidFill>
                <a:ea typeface="华文楷体" panose="02010600040101010101" pitchFamily="2" charset="-122"/>
                <a:cs typeface="+mn-lt"/>
              </a:rPr>
              <a:t>Improvement</a:t>
            </a:r>
          </a:p>
        </p:txBody>
      </p:sp>
      <p:sp>
        <p:nvSpPr>
          <p:cNvPr id="14" name="文本框 13"/>
          <p:cNvSpPr txBox="1"/>
          <p:nvPr/>
        </p:nvSpPr>
        <p:spPr>
          <a:xfrm>
            <a:off x="6066791" y="244578"/>
            <a:ext cx="2256790" cy="543560"/>
          </a:xfrm>
          <a:prstGeom prst="rect">
            <a:avLst/>
          </a:prstGeom>
          <a:noFill/>
        </p:spPr>
        <p:txBody>
          <a:bodyPr wrap="square" lIns="0" tIns="0" rIns="0" bIns="45720" rtlCol="0">
            <a:spAutoFit/>
          </a:bodyPr>
          <a:lstStyle/>
          <a:p>
            <a:pPr algn="ctr">
              <a:lnSpc>
                <a:spcPct val="90000"/>
              </a:lnSpc>
            </a:pPr>
            <a:r>
              <a:rPr lang="en-US" altLang="zh-CN" sz="3600" b="1" dirty="0">
                <a:solidFill>
                  <a:srgbClr val="0070C0"/>
                </a:solidFill>
                <a:ea typeface="华文楷体" panose="02010600040101010101" pitchFamily="2" charset="-122"/>
                <a:cs typeface="+mn-lt"/>
              </a:rPr>
              <a:t>Agenda</a:t>
            </a:r>
          </a:p>
        </p:txBody>
      </p:sp>
      <p:pic>
        <p:nvPicPr>
          <p:cNvPr id="24" name="Content Placeholder 23">
            <a:extLst>
              <a:ext uri="{FF2B5EF4-FFF2-40B4-BE49-F238E27FC236}">
                <a16:creationId xmlns:a16="http://schemas.microsoft.com/office/drawing/2014/main" id="{CB84F2D6-B951-3542-B46C-FCF6078BE852}"/>
              </a:ext>
            </a:extLst>
          </p:cNvPr>
          <p:cNvPicPr>
            <a:picLocks noGrp="1" noChangeAspect="1"/>
          </p:cNvPicPr>
          <p:nvPr>
            <p:ph sz="quarter" idx="18"/>
          </p:nvPr>
        </p:nvPicPr>
        <p:blipFill>
          <a:blip r:embed="rId3">
            <a:alphaModFix amt="85000"/>
            <a:extLst>
              <a:ext uri="{28A0092B-C50C-407E-A947-70E740481C1C}">
                <a14:useLocalDpi xmlns:a14="http://schemas.microsoft.com/office/drawing/2010/main" val="0"/>
              </a:ext>
            </a:extLst>
          </a:blip>
          <a:stretch>
            <a:fillRect/>
          </a:stretch>
        </p:blipFill>
        <p:spPr>
          <a:xfrm>
            <a:off x="-11416" y="-15240"/>
            <a:ext cx="6078205" cy="6874342"/>
          </a:xfrm>
        </p:spPr>
      </p:pic>
    </p:spTree>
    <p:extLst>
      <p:ext uri="{BB962C8B-B14F-4D97-AF65-F5344CB8AC3E}">
        <p14:creationId xmlns:p14="http://schemas.microsoft.com/office/powerpoint/2010/main" val="481568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18">
            <a:extLst>
              <a:ext uri="{FF2B5EF4-FFF2-40B4-BE49-F238E27FC236}">
                <a16:creationId xmlns:a16="http://schemas.microsoft.com/office/drawing/2014/main" id="{78C7C381-D358-EC49-8CAF-BCB26BB6A73E}"/>
              </a:ext>
            </a:extLst>
          </p:cNvPr>
          <p:cNvSpPr txBox="1">
            <a:spLocks/>
          </p:cNvSpPr>
          <p:nvPr/>
        </p:nvSpPr>
        <p:spPr>
          <a:xfrm>
            <a:off x="658748" y="2339440"/>
            <a:ext cx="11196215" cy="647885"/>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When</a:t>
            </a:r>
            <a:r>
              <a:rPr kumimoji="1" lang="zh-CN" altLang="en-US" sz="1800" dirty="0">
                <a:solidFill>
                  <a:prstClr val="black"/>
                </a:solidFill>
              </a:rPr>
              <a:t> </a:t>
            </a:r>
            <a:r>
              <a:rPr kumimoji="1" lang="en-US" altLang="zh-CN" sz="1800" dirty="0">
                <a:solidFill>
                  <a:prstClr val="black"/>
                </a:solidFill>
              </a:rPr>
              <a:t>and</a:t>
            </a:r>
            <a:r>
              <a:rPr kumimoji="1" lang="zh-CN" altLang="en-US" sz="1800" dirty="0">
                <a:solidFill>
                  <a:prstClr val="black"/>
                </a:solidFill>
              </a:rPr>
              <a:t> </a:t>
            </a:r>
            <a:r>
              <a:rPr kumimoji="1" lang="en-US" altLang="zh-CN" sz="1800" dirty="0">
                <a:solidFill>
                  <a:prstClr val="black"/>
                </a:solidFill>
              </a:rPr>
              <a:t>how</a:t>
            </a:r>
            <a:r>
              <a:rPr kumimoji="1" lang="zh-CN" altLang="en-US" sz="1800" dirty="0">
                <a:solidFill>
                  <a:prstClr val="black"/>
                </a:solidFill>
              </a:rPr>
              <a:t> </a:t>
            </a:r>
            <a:r>
              <a:rPr kumimoji="1" lang="en-US" altLang="zh-CN" sz="1800" dirty="0">
                <a:solidFill>
                  <a:prstClr val="black"/>
                </a:solidFill>
              </a:rPr>
              <a:t>aggressively</a:t>
            </a:r>
            <a:r>
              <a:rPr kumimoji="1" lang="zh-CN" altLang="en-US" sz="1800" dirty="0">
                <a:solidFill>
                  <a:prstClr val="black"/>
                </a:solidFill>
              </a:rPr>
              <a:t> </a:t>
            </a:r>
            <a:r>
              <a:rPr kumimoji="1" lang="en-US" altLang="zh-CN" sz="1800" dirty="0">
                <a:solidFill>
                  <a:prstClr val="black"/>
                </a:solidFill>
              </a:rPr>
              <a:t>should</a:t>
            </a:r>
            <a:r>
              <a:rPr kumimoji="1" lang="zh-CN" altLang="en-US" sz="1800" dirty="0">
                <a:solidFill>
                  <a:prstClr val="black"/>
                </a:solidFill>
              </a:rPr>
              <a:t> </a:t>
            </a:r>
            <a:r>
              <a:rPr kumimoji="1" lang="en-US" altLang="zh-CN" sz="1800" dirty="0">
                <a:solidFill>
                  <a:prstClr val="black"/>
                </a:solidFill>
              </a:rPr>
              <a:t>one</a:t>
            </a:r>
            <a:r>
              <a:rPr kumimoji="1" lang="zh-CN" altLang="en-US" sz="1800" dirty="0">
                <a:solidFill>
                  <a:prstClr val="black"/>
                </a:solidFill>
              </a:rPr>
              <a:t> </a:t>
            </a:r>
            <a:r>
              <a:rPr kumimoji="1" lang="en-US" altLang="zh-CN" sz="1800" dirty="0">
                <a:solidFill>
                  <a:prstClr val="black"/>
                </a:solidFill>
              </a:rPr>
              <a:t>open</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position?</a:t>
            </a:r>
            <a:r>
              <a:rPr kumimoji="1" lang="zh-CN" altLang="en-US" sz="1800" dirty="0">
                <a:solidFill>
                  <a:prstClr val="black"/>
                </a:solidFill>
              </a:rPr>
              <a:t> </a:t>
            </a:r>
            <a:r>
              <a:rPr kumimoji="1" lang="en-US" altLang="zh-CN" sz="1800" i="1" dirty="0">
                <a:solidFill>
                  <a:prstClr val="black"/>
                </a:solidFill>
              </a:rPr>
              <a:t>The</a:t>
            </a:r>
            <a:r>
              <a:rPr kumimoji="1" lang="zh-CN" altLang="en-US" sz="1800" i="1" dirty="0">
                <a:solidFill>
                  <a:prstClr val="black"/>
                </a:solidFill>
              </a:rPr>
              <a:t> </a:t>
            </a:r>
            <a:r>
              <a:rPr kumimoji="1" lang="en-US" altLang="zh-CN" sz="1800" i="1" dirty="0">
                <a:solidFill>
                  <a:prstClr val="black"/>
                </a:solidFill>
              </a:rPr>
              <a:t>position</a:t>
            </a:r>
            <a:r>
              <a:rPr kumimoji="1" lang="zh-CN" altLang="en-US" sz="1800" i="1" dirty="0">
                <a:solidFill>
                  <a:prstClr val="black"/>
                </a:solidFill>
              </a:rPr>
              <a:t> </a:t>
            </a:r>
            <a:r>
              <a:rPr kumimoji="1" lang="en-US" altLang="zh-CN" sz="1800" i="1" dirty="0">
                <a:solidFill>
                  <a:prstClr val="black"/>
                </a:solidFill>
              </a:rPr>
              <a:t>should</a:t>
            </a:r>
            <a:r>
              <a:rPr kumimoji="1" lang="zh-CN" altLang="en-US" sz="1800" i="1" dirty="0">
                <a:solidFill>
                  <a:prstClr val="black"/>
                </a:solidFill>
              </a:rPr>
              <a:t> </a:t>
            </a:r>
            <a:r>
              <a:rPr kumimoji="1" lang="en-US" altLang="zh-CN" sz="1800" i="1" dirty="0">
                <a:solidFill>
                  <a:prstClr val="black"/>
                </a:solidFill>
              </a:rPr>
              <a:t>be</a:t>
            </a:r>
            <a:r>
              <a:rPr kumimoji="1" lang="zh-CN" altLang="en-US" sz="1800" i="1" dirty="0">
                <a:solidFill>
                  <a:prstClr val="black"/>
                </a:solidFill>
              </a:rPr>
              <a:t> </a:t>
            </a:r>
            <a:r>
              <a:rPr kumimoji="1" lang="en-US" altLang="zh-CN" sz="1800" i="1" dirty="0">
                <a:solidFill>
                  <a:prstClr val="black"/>
                </a:solidFill>
              </a:rPr>
              <a:t>opened</a:t>
            </a:r>
            <a:r>
              <a:rPr kumimoji="1" lang="zh-CN" altLang="en-US" sz="1800" i="1" dirty="0">
                <a:solidFill>
                  <a:prstClr val="black"/>
                </a:solidFill>
              </a:rPr>
              <a:t> </a:t>
            </a:r>
            <a:r>
              <a:rPr kumimoji="1" lang="en-US" altLang="zh-CN" sz="1800" i="1" dirty="0">
                <a:solidFill>
                  <a:prstClr val="black"/>
                </a:solidFill>
              </a:rPr>
              <a:t>continuously</a:t>
            </a:r>
            <a:r>
              <a:rPr kumimoji="1" lang="zh-CN" altLang="en-US" sz="1800" i="1" dirty="0">
                <a:solidFill>
                  <a:prstClr val="black"/>
                </a:solidFill>
              </a:rPr>
              <a:t> </a:t>
            </a:r>
            <a:r>
              <a:rPr kumimoji="1" lang="en-US" altLang="zh-CN" sz="1800" i="1" dirty="0">
                <a:solidFill>
                  <a:prstClr val="black"/>
                </a:solidFill>
              </a:rPr>
              <a:t>as</a:t>
            </a:r>
            <a:r>
              <a:rPr kumimoji="1" lang="zh-CN" altLang="en-US" sz="1800" i="1" dirty="0">
                <a:solidFill>
                  <a:prstClr val="black"/>
                </a:solidFill>
              </a:rPr>
              <a:t> </a:t>
            </a:r>
            <a:r>
              <a:rPr kumimoji="1" lang="en-US" altLang="zh-CN" sz="1800" i="1" dirty="0">
                <a:solidFill>
                  <a:prstClr val="black"/>
                </a:solidFill>
              </a:rPr>
              <a:t>the</a:t>
            </a:r>
            <a:r>
              <a:rPr kumimoji="1" lang="zh-CN" altLang="en-US" sz="1800" i="1" dirty="0">
                <a:solidFill>
                  <a:prstClr val="black"/>
                </a:solidFill>
              </a:rPr>
              <a:t> </a:t>
            </a:r>
            <a:r>
              <a:rPr kumimoji="1" lang="en-US" altLang="zh-CN" sz="1800" i="1" dirty="0">
                <a:solidFill>
                  <a:prstClr val="black"/>
                </a:solidFill>
              </a:rPr>
              <a:t>spread</a:t>
            </a:r>
            <a:r>
              <a:rPr kumimoji="1" lang="zh-CN" altLang="en-US" sz="1800" i="1" dirty="0">
                <a:solidFill>
                  <a:prstClr val="black"/>
                </a:solidFill>
              </a:rPr>
              <a:t> </a:t>
            </a:r>
            <a:r>
              <a:rPr kumimoji="1" lang="en-US" altLang="zh-CN" sz="1800" i="1" dirty="0">
                <a:solidFill>
                  <a:prstClr val="black"/>
                </a:solidFill>
              </a:rPr>
              <a:t>deviates</a:t>
            </a:r>
            <a:r>
              <a:rPr kumimoji="1" lang="zh-CN" altLang="en-US" sz="1800" i="1" dirty="0">
                <a:solidFill>
                  <a:prstClr val="black"/>
                </a:solidFill>
              </a:rPr>
              <a:t> </a:t>
            </a:r>
            <a:r>
              <a:rPr kumimoji="1" lang="en-US" altLang="zh-CN" sz="1800" i="1" dirty="0">
                <a:solidFill>
                  <a:prstClr val="black"/>
                </a:solidFill>
              </a:rPr>
              <a:t>from</a:t>
            </a:r>
            <a:r>
              <a:rPr kumimoji="1" lang="zh-CN" altLang="en-US" sz="1800" i="1" dirty="0">
                <a:solidFill>
                  <a:prstClr val="black"/>
                </a:solidFill>
              </a:rPr>
              <a:t> </a:t>
            </a:r>
            <a:r>
              <a:rPr kumimoji="1" lang="en-US" altLang="zh-CN" sz="1800" i="1" dirty="0">
                <a:solidFill>
                  <a:prstClr val="black"/>
                </a:solidFill>
              </a:rPr>
              <a:t>0.</a:t>
            </a:r>
            <a:r>
              <a:rPr kumimoji="1" lang="zh-CN" altLang="en-US" sz="1800" i="1" dirty="0">
                <a:solidFill>
                  <a:prstClr val="black"/>
                </a:solidFill>
              </a:rPr>
              <a:t> </a:t>
            </a:r>
            <a:endParaRPr kumimoji="1" lang="en-US" altLang="zh-CN" sz="1800" i="1" dirty="0">
              <a:solidFill>
                <a:prstClr val="black"/>
              </a:solidFill>
            </a:endParaRPr>
          </a:p>
          <a:p>
            <a:pPr marL="171450" indent="-171450" algn="just">
              <a:buFont typeface="Arial" panose="020B0604020202090204" pitchFamily="34" charset="0"/>
              <a:buChar char="•"/>
            </a:pPr>
            <a:endParaRPr kumimoji="1" lang="en-US" altLang="zh-CN" sz="1800" dirty="0">
              <a:solidFill>
                <a:prstClr val="black"/>
              </a:solidFill>
            </a:endParaRPr>
          </a:p>
        </p:txBody>
      </p:sp>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a:xfrm>
            <a:off x="338400" y="743300"/>
            <a:ext cx="11520000" cy="966230"/>
          </a:xfrm>
        </p:spPr>
        <p:txBody>
          <a:bodyPr/>
          <a:lstStyle/>
          <a:p>
            <a:pPr lvl="0"/>
            <a:r>
              <a:rPr lang="en-US" altLang="zh-CN" b="1" dirty="0"/>
              <a:t>We</a:t>
            </a:r>
            <a:r>
              <a:rPr lang="zh-CN" altLang="en-US" b="1" dirty="0"/>
              <a:t> </a:t>
            </a:r>
            <a:r>
              <a:rPr lang="en-US" altLang="zh-CN" b="1" dirty="0"/>
              <a:t>introduced</a:t>
            </a:r>
            <a:r>
              <a:rPr lang="zh-CN" altLang="en-US" b="1" dirty="0"/>
              <a:t> </a:t>
            </a:r>
            <a:r>
              <a:rPr lang="en-US" altLang="zh-CN" b="1" dirty="0"/>
              <a:t>optimal</a:t>
            </a:r>
            <a:r>
              <a:rPr lang="zh-CN" altLang="en-US" b="1" dirty="0"/>
              <a:t> </a:t>
            </a:r>
            <a:r>
              <a:rPr lang="en-US" altLang="zh-CN" b="1" dirty="0"/>
              <a:t>trading</a:t>
            </a:r>
            <a:r>
              <a:rPr lang="zh-CN" altLang="en-US" b="1" dirty="0"/>
              <a:t> </a:t>
            </a:r>
            <a:r>
              <a:rPr lang="en-US" altLang="zh-CN" b="1" dirty="0"/>
              <a:t>strategy</a:t>
            </a:r>
            <a:r>
              <a:rPr lang="zh-CN" altLang="en-US" b="1" dirty="0"/>
              <a:t> </a:t>
            </a:r>
            <a:r>
              <a:rPr lang="en-US" altLang="zh-CN" b="1" dirty="0"/>
              <a:t>assuming</a:t>
            </a:r>
            <a:r>
              <a:rPr lang="zh-CN" altLang="en-US" b="1" dirty="0"/>
              <a:t> </a:t>
            </a:r>
            <a:r>
              <a:rPr lang="en-US" altLang="zh-CN" b="1" dirty="0"/>
              <a:t>that</a:t>
            </a:r>
            <a:r>
              <a:rPr lang="zh-CN" altLang="en-US" b="1" dirty="0"/>
              <a:t> </a:t>
            </a:r>
            <a:r>
              <a:rPr lang="en-US" altLang="zh-CN" b="1" dirty="0"/>
              <a:t>there</a:t>
            </a:r>
            <a:r>
              <a:rPr lang="zh-CN" altLang="en-US" b="1" dirty="0"/>
              <a:t> </a:t>
            </a:r>
            <a:r>
              <a:rPr lang="en-US" altLang="zh-CN" b="1" dirty="0"/>
              <a:t>is</a:t>
            </a:r>
            <a:r>
              <a:rPr lang="zh-CN" altLang="en-US" b="1" dirty="0"/>
              <a:t> </a:t>
            </a:r>
            <a:r>
              <a:rPr lang="en-US" altLang="zh-CN" b="1" dirty="0"/>
              <a:t>an</a:t>
            </a:r>
            <a:r>
              <a:rPr lang="zh-CN" altLang="en-US" b="1" dirty="0"/>
              <a:t> </a:t>
            </a:r>
            <a:r>
              <a:rPr lang="en-US" altLang="zh-CN" b="1" dirty="0"/>
              <a:t>asset</a:t>
            </a:r>
            <a:r>
              <a:rPr lang="zh-CN" altLang="en-US" b="1" dirty="0"/>
              <a:t> </a:t>
            </a:r>
            <a:r>
              <a:rPr lang="en-US" altLang="zh-CN" b="1" dirty="0"/>
              <a:t>following</a:t>
            </a:r>
            <a:r>
              <a:rPr lang="zh-CN" altLang="en-US" b="1" dirty="0"/>
              <a:t> </a:t>
            </a:r>
            <a:r>
              <a:rPr lang="en-US" altLang="zh-CN" b="1" dirty="0"/>
              <a:t>Ornstein-</a:t>
            </a:r>
            <a:r>
              <a:rPr lang="en-US" altLang="zh-CN" b="1" dirty="0" err="1"/>
              <a:t>Uhlenbeck</a:t>
            </a:r>
            <a:r>
              <a:rPr lang="zh-CN" altLang="en-US" b="1" dirty="0"/>
              <a:t> </a:t>
            </a:r>
            <a:r>
              <a:rPr lang="en-US" altLang="zh-CN" b="1" dirty="0"/>
              <a:t>process.</a:t>
            </a:r>
            <a:br>
              <a:rPr lang="en-US" altLang="zh-CN" b="1" dirty="0"/>
            </a:br>
            <a:r>
              <a:rPr lang="en-US" altLang="zh-CN" b="1" dirty="0"/>
              <a:t>We</a:t>
            </a:r>
            <a:r>
              <a:rPr lang="zh-CN" altLang="en-US" b="1" dirty="0"/>
              <a:t> </a:t>
            </a:r>
            <a:r>
              <a:rPr lang="en-US" altLang="zh-CN" b="1" dirty="0"/>
              <a:t>also</a:t>
            </a:r>
            <a:r>
              <a:rPr lang="zh-CN" altLang="en-US" b="1" dirty="0"/>
              <a:t> </a:t>
            </a:r>
            <a:r>
              <a:rPr lang="en-US" altLang="zh-CN" b="1" dirty="0"/>
              <a:t>analyzed</a:t>
            </a:r>
            <a:r>
              <a:rPr lang="zh-CN" altLang="en-US" b="1" dirty="0"/>
              <a:t> </a:t>
            </a:r>
            <a:r>
              <a:rPr lang="en-US" altLang="zh-CN" b="1" dirty="0"/>
              <a:t>the</a:t>
            </a:r>
            <a:r>
              <a:rPr lang="zh-CN" altLang="en-US" b="1" dirty="0"/>
              <a:t> </a:t>
            </a:r>
            <a:r>
              <a:rPr lang="en-US" altLang="zh-CN" b="1" dirty="0"/>
              <a:t>behavior</a:t>
            </a:r>
            <a:r>
              <a:rPr lang="zh-CN" altLang="en-US" b="1" dirty="0"/>
              <a:t> </a:t>
            </a:r>
            <a:r>
              <a:rPr lang="en-US" altLang="zh-CN" b="1" dirty="0"/>
              <a:t>of</a:t>
            </a:r>
            <a:r>
              <a:rPr lang="zh-CN" altLang="en-US" b="1" dirty="0"/>
              <a:t> </a:t>
            </a:r>
            <a:r>
              <a:rPr lang="en-US" altLang="zh-CN" b="1" dirty="0"/>
              <a:t>this</a:t>
            </a:r>
            <a:r>
              <a:rPr lang="zh-CN" altLang="en-US" b="1" dirty="0"/>
              <a:t> </a:t>
            </a:r>
            <a:r>
              <a:rPr lang="en-US" altLang="zh-CN" b="1" dirty="0"/>
              <a:t>strategy</a:t>
            </a:r>
            <a:r>
              <a:rPr lang="zh-CN" altLang="en-US" b="1" dirty="0"/>
              <a:t> </a:t>
            </a:r>
            <a:r>
              <a:rPr lang="en-US" altLang="zh-CN" b="1" dirty="0"/>
              <a:t>using</a:t>
            </a:r>
            <a:r>
              <a:rPr lang="zh-CN" altLang="en-US" b="1" dirty="0"/>
              <a:t> </a:t>
            </a:r>
            <a:r>
              <a:rPr lang="en-US" altLang="zh-CN" b="1" dirty="0"/>
              <a:t>both</a:t>
            </a:r>
            <a:r>
              <a:rPr lang="zh-CN" altLang="en-US" b="1" dirty="0"/>
              <a:t> </a:t>
            </a:r>
            <a:r>
              <a:rPr lang="en-US" altLang="zh-CN" b="1" dirty="0"/>
              <a:t>simulation</a:t>
            </a:r>
            <a:r>
              <a:rPr lang="zh-CN" altLang="en-US" b="1" dirty="0"/>
              <a:t> </a:t>
            </a:r>
            <a:r>
              <a:rPr lang="en-US" altLang="zh-CN" b="1" dirty="0"/>
              <a:t>data</a:t>
            </a:r>
            <a:r>
              <a:rPr lang="zh-CN" altLang="en-US" b="1" dirty="0"/>
              <a:t> </a:t>
            </a:r>
            <a:r>
              <a:rPr lang="en-US" altLang="zh-CN" b="1" dirty="0"/>
              <a:t>and</a:t>
            </a:r>
            <a:r>
              <a:rPr lang="zh-CN" altLang="en-US" b="1" dirty="0"/>
              <a:t> </a:t>
            </a:r>
            <a:r>
              <a:rPr lang="en-US" altLang="zh-CN" b="1" dirty="0"/>
              <a:t>empirical</a:t>
            </a:r>
            <a:r>
              <a:rPr lang="zh-CN" altLang="en-US" b="1" dirty="0"/>
              <a:t> </a:t>
            </a:r>
            <a:r>
              <a:rPr lang="en-US" altLang="zh-CN" b="1" dirty="0"/>
              <a:t>data</a:t>
            </a:r>
            <a:r>
              <a:rPr lang="zh-CN" altLang="en-US" b="1" dirty="0"/>
              <a:t> </a:t>
            </a:r>
            <a:r>
              <a:rPr lang="en-US" altLang="zh-CN" b="1" dirty="0"/>
              <a:t>following</a:t>
            </a:r>
            <a:r>
              <a:rPr lang="zh-CN" altLang="en-US" b="1" dirty="0"/>
              <a:t> </a:t>
            </a:r>
            <a:r>
              <a:rPr lang="en-US" altLang="zh-CN" b="1" dirty="0"/>
              <a:t>with</a:t>
            </a:r>
            <a:r>
              <a:rPr lang="zh-CN" altLang="en-US" b="1" dirty="0"/>
              <a:t> </a:t>
            </a:r>
            <a:r>
              <a:rPr lang="en-US" altLang="zh-CN" b="1" dirty="0"/>
              <a:t>sensitivity</a:t>
            </a:r>
            <a:r>
              <a:rPr lang="zh-CN" altLang="en-US" b="1" dirty="0"/>
              <a:t> </a:t>
            </a:r>
            <a:r>
              <a:rPr lang="en-US" altLang="zh-CN" b="1" dirty="0"/>
              <a:t>analysis.</a:t>
            </a:r>
            <a:br>
              <a:rPr lang="en-US" altLang="zh-CN" b="1" dirty="0"/>
            </a:br>
            <a:endParaRPr lang="zh-CN" altLang="zh-CN" b="1" dirty="0"/>
          </a:p>
        </p:txBody>
      </p:sp>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Conclusions</a:t>
            </a:r>
            <a:endParaRPr lang="zh-CN" altLang="en-US" sz="2800" dirty="0"/>
          </a:p>
        </p:txBody>
      </p:sp>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dirty="0"/>
          </a:p>
        </p:txBody>
      </p:sp>
      <p:sp>
        <p:nvSpPr>
          <p:cNvPr id="6" name="椭圆 80">
            <a:extLst>
              <a:ext uri="{FF2B5EF4-FFF2-40B4-BE49-F238E27FC236}">
                <a16:creationId xmlns:a16="http://schemas.microsoft.com/office/drawing/2014/main" id="{CB945914-BAF3-EF4A-8109-F3C63B5A9416}"/>
              </a:ext>
            </a:extLst>
          </p:cNvPr>
          <p:cNvSpPr/>
          <p:nvPr/>
        </p:nvSpPr>
        <p:spPr>
          <a:xfrm>
            <a:off x="345523" y="2169006"/>
            <a:ext cx="396000" cy="396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b" anchorCtr="0" forceAA="0" compatLnSpc="1">
            <a:noAutofit/>
          </a:bodyPr>
          <a:lstStyle/>
          <a:p>
            <a:pPr algn="ctr"/>
            <a:r>
              <a:rPr lang="en-US" altLang="zh-CN" sz="1600" b="1" dirty="0">
                <a:solidFill>
                  <a:schemeClr val="bg1"/>
                </a:solidFill>
              </a:rPr>
              <a:t>1</a:t>
            </a:r>
            <a:endParaRPr lang="zh-CN" altLang="en-US" sz="1600" b="1" dirty="0" err="1">
              <a:solidFill>
                <a:schemeClr val="bg1"/>
              </a:solidFill>
            </a:endParaRPr>
          </a:p>
        </p:txBody>
      </p:sp>
      <mc:AlternateContent xmlns:mc="http://schemas.openxmlformats.org/markup-compatibility/2006" xmlns:a14="http://schemas.microsoft.com/office/drawing/2010/main">
        <mc:Choice Requires="a14">
          <p:sp>
            <p:nvSpPr>
              <p:cNvPr id="8" name="矩形 18">
                <a:extLst>
                  <a:ext uri="{FF2B5EF4-FFF2-40B4-BE49-F238E27FC236}">
                    <a16:creationId xmlns:a16="http://schemas.microsoft.com/office/drawing/2014/main" id="{14C45096-03B0-9B4C-A3E2-B925BB6DBD16}"/>
                  </a:ext>
                </a:extLst>
              </p:cNvPr>
              <p:cNvSpPr txBox="1">
                <a:spLocks/>
              </p:cNvSpPr>
              <p:nvPr/>
            </p:nvSpPr>
            <p:spPr>
              <a:xfrm>
                <a:off x="648189" y="3280345"/>
                <a:ext cx="11206774" cy="647885"/>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When</a:t>
                </a:r>
                <a:r>
                  <a:rPr kumimoji="1" lang="zh-CN" altLang="en-US" sz="1800" dirty="0">
                    <a:solidFill>
                      <a:prstClr val="black"/>
                    </a:solidFill>
                  </a:rPr>
                  <a:t> </a:t>
                </a:r>
                <a:r>
                  <a:rPr kumimoji="1" lang="en-US" altLang="zh-CN" sz="1800" dirty="0">
                    <a:solidFill>
                      <a:prstClr val="black"/>
                    </a:solidFill>
                  </a:rPr>
                  <a:t>should</a:t>
                </a:r>
                <a:r>
                  <a:rPr kumimoji="1" lang="zh-CN" altLang="en-US" sz="1800" dirty="0">
                    <a:solidFill>
                      <a:prstClr val="black"/>
                    </a:solidFill>
                  </a:rPr>
                  <a:t> </a:t>
                </a:r>
                <a:r>
                  <a:rPr kumimoji="1" lang="en-US" altLang="zh-CN" sz="1800" dirty="0">
                    <a:solidFill>
                      <a:prstClr val="black"/>
                    </a:solidFill>
                  </a:rPr>
                  <a:t>one</a:t>
                </a:r>
                <a:r>
                  <a:rPr kumimoji="1" lang="zh-CN" altLang="en-US" sz="1800" dirty="0">
                    <a:solidFill>
                      <a:prstClr val="black"/>
                    </a:solidFill>
                  </a:rPr>
                  <a:t> </a:t>
                </a:r>
                <a:r>
                  <a:rPr kumimoji="1" lang="en-US" altLang="zh-CN" sz="1800" dirty="0">
                    <a:solidFill>
                      <a:prstClr val="black"/>
                    </a:solidFill>
                  </a:rPr>
                  <a:t>cut</a:t>
                </a:r>
                <a:r>
                  <a:rPr kumimoji="1" lang="zh-CN" altLang="en-US" sz="1800" dirty="0">
                    <a:solidFill>
                      <a:prstClr val="black"/>
                    </a:solidFill>
                  </a:rPr>
                  <a:t> </a:t>
                </a:r>
                <a:r>
                  <a:rPr kumimoji="1" lang="en-US" altLang="zh-CN" sz="1800" dirty="0">
                    <a:solidFill>
                      <a:prstClr val="black"/>
                    </a:solidFill>
                  </a:rPr>
                  <a:t>a</a:t>
                </a:r>
                <a:r>
                  <a:rPr kumimoji="1" lang="zh-CN" altLang="en-US" sz="1800" dirty="0">
                    <a:solidFill>
                      <a:prstClr val="black"/>
                    </a:solidFill>
                  </a:rPr>
                  <a:t> </a:t>
                </a:r>
                <a:r>
                  <a:rPr kumimoji="1" lang="en-US" altLang="zh-CN" sz="1800" dirty="0">
                    <a:solidFill>
                      <a:prstClr val="black"/>
                    </a:solidFill>
                  </a:rPr>
                  <a:t>losing</a:t>
                </a:r>
                <a:r>
                  <a:rPr kumimoji="1" lang="zh-CN" altLang="en-US" sz="1800" dirty="0">
                    <a:solidFill>
                      <a:prstClr val="black"/>
                    </a:solidFill>
                  </a:rPr>
                  <a:t> </a:t>
                </a:r>
                <a:r>
                  <a:rPr kumimoji="1" lang="en-US" altLang="zh-CN" sz="1800" dirty="0">
                    <a:solidFill>
                      <a:prstClr val="black"/>
                    </a:solidFill>
                  </a:rPr>
                  <a:t>position?</a:t>
                </a:r>
                <a:r>
                  <a:rPr kumimoji="1" lang="zh-CN" altLang="en-US" sz="1800" dirty="0">
                    <a:solidFill>
                      <a:prstClr val="black"/>
                    </a:solidFill>
                  </a:rPr>
                  <a:t> </a:t>
                </a:r>
                <a:r>
                  <a:rPr kumimoji="1" lang="en-US" altLang="zh-CN" sz="1800" i="1" dirty="0">
                    <a:solidFill>
                      <a:prstClr val="black"/>
                    </a:solidFill>
                  </a:rPr>
                  <a:t>One</a:t>
                </a:r>
                <a:r>
                  <a:rPr kumimoji="1" lang="zh-CN" altLang="en-US" sz="1800" i="1" dirty="0">
                    <a:solidFill>
                      <a:prstClr val="black"/>
                    </a:solidFill>
                  </a:rPr>
                  <a:t> </a:t>
                </a:r>
                <a:r>
                  <a:rPr kumimoji="1" lang="en-US" altLang="zh-CN" sz="1800" i="1" dirty="0">
                    <a:solidFill>
                      <a:prstClr val="black"/>
                    </a:solidFill>
                  </a:rPr>
                  <a:t>should</a:t>
                </a:r>
                <a:r>
                  <a:rPr kumimoji="1" lang="zh-CN" altLang="en-US" sz="1800" i="1" dirty="0">
                    <a:solidFill>
                      <a:prstClr val="black"/>
                    </a:solidFill>
                  </a:rPr>
                  <a:t> </a:t>
                </a:r>
                <a:r>
                  <a:rPr kumimoji="1" lang="en-US" altLang="zh-CN" sz="1800" i="1" dirty="0">
                    <a:solidFill>
                      <a:prstClr val="black"/>
                    </a:solidFill>
                  </a:rPr>
                  <a:t>cut</a:t>
                </a:r>
                <a:r>
                  <a:rPr kumimoji="1" lang="zh-CN" altLang="en-US" sz="1800" i="1" dirty="0">
                    <a:solidFill>
                      <a:prstClr val="black"/>
                    </a:solidFill>
                  </a:rPr>
                  <a:t> </a:t>
                </a:r>
                <a:r>
                  <a:rPr kumimoji="1" lang="en-US" altLang="zh-CN" sz="1800" i="1" dirty="0">
                    <a:solidFill>
                      <a:prstClr val="black"/>
                    </a:solidFill>
                  </a:rPr>
                  <a:t>a</a:t>
                </a:r>
                <a:r>
                  <a:rPr kumimoji="1" lang="zh-CN" altLang="en-US" sz="1800" i="1" dirty="0">
                    <a:solidFill>
                      <a:prstClr val="black"/>
                    </a:solidFill>
                  </a:rPr>
                  <a:t> </a:t>
                </a:r>
                <a:r>
                  <a:rPr kumimoji="1" lang="en-US" altLang="zh-CN" sz="1800" i="1" dirty="0">
                    <a:solidFill>
                      <a:prstClr val="black"/>
                    </a:solidFill>
                  </a:rPr>
                  <a:t>losing</a:t>
                </a:r>
                <a:r>
                  <a:rPr kumimoji="1" lang="zh-CN" altLang="en-US" sz="1800" i="1" dirty="0">
                    <a:solidFill>
                      <a:prstClr val="black"/>
                    </a:solidFill>
                  </a:rPr>
                  <a:t> </a:t>
                </a:r>
                <a:r>
                  <a:rPr kumimoji="1" lang="en-US" altLang="zh-CN" sz="1800" i="1" dirty="0">
                    <a:solidFill>
                      <a:prstClr val="black"/>
                    </a:solidFill>
                  </a:rPr>
                  <a:t>position</a:t>
                </a:r>
                <a:r>
                  <a:rPr kumimoji="1" lang="zh-CN" altLang="en-US" sz="1800" i="1" dirty="0">
                    <a:solidFill>
                      <a:prstClr val="black"/>
                    </a:solidFill>
                  </a:rPr>
                  <a:t> </a:t>
                </a:r>
                <a:r>
                  <a:rPr kumimoji="1" lang="en-US" altLang="zh-CN" sz="1800" i="1" dirty="0">
                    <a:solidFill>
                      <a:prstClr val="black"/>
                    </a:solidFill>
                  </a:rPr>
                  <a:t>when</a:t>
                </a:r>
                <a:r>
                  <a:rPr kumimoji="1" lang="zh-CN" altLang="en-US" sz="1800" i="1" dirty="0">
                    <a:solidFill>
                      <a:prstClr val="black"/>
                    </a:solidFill>
                  </a:rPr>
                  <a:t> </a:t>
                </a:r>
                <a:r>
                  <a:rPr kumimoji="1" lang="en-US" altLang="zh-CN" sz="1800" i="1" dirty="0">
                    <a:solidFill>
                      <a:prstClr val="black"/>
                    </a:solidFill>
                  </a:rPr>
                  <a:t>spread</a:t>
                </a:r>
                <a:r>
                  <a:rPr kumimoji="1" lang="zh-CN" altLang="en-US" sz="1800" i="1" dirty="0">
                    <a:solidFill>
                      <a:prstClr val="black"/>
                    </a:solidFill>
                  </a:rPr>
                  <a:t> </a:t>
                </a:r>
                <a:r>
                  <a:rPr kumimoji="1" lang="en-US" altLang="zh-CN" sz="1800" i="1" dirty="0">
                    <a:solidFill>
                      <a:prstClr val="black"/>
                    </a:solidFill>
                  </a:rPr>
                  <a:t>reaches</a:t>
                </a:r>
                <a:r>
                  <a:rPr kumimoji="1" lang="zh-CN" altLang="en-US" sz="1800" i="1" dirty="0">
                    <a:solidFill>
                      <a:prstClr val="black"/>
                    </a:solidFill>
                  </a:rPr>
                  <a:t> </a:t>
                </a:r>
                <a14:m>
                  <m:oMath xmlns:m="http://schemas.openxmlformats.org/officeDocument/2006/math">
                    <m:rad>
                      <m:radPr>
                        <m:degHide m:val="on"/>
                        <m:ctrlPr>
                          <a:rPr kumimoji="1" lang="en-US" altLang="zh-CN" sz="1800" i="1">
                            <a:solidFill>
                              <a:prstClr val="black"/>
                            </a:solidFill>
                            <a:latin typeface="Cambria Math" panose="02040503050406030204" pitchFamily="18" charset="0"/>
                            <a:ea typeface="Cambria Math" panose="02040503050406030204" pitchFamily="18" charset="0"/>
                          </a:rPr>
                        </m:ctrlPr>
                      </m:radPr>
                      <m:deg/>
                      <m:e>
                        <m:r>
                          <a:rPr kumimoji="1" lang="en-US" altLang="zh-CN" sz="1800" i="1">
                            <a:solidFill>
                              <a:prstClr val="black"/>
                            </a:solidFill>
                            <a:latin typeface="Cambria Math" panose="02040503050406030204" pitchFamily="18" charset="0"/>
                            <a:ea typeface="Cambria Math" panose="02040503050406030204" pitchFamily="18" charset="0"/>
                          </a:rPr>
                          <m:t>1/</m:t>
                        </m:r>
                        <m:r>
                          <a:rPr kumimoji="1" lang="en-US" altLang="zh-CN" sz="1800" i="1">
                            <a:solidFill>
                              <a:prstClr val="black"/>
                            </a:solidFill>
                            <a:latin typeface="Cambria Math" panose="02040503050406030204" pitchFamily="18" charset="0"/>
                            <a:ea typeface="Cambria Math" panose="02040503050406030204" pitchFamily="18" charset="0"/>
                          </a:rPr>
                          <m:t>𝐷</m:t>
                        </m:r>
                        <m:d>
                          <m:dPr>
                            <m:ctrlPr>
                              <a:rPr kumimoji="1" lang="en-US" altLang="zh-CN" sz="1800" i="1">
                                <a:solidFill>
                                  <a:prstClr val="black"/>
                                </a:solidFill>
                                <a:latin typeface="Cambria Math" panose="02040503050406030204" pitchFamily="18" charset="0"/>
                                <a:ea typeface="Cambria Math" panose="02040503050406030204" pitchFamily="18" charset="0"/>
                              </a:rPr>
                            </m:ctrlPr>
                          </m:dPr>
                          <m:e>
                            <m:r>
                              <a:rPr kumimoji="1" lang="en-US" altLang="zh-CN" sz="1800" i="1">
                                <a:solidFill>
                                  <a:prstClr val="black"/>
                                </a:solidFill>
                                <a:latin typeface="Cambria Math" panose="02040503050406030204" pitchFamily="18" charset="0"/>
                                <a:ea typeface="Cambria Math" panose="02040503050406030204" pitchFamily="18" charset="0"/>
                              </a:rPr>
                              <m:t>𝜏</m:t>
                            </m:r>
                          </m:e>
                        </m:d>
                      </m:e>
                    </m:rad>
                  </m:oMath>
                </a14:m>
                <a:r>
                  <a:rPr kumimoji="1" lang="zh-CN" altLang="en-US" sz="1800" i="1" dirty="0">
                    <a:solidFill>
                      <a:prstClr val="black"/>
                    </a:solidFill>
                  </a:rPr>
                  <a:t>  </a:t>
                </a:r>
                <a:endParaRPr kumimoji="1" lang="en-US" altLang="zh-CN" sz="1800" i="1" dirty="0">
                  <a:solidFill>
                    <a:prstClr val="black"/>
                  </a:solidFill>
                </a:endParaRPr>
              </a:p>
            </p:txBody>
          </p:sp>
        </mc:Choice>
        <mc:Fallback xmlns="">
          <p:sp>
            <p:nvSpPr>
              <p:cNvPr id="8" name="矩形 18">
                <a:extLst>
                  <a:ext uri="{FF2B5EF4-FFF2-40B4-BE49-F238E27FC236}">
                    <a16:creationId xmlns:a16="http://schemas.microsoft.com/office/drawing/2014/main" id="{14C45096-03B0-9B4C-A3E2-B925BB6DBD16}"/>
                  </a:ext>
                </a:extLst>
              </p:cNvPr>
              <p:cNvSpPr txBox="1">
                <a:spLocks noRot="1" noChangeAspect="1" noMove="1" noResize="1" noEditPoints="1" noAdjustHandles="1" noChangeArrowheads="1" noChangeShapeType="1" noTextEdit="1"/>
              </p:cNvSpPr>
              <p:nvPr/>
            </p:nvSpPr>
            <p:spPr>
              <a:xfrm>
                <a:off x="648189" y="3280345"/>
                <a:ext cx="11206774" cy="647885"/>
              </a:xfrm>
              <a:prstGeom prst="rect">
                <a:avLst/>
              </a:prstGeom>
              <a:blipFill>
                <a:blip r:embed="rId2"/>
                <a:stretch>
                  <a:fillRect l="-453"/>
                </a:stretch>
              </a:blipFill>
            </p:spPr>
            <p:txBody>
              <a:bodyPr/>
              <a:lstStyle/>
              <a:p>
                <a:r>
                  <a:rPr lang="en-US">
                    <a:noFill/>
                  </a:rPr>
                  <a:t> </a:t>
                </a:r>
              </a:p>
            </p:txBody>
          </p:sp>
        </mc:Fallback>
      </mc:AlternateContent>
      <p:sp>
        <p:nvSpPr>
          <p:cNvPr id="9" name="椭圆 80">
            <a:extLst>
              <a:ext uri="{FF2B5EF4-FFF2-40B4-BE49-F238E27FC236}">
                <a16:creationId xmlns:a16="http://schemas.microsoft.com/office/drawing/2014/main" id="{FFD88ECE-975A-614E-AE24-4BFECBD1EE10}"/>
              </a:ext>
            </a:extLst>
          </p:cNvPr>
          <p:cNvSpPr/>
          <p:nvPr/>
        </p:nvSpPr>
        <p:spPr>
          <a:xfrm>
            <a:off x="334964" y="3109911"/>
            <a:ext cx="396000" cy="396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b" anchorCtr="0" forceAA="0" compatLnSpc="1">
            <a:noAutofit/>
          </a:bodyPr>
          <a:lstStyle/>
          <a:p>
            <a:pPr algn="ctr"/>
            <a:r>
              <a:rPr lang="en-US" altLang="zh-CN" sz="1600" b="1" dirty="0">
                <a:solidFill>
                  <a:schemeClr val="bg1"/>
                </a:solidFill>
              </a:rPr>
              <a:t>2</a:t>
            </a:r>
            <a:endParaRPr lang="zh-CN" altLang="en-US" sz="1600" b="1" dirty="0" err="1">
              <a:solidFill>
                <a:schemeClr val="bg1"/>
              </a:solidFill>
            </a:endParaRPr>
          </a:p>
        </p:txBody>
      </p:sp>
      <mc:AlternateContent xmlns:mc="http://schemas.openxmlformats.org/markup-compatibility/2006" xmlns:a14="http://schemas.microsoft.com/office/drawing/2010/main">
        <mc:Choice Requires="a14">
          <p:sp>
            <p:nvSpPr>
              <p:cNvPr id="10" name="矩形 18">
                <a:extLst>
                  <a:ext uri="{FF2B5EF4-FFF2-40B4-BE49-F238E27FC236}">
                    <a16:creationId xmlns:a16="http://schemas.microsoft.com/office/drawing/2014/main" id="{DB83D4A1-D646-2F41-9303-D094F3561EEB}"/>
                  </a:ext>
                </a:extLst>
              </p:cNvPr>
              <p:cNvSpPr txBox="1">
                <a:spLocks/>
              </p:cNvSpPr>
              <p:nvPr/>
            </p:nvSpPr>
            <p:spPr>
              <a:xfrm>
                <a:off x="648189" y="4221250"/>
                <a:ext cx="11206774" cy="647885"/>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What</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effect</a:t>
                </a:r>
                <a:r>
                  <a:rPr kumimoji="1" lang="zh-CN" altLang="en-US" sz="1800" dirty="0">
                    <a:solidFill>
                      <a:prstClr val="black"/>
                    </a:solidFill>
                  </a:rPr>
                  <a:t> </a:t>
                </a:r>
                <a:r>
                  <a:rPr kumimoji="1" lang="en-US" altLang="zh-CN" sz="1800" dirty="0">
                    <a:solidFill>
                      <a:prstClr val="black"/>
                    </a:solidFill>
                  </a:rPr>
                  <a:t>of</a:t>
                </a:r>
                <a:r>
                  <a:rPr kumimoji="1" lang="zh-CN" altLang="en-US" sz="1800" dirty="0">
                    <a:solidFill>
                      <a:prstClr val="black"/>
                    </a:solidFill>
                  </a:rPr>
                  <a:t> </a:t>
                </a:r>
                <a:r>
                  <a:rPr kumimoji="1" lang="en-US" altLang="zh-CN" sz="1800" dirty="0">
                    <a:solidFill>
                      <a:prstClr val="black"/>
                    </a:solidFill>
                  </a:rPr>
                  <a:t>parameters</a:t>
                </a:r>
                <a:r>
                  <a:rPr kumimoji="1" lang="zh-CN" altLang="en-US" sz="1800" dirty="0">
                    <a:solidFill>
                      <a:prstClr val="black"/>
                    </a:solidFill>
                  </a:rPr>
                  <a:t> </a:t>
                </a:r>
                <a:r>
                  <a:rPr kumimoji="1" lang="en-US" altLang="zh-CN" sz="1800" dirty="0">
                    <a:solidFill>
                      <a:prstClr val="black"/>
                    </a:solidFill>
                  </a:rPr>
                  <a:t>on</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optimal</a:t>
                </a:r>
                <a:r>
                  <a:rPr kumimoji="1" lang="zh-CN" altLang="en-US" sz="1800" dirty="0">
                    <a:solidFill>
                      <a:prstClr val="black"/>
                    </a:solidFill>
                  </a:rPr>
                  <a:t> </a:t>
                </a:r>
                <a:r>
                  <a:rPr kumimoji="1" lang="en-US" altLang="zh-CN" sz="1800" dirty="0">
                    <a:solidFill>
                      <a:prstClr val="black"/>
                    </a:solidFill>
                  </a:rPr>
                  <a:t>strategy? </a:t>
                </a:r>
                <a:r>
                  <a:rPr kumimoji="1" lang="en-US" altLang="zh-CN" sz="1800" i="1" dirty="0">
                    <a:solidFill>
                      <a:prstClr val="black"/>
                    </a:solidFill>
                  </a:rPr>
                  <a:t>A</a:t>
                </a:r>
                <a:r>
                  <a:rPr kumimoji="1" lang="zh-CN" altLang="en-US" sz="1800" i="1" dirty="0">
                    <a:solidFill>
                      <a:prstClr val="black"/>
                    </a:solidFill>
                  </a:rPr>
                  <a:t> </a:t>
                </a:r>
                <a:r>
                  <a:rPr kumimoji="1" lang="en-US" altLang="zh-CN" sz="1800" i="1" dirty="0">
                    <a:solidFill>
                      <a:prstClr val="black"/>
                    </a:solidFill>
                  </a:rPr>
                  <a:t>trader</a:t>
                </a:r>
                <a:r>
                  <a:rPr kumimoji="1" lang="zh-CN" altLang="en-US" sz="1800" i="1" dirty="0">
                    <a:solidFill>
                      <a:prstClr val="black"/>
                    </a:solidFill>
                  </a:rPr>
                  <a:t> </a:t>
                </a:r>
                <a:r>
                  <a:rPr kumimoji="1" lang="en-US" altLang="zh-CN" sz="1800" i="1" dirty="0">
                    <a:solidFill>
                      <a:prstClr val="black"/>
                    </a:solidFill>
                  </a:rPr>
                  <a:t>with</a:t>
                </a:r>
                <a:r>
                  <a:rPr kumimoji="1" lang="zh-CN" altLang="en-US" sz="1800" i="1" dirty="0">
                    <a:solidFill>
                      <a:prstClr val="black"/>
                    </a:solidFill>
                  </a:rPr>
                  <a:t> </a:t>
                </a:r>
                <a:r>
                  <a:rPr kumimoji="1" lang="en-US" altLang="zh-CN" sz="1800" i="1" dirty="0">
                    <a:solidFill>
                      <a:prstClr val="black"/>
                    </a:solidFill>
                  </a:rPr>
                  <a:t>higher </a:t>
                </a:r>
                <a14:m>
                  <m:oMath xmlns:m="http://schemas.openxmlformats.org/officeDocument/2006/math">
                    <m:r>
                      <a:rPr lang="zh-CN" altLang="en-US" sz="1800" i="1">
                        <a:solidFill>
                          <a:schemeClr val="tx1"/>
                        </a:solidFill>
                        <a:latin typeface="Cambria Math" panose="02040503050406030204" pitchFamily="18" charset="0"/>
                      </a:rPr>
                      <m:t>𝛾</m:t>
                    </m:r>
                  </m:oMath>
                </a14:m>
                <a:r>
                  <a:rPr kumimoji="1" lang="zh-CN" altLang="en-US" sz="1800" i="1" dirty="0">
                    <a:solidFill>
                      <a:prstClr val="black"/>
                    </a:solidFill>
                  </a:rPr>
                  <a:t> </a:t>
                </a:r>
                <a:r>
                  <a:rPr kumimoji="1" lang="en-US" altLang="zh-CN" sz="1800" i="1" dirty="0">
                    <a:solidFill>
                      <a:prstClr val="black"/>
                    </a:solidFill>
                  </a:rPr>
                  <a:t>is</a:t>
                </a:r>
                <a:r>
                  <a:rPr kumimoji="1" lang="zh-CN" altLang="en-US" sz="1800" i="1" dirty="0">
                    <a:solidFill>
                      <a:prstClr val="black"/>
                    </a:solidFill>
                  </a:rPr>
                  <a:t> </a:t>
                </a:r>
                <a:r>
                  <a:rPr kumimoji="1" lang="en-US" altLang="zh-CN" sz="1800" i="1" dirty="0">
                    <a:solidFill>
                      <a:prstClr val="black"/>
                    </a:solidFill>
                  </a:rPr>
                  <a:t>more</a:t>
                </a:r>
                <a:r>
                  <a:rPr kumimoji="1" lang="zh-CN" altLang="en-US" sz="1800" i="1" dirty="0">
                    <a:solidFill>
                      <a:prstClr val="black"/>
                    </a:solidFill>
                  </a:rPr>
                  <a:t> </a:t>
                </a:r>
                <a:r>
                  <a:rPr kumimoji="1" lang="en-US" altLang="zh-CN" sz="1800" i="1" dirty="0">
                    <a:solidFill>
                      <a:prstClr val="black"/>
                    </a:solidFill>
                  </a:rPr>
                  <a:t>aggressive</a:t>
                </a:r>
                <a:r>
                  <a:rPr kumimoji="1" lang="zh-CN" altLang="en-US" sz="1800" i="1" dirty="0">
                    <a:solidFill>
                      <a:prstClr val="black"/>
                    </a:solidFill>
                  </a:rPr>
                  <a:t> </a:t>
                </a:r>
                <a:r>
                  <a:rPr kumimoji="1" lang="en-US" altLang="zh-CN" sz="1800" i="1" dirty="0">
                    <a:solidFill>
                      <a:prstClr val="black"/>
                    </a:solidFill>
                  </a:rPr>
                  <a:t>as</a:t>
                </a:r>
                <a:r>
                  <a:rPr kumimoji="1" lang="zh-CN" altLang="en-US" sz="1800" i="1" dirty="0">
                    <a:solidFill>
                      <a:prstClr val="black"/>
                    </a:solidFill>
                  </a:rPr>
                  <a:t> </a:t>
                </a:r>
                <a:r>
                  <a:rPr kumimoji="1" lang="en-US" altLang="zh-CN" sz="1800" i="1" dirty="0">
                    <a:solidFill>
                      <a:prstClr val="black"/>
                    </a:solidFill>
                  </a:rPr>
                  <a:t>time</a:t>
                </a:r>
                <a:r>
                  <a:rPr kumimoji="1" lang="zh-CN" altLang="en-US" sz="1800" i="1" dirty="0">
                    <a:solidFill>
                      <a:prstClr val="black"/>
                    </a:solidFill>
                  </a:rPr>
                  <a:t> </a:t>
                </a:r>
                <a:r>
                  <a:rPr kumimoji="1" lang="en-US" altLang="zh-CN" sz="1800" i="1" dirty="0">
                    <a:solidFill>
                      <a:prstClr val="black"/>
                    </a:solidFill>
                  </a:rPr>
                  <a:t>horizon</a:t>
                </a:r>
                <a:r>
                  <a:rPr kumimoji="1" lang="zh-CN" altLang="en-US" sz="1800" i="1" dirty="0">
                    <a:solidFill>
                      <a:prstClr val="black"/>
                    </a:solidFill>
                  </a:rPr>
                  <a:t> </a:t>
                </a:r>
                <a:r>
                  <a:rPr kumimoji="1" lang="en-US" altLang="zh-CN" sz="1800" i="1" dirty="0">
                    <a:solidFill>
                      <a:prstClr val="black"/>
                    </a:solidFill>
                  </a:rPr>
                  <a:t>approaches,</a:t>
                </a:r>
                <a:r>
                  <a:rPr kumimoji="1" lang="zh-CN" altLang="en-US" sz="1800" i="1" dirty="0">
                    <a:solidFill>
                      <a:prstClr val="black"/>
                    </a:solidFill>
                  </a:rPr>
                  <a:t> </a:t>
                </a:r>
                <a:r>
                  <a:rPr kumimoji="1" lang="en-US" altLang="zh-CN" sz="1800" i="1" dirty="0">
                    <a:solidFill>
                      <a:prstClr val="black"/>
                    </a:solidFill>
                  </a:rPr>
                  <a:t>which</a:t>
                </a:r>
                <a:r>
                  <a:rPr kumimoji="1" lang="zh-CN" altLang="en-US" sz="1800" i="1" dirty="0">
                    <a:solidFill>
                      <a:prstClr val="black"/>
                    </a:solidFill>
                  </a:rPr>
                  <a:t> </a:t>
                </a:r>
                <a:r>
                  <a:rPr kumimoji="1" lang="en-US" altLang="zh-CN" sz="1800" i="1" dirty="0">
                    <a:solidFill>
                      <a:prstClr val="black"/>
                    </a:solidFill>
                  </a:rPr>
                  <a:t>leads</a:t>
                </a:r>
                <a:r>
                  <a:rPr kumimoji="1" lang="zh-CN" altLang="en-US" sz="1800" i="1" dirty="0">
                    <a:solidFill>
                      <a:prstClr val="black"/>
                    </a:solidFill>
                  </a:rPr>
                  <a:t> </a:t>
                </a:r>
                <a:r>
                  <a:rPr kumimoji="1" lang="en-US" altLang="zh-CN" sz="1800" i="1" dirty="0">
                    <a:solidFill>
                      <a:prstClr val="black"/>
                    </a:solidFill>
                  </a:rPr>
                  <a:t>to</a:t>
                </a:r>
                <a:r>
                  <a:rPr kumimoji="1" lang="zh-CN" altLang="en-US" sz="1800" i="1" dirty="0">
                    <a:solidFill>
                      <a:prstClr val="black"/>
                    </a:solidFill>
                  </a:rPr>
                  <a:t> </a:t>
                </a:r>
                <a:r>
                  <a:rPr kumimoji="1" lang="en-US" altLang="zh-CN" sz="1800" i="1" dirty="0">
                    <a:solidFill>
                      <a:prstClr val="black"/>
                    </a:solidFill>
                  </a:rPr>
                  <a:t>larger</a:t>
                </a:r>
                <a:r>
                  <a:rPr kumimoji="1" lang="zh-CN" altLang="en-US" sz="1800" i="1" dirty="0">
                    <a:solidFill>
                      <a:prstClr val="black"/>
                    </a:solidFill>
                  </a:rPr>
                  <a:t> </a:t>
                </a:r>
                <a:r>
                  <a:rPr kumimoji="1" lang="en-US" altLang="zh-CN" sz="1800" i="1" dirty="0">
                    <a:solidFill>
                      <a:prstClr val="black"/>
                    </a:solidFill>
                  </a:rPr>
                  <a:t>position,</a:t>
                </a:r>
                <a:r>
                  <a:rPr kumimoji="1" lang="zh-CN" altLang="en-US" sz="1800" i="1" dirty="0">
                    <a:solidFill>
                      <a:prstClr val="black"/>
                    </a:solidFill>
                  </a:rPr>
                  <a:t> </a:t>
                </a:r>
                <a:r>
                  <a:rPr kumimoji="1" lang="en-US" altLang="zh-CN" sz="1800" i="1" dirty="0">
                    <a:solidFill>
                      <a:prstClr val="black"/>
                    </a:solidFill>
                  </a:rPr>
                  <a:t>higher</a:t>
                </a:r>
                <a:r>
                  <a:rPr kumimoji="1" lang="zh-CN" altLang="en-US" sz="1800" i="1" dirty="0">
                    <a:solidFill>
                      <a:prstClr val="black"/>
                    </a:solidFill>
                  </a:rPr>
                  <a:t> </a:t>
                </a:r>
                <a:r>
                  <a:rPr kumimoji="1" lang="en-US" altLang="zh-CN" sz="1800" i="1" dirty="0">
                    <a:solidFill>
                      <a:prstClr val="black"/>
                    </a:solidFill>
                  </a:rPr>
                  <a:t>wealth</a:t>
                </a:r>
                <a:r>
                  <a:rPr kumimoji="1" lang="zh-CN" altLang="en-US" sz="1800" i="1" dirty="0">
                    <a:solidFill>
                      <a:prstClr val="black"/>
                    </a:solidFill>
                  </a:rPr>
                  <a:t> </a:t>
                </a:r>
                <a:r>
                  <a:rPr kumimoji="1" lang="en-US" altLang="zh-CN" sz="1800" i="1" dirty="0">
                    <a:solidFill>
                      <a:prstClr val="black"/>
                    </a:solidFill>
                  </a:rPr>
                  <a:t>but</a:t>
                </a:r>
                <a:r>
                  <a:rPr kumimoji="1" lang="zh-CN" altLang="en-US" sz="1800" i="1" dirty="0">
                    <a:solidFill>
                      <a:prstClr val="black"/>
                    </a:solidFill>
                  </a:rPr>
                  <a:t> </a:t>
                </a:r>
                <a:r>
                  <a:rPr kumimoji="1" lang="en-US" altLang="zh-CN" sz="1800" i="1" dirty="0">
                    <a:solidFill>
                      <a:prstClr val="black"/>
                    </a:solidFill>
                  </a:rPr>
                  <a:t>also</a:t>
                </a:r>
                <a:r>
                  <a:rPr kumimoji="1" lang="zh-CN" altLang="en-US" sz="1800" i="1" dirty="0">
                    <a:solidFill>
                      <a:prstClr val="black"/>
                    </a:solidFill>
                  </a:rPr>
                  <a:t> </a:t>
                </a:r>
                <a:r>
                  <a:rPr kumimoji="1" lang="en-US" altLang="zh-CN" sz="1800" i="1" dirty="0">
                    <a:solidFill>
                      <a:prstClr val="black"/>
                    </a:solidFill>
                  </a:rPr>
                  <a:t>higher</a:t>
                </a:r>
                <a:r>
                  <a:rPr kumimoji="1" lang="zh-CN" altLang="en-US" sz="1800" i="1" dirty="0">
                    <a:solidFill>
                      <a:prstClr val="black"/>
                    </a:solidFill>
                  </a:rPr>
                  <a:t> </a:t>
                </a:r>
                <a:r>
                  <a:rPr kumimoji="1" lang="en-US" altLang="zh-CN" sz="1800" i="1" dirty="0">
                    <a:solidFill>
                      <a:prstClr val="black"/>
                    </a:solidFill>
                  </a:rPr>
                  <a:t>volatility.</a:t>
                </a:r>
              </a:p>
            </p:txBody>
          </p:sp>
        </mc:Choice>
        <mc:Fallback xmlns="">
          <p:sp>
            <p:nvSpPr>
              <p:cNvPr id="10" name="矩形 18">
                <a:extLst>
                  <a:ext uri="{FF2B5EF4-FFF2-40B4-BE49-F238E27FC236}">
                    <a16:creationId xmlns:a16="http://schemas.microsoft.com/office/drawing/2014/main" id="{DB83D4A1-D646-2F41-9303-D094F3561EEB}"/>
                  </a:ext>
                </a:extLst>
              </p:cNvPr>
              <p:cNvSpPr txBox="1">
                <a:spLocks noRot="1" noChangeAspect="1" noMove="1" noResize="1" noEditPoints="1" noAdjustHandles="1" noChangeArrowheads="1" noChangeShapeType="1" noTextEdit="1"/>
              </p:cNvSpPr>
              <p:nvPr/>
            </p:nvSpPr>
            <p:spPr>
              <a:xfrm>
                <a:off x="648189" y="4221250"/>
                <a:ext cx="11206774" cy="647885"/>
              </a:xfrm>
              <a:prstGeom prst="rect">
                <a:avLst/>
              </a:prstGeom>
              <a:blipFill>
                <a:blip r:embed="rId3"/>
                <a:stretch>
                  <a:fillRect l="-453" t="-3846" r="-566" b="-11538"/>
                </a:stretch>
              </a:blipFill>
            </p:spPr>
            <p:txBody>
              <a:bodyPr/>
              <a:lstStyle/>
              <a:p>
                <a:r>
                  <a:rPr lang="en-US">
                    <a:noFill/>
                  </a:rPr>
                  <a:t> </a:t>
                </a:r>
              </a:p>
            </p:txBody>
          </p:sp>
        </mc:Fallback>
      </mc:AlternateContent>
      <p:sp>
        <p:nvSpPr>
          <p:cNvPr id="11" name="椭圆 80">
            <a:extLst>
              <a:ext uri="{FF2B5EF4-FFF2-40B4-BE49-F238E27FC236}">
                <a16:creationId xmlns:a16="http://schemas.microsoft.com/office/drawing/2014/main" id="{0A8A7D69-7312-274C-84A1-07C0F3C94F68}"/>
              </a:ext>
            </a:extLst>
          </p:cNvPr>
          <p:cNvSpPr/>
          <p:nvPr/>
        </p:nvSpPr>
        <p:spPr>
          <a:xfrm>
            <a:off x="334964" y="4050816"/>
            <a:ext cx="396000" cy="396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b" anchorCtr="0" forceAA="0" compatLnSpc="1">
            <a:noAutofit/>
          </a:bodyPr>
          <a:lstStyle/>
          <a:p>
            <a:pPr algn="ctr"/>
            <a:r>
              <a:rPr lang="en-US" altLang="zh-CN" sz="1600" b="1" dirty="0">
                <a:solidFill>
                  <a:schemeClr val="bg1"/>
                </a:solidFill>
              </a:rPr>
              <a:t>3</a:t>
            </a:r>
            <a:endParaRPr lang="zh-CN" altLang="en-US" sz="1600" b="1" dirty="0" err="1">
              <a:solidFill>
                <a:schemeClr val="bg1"/>
              </a:solidFill>
            </a:endParaRPr>
          </a:p>
        </p:txBody>
      </p:sp>
      <p:sp>
        <p:nvSpPr>
          <p:cNvPr id="12" name="矩形 18">
            <a:extLst>
              <a:ext uri="{FF2B5EF4-FFF2-40B4-BE49-F238E27FC236}">
                <a16:creationId xmlns:a16="http://schemas.microsoft.com/office/drawing/2014/main" id="{EB0A76E5-2198-854B-946A-5E57699A2F9B}"/>
              </a:ext>
            </a:extLst>
          </p:cNvPr>
          <p:cNvSpPr txBox="1">
            <a:spLocks/>
          </p:cNvSpPr>
          <p:nvPr/>
        </p:nvSpPr>
        <p:spPr>
          <a:xfrm>
            <a:off x="648189" y="5128305"/>
            <a:ext cx="11206774" cy="647885"/>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How</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behavior</a:t>
            </a:r>
            <a:r>
              <a:rPr kumimoji="1" lang="zh-CN" altLang="en-US" sz="1800" dirty="0">
                <a:solidFill>
                  <a:prstClr val="black"/>
                </a:solidFill>
              </a:rPr>
              <a:t> </a:t>
            </a:r>
            <a:r>
              <a:rPr kumimoji="1" lang="en-US" altLang="zh-CN" sz="1800" dirty="0">
                <a:solidFill>
                  <a:prstClr val="black"/>
                </a:solidFill>
              </a:rPr>
              <a:t>of</a:t>
            </a:r>
            <a:r>
              <a:rPr kumimoji="1" lang="zh-CN" altLang="en-US" sz="1800" dirty="0">
                <a:solidFill>
                  <a:prstClr val="black"/>
                </a:solidFill>
              </a:rPr>
              <a:t> </a:t>
            </a:r>
            <a:r>
              <a:rPr kumimoji="1" lang="en-US" altLang="zh-CN" sz="1800" dirty="0">
                <a:solidFill>
                  <a:prstClr val="black"/>
                </a:solidFill>
              </a:rPr>
              <a:t>this</a:t>
            </a:r>
            <a:r>
              <a:rPr kumimoji="1" lang="zh-CN" altLang="en-US" sz="1800" dirty="0">
                <a:solidFill>
                  <a:prstClr val="black"/>
                </a:solidFill>
              </a:rPr>
              <a:t> </a:t>
            </a:r>
            <a:r>
              <a:rPr kumimoji="1" lang="en-US" altLang="zh-CN" sz="1800" dirty="0">
                <a:solidFill>
                  <a:prstClr val="black"/>
                </a:solidFill>
              </a:rPr>
              <a:t>strategy</a:t>
            </a:r>
            <a:r>
              <a:rPr kumimoji="1" lang="zh-CN" altLang="en-US" sz="1800" dirty="0">
                <a:solidFill>
                  <a:prstClr val="black"/>
                </a:solidFill>
              </a:rPr>
              <a:t> </a:t>
            </a:r>
            <a:r>
              <a:rPr kumimoji="1" lang="en-US" altLang="zh-CN" sz="1800" dirty="0">
                <a:solidFill>
                  <a:prstClr val="black"/>
                </a:solidFill>
              </a:rPr>
              <a:t>when</a:t>
            </a:r>
            <a:r>
              <a:rPr kumimoji="1" lang="zh-CN" altLang="en-US" sz="1800" dirty="0">
                <a:solidFill>
                  <a:prstClr val="black"/>
                </a:solidFill>
              </a:rPr>
              <a:t> </a:t>
            </a:r>
            <a:r>
              <a:rPr kumimoji="1" lang="en-US" altLang="zh-CN" sz="1800" dirty="0">
                <a:solidFill>
                  <a:prstClr val="black"/>
                </a:solidFill>
              </a:rPr>
              <a:t>we</a:t>
            </a:r>
            <a:r>
              <a:rPr kumimoji="1" lang="zh-CN" altLang="en-US" sz="1800" dirty="0">
                <a:solidFill>
                  <a:prstClr val="black"/>
                </a:solidFill>
              </a:rPr>
              <a:t> </a:t>
            </a:r>
            <a:r>
              <a:rPr kumimoji="1" lang="en-US" altLang="zh-CN" sz="1800" dirty="0">
                <a:solidFill>
                  <a:prstClr val="black"/>
                </a:solidFill>
              </a:rPr>
              <a:t>use</a:t>
            </a:r>
            <a:r>
              <a:rPr kumimoji="1" lang="zh-CN" altLang="en-US" sz="1800" dirty="0">
                <a:solidFill>
                  <a:prstClr val="black"/>
                </a:solidFill>
              </a:rPr>
              <a:t> </a:t>
            </a:r>
            <a:r>
              <a:rPr kumimoji="1" lang="en-US" altLang="zh-CN" sz="1800" dirty="0">
                <a:solidFill>
                  <a:prstClr val="black"/>
                </a:solidFill>
              </a:rPr>
              <a:t>empirical data? </a:t>
            </a:r>
            <a:r>
              <a:rPr kumimoji="1" lang="en-US" altLang="zh-CN" sz="1800" i="1" dirty="0">
                <a:solidFill>
                  <a:prstClr val="black"/>
                </a:solidFill>
              </a:rPr>
              <a:t>Compared</a:t>
            </a:r>
            <a:r>
              <a:rPr kumimoji="1" lang="zh-CN" altLang="en-US" sz="1800" i="1" dirty="0">
                <a:solidFill>
                  <a:prstClr val="black"/>
                </a:solidFill>
              </a:rPr>
              <a:t> </a:t>
            </a:r>
            <a:r>
              <a:rPr kumimoji="1" lang="en-US" altLang="zh-CN" sz="1800" i="1" dirty="0">
                <a:solidFill>
                  <a:prstClr val="black"/>
                </a:solidFill>
              </a:rPr>
              <a:t>with</a:t>
            </a:r>
            <a:r>
              <a:rPr kumimoji="1" lang="zh-CN" altLang="en-US" sz="1800" i="1" dirty="0">
                <a:solidFill>
                  <a:prstClr val="black"/>
                </a:solidFill>
              </a:rPr>
              <a:t> </a:t>
            </a:r>
            <a:r>
              <a:rPr kumimoji="1" lang="en-US" altLang="zh-CN" sz="1800" i="1" dirty="0">
                <a:solidFill>
                  <a:prstClr val="black"/>
                </a:solidFill>
              </a:rPr>
              <a:t>simulation</a:t>
            </a:r>
            <a:r>
              <a:rPr kumimoji="1" lang="zh-CN" altLang="en-US" sz="1800" i="1" dirty="0">
                <a:solidFill>
                  <a:prstClr val="black"/>
                </a:solidFill>
              </a:rPr>
              <a:t> </a:t>
            </a:r>
            <a:r>
              <a:rPr kumimoji="1" lang="en-US" altLang="zh-CN" sz="1800" i="1" dirty="0">
                <a:solidFill>
                  <a:prstClr val="black"/>
                </a:solidFill>
              </a:rPr>
              <a:t>performance,</a:t>
            </a:r>
            <a:r>
              <a:rPr kumimoji="1" lang="zh-CN" altLang="en-US" sz="1800" i="1" dirty="0">
                <a:solidFill>
                  <a:prstClr val="black"/>
                </a:solidFill>
              </a:rPr>
              <a:t> </a:t>
            </a:r>
            <a:r>
              <a:rPr kumimoji="1" lang="en-US" altLang="zh-CN" sz="1800" i="1" dirty="0">
                <a:solidFill>
                  <a:prstClr val="black"/>
                </a:solidFill>
              </a:rPr>
              <a:t>the</a:t>
            </a:r>
            <a:r>
              <a:rPr kumimoji="1" lang="zh-CN" altLang="en-US" sz="1800" i="1" dirty="0">
                <a:solidFill>
                  <a:prstClr val="black"/>
                </a:solidFill>
              </a:rPr>
              <a:t> </a:t>
            </a:r>
            <a:r>
              <a:rPr kumimoji="1" lang="en-US" altLang="zh-CN" sz="1800" i="1" dirty="0">
                <a:solidFill>
                  <a:prstClr val="black"/>
                </a:solidFill>
              </a:rPr>
              <a:t>strategy</a:t>
            </a:r>
            <a:r>
              <a:rPr kumimoji="1" lang="zh-CN" altLang="en-US" sz="1800" i="1" dirty="0">
                <a:solidFill>
                  <a:prstClr val="black"/>
                </a:solidFill>
              </a:rPr>
              <a:t> </a:t>
            </a:r>
            <a:r>
              <a:rPr kumimoji="1" lang="en-US" altLang="zh-CN" sz="1800" i="1" dirty="0">
                <a:solidFill>
                  <a:prstClr val="black"/>
                </a:solidFill>
              </a:rPr>
              <a:t>using</a:t>
            </a:r>
            <a:r>
              <a:rPr kumimoji="1" lang="zh-CN" altLang="en-US" sz="1800" i="1" dirty="0">
                <a:solidFill>
                  <a:prstClr val="black"/>
                </a:solidFill>
              </a:rPr>
              <a:t> </a:t>
            </a:r>
            <a:r>
              <a:rPr kumimoji="1" lang="en-US" altLang="zh-CN" sz="1800" i="1" dirty="0">
                <a:solidFill>
                  <a:prstClr val="black"/>
                </a:solidFill>
              </a:rPr>
              <a:t>empirical</a:t>
            </a:r>
            <a:r>
              <a:rPr kumimoji="1" lang="zh-CN" altLang="en-US" sz="1800" i="1" dirty="0">
                <a:solidFill>
                  <a:prstClr val="black"/>
                </a:solidFill>
              </a:rPr>
              <a:t> </a:t>
            </a:r>
            <a:r>
              <a:rPr kumimoji="1" lang="en-US" altLang="zh-CN" sz="1800" i="1" dirty="0">
                <a:solidFill>
                  <a:prstClr val="black"/>
                </a:solidFill>
              </a:rPr>
              <a:t>data</a:t>
            </a:r>
            <a:r>
              <a:rPr kumimoji="1" lang="zh-CN" altLang="en-US" sz="1800" i="1" dirty="0">
                <a:solidFill>
                  <a:prstClr val="black"/>
                </a:solidFill>
              </a:rPr>
              <a:t> </a:t>
            </a:r>
            <a:r>
              <a:rPr kumimoji="1" lang="en-US" altLang="zh-CN" sz="1800" i="1" dirty="0">
                <a:solidFill>
                  <a:prstClr val="black"/>
                </a:solidFill>
              </a:rPr>
              <a:t>has</a:t>
            </a:r>
            <a:r>
              <a:rPr kumimoji="1" lang="zh-CN" altLang="en-US" sz="1800" i="1" dirty="0">
                <a:solidFill>
                  <a:prstClr val="black"/>
                </a:solidFill>
              </a:rPr>
              <a:t> </a:t>
            </a:r>
            <a:r>
              <a:rPr kumimoji="1" lang="en-US" altLang="zh-CN" sz="1800" i="1" dirty="0">
                <a:solidFill>
                  <a:prstClr val="black"/>
                </a:solidFill>
              </a:rPr>
              <a:t>a</a:t>
            </a:r>
            <a:r>
              <a:rPr kumimoji="1" lang="zh-CN" altLang="en-US" sz="1800" i="1" dirty="0">
                <a:solidFill>
                  <a:prstClr val="black"/>
                </a:solidFill>
              </a:rPr>
              <a:t> </a:t>
            </a:r>
            <a:r>
              <a:rPr kumimoji="1" lang="en-US" altLang="zh-CN" sz="1800" i="1" dirty="0">
                <a:solidFill>
                  <a:prstClr val="black"/>
                </a:solidFill>
              </a:rPr>
              <a:t>higher Sharpe Ratio</a:t>
            </a:r>
            <a:r>
              <a:rPr kumimoji="1" lang="zh-CN" altLang="en-US" sz="1800" i="1" dirty="0">
                <a:solidFill>
                  <a:prstClr val="black"/>
                </a:solidFill>
              </a:rPr>
              <a:t> </a:t>
            </a:r>
            <a:r>
              <a:rPr kumimoji="1" lang="en-US" altLang="zh-CN" sz="1800" i="1" dirty="0">
                <a:solidFill>
                  <a:prstClr val="black"/>
                </a:solidFill>
              </a:rPr>
              <a:t>and</a:t>
            </a:r>
            <a:r>
              <a:rPr kumimoji="1" lang="zh-CN" altLang="en-US" sz="1800" i="1" dirty="0">
                <a:solidFill>
                  <a:prstClr val="black"/>
                </a:solidFill>
              </a:rPr>
              <a:t> </a:t>
            </a:r>
            <a:r>
              <a:rPr kumimoji="1" lang="en-US" altLang="zh-CN" sz="1800" i="1" dirty="0">
                <a:solidFill>
                  <a:prstClr val="black"/>
                </a:solidFill>
              </a:rPr>
              <a:t>lower Max Drawdown. </a:t>
            </a:r>
            <a:r>
              <a:rPr kumimoji="1" lang="zh-CN" altLang="en-US" sz="1800" i="1" dirty="0">
                <a:solidFill>
                  <a:prstClr val="black"/>
                </a:solidFill>
              </a:rPr>
              <a:t>   </a:t>
            </a:r>
            <a:endParaRPr kumimoji="1" lang="en-US" altLang="zh-CN" sz="1800" i="1" dirty="0">
              <a:solidFill>
                <a:prstClr val="black"/>
              </a:solidFill>
            </a:endParaRPr>
          </a:p>
        </p:txBody>
      </p:sp>
      <p:sp>
        <p:nvSpPr>
          <p:cNvPr id="13" name="椭圆 80">
            <a:extLst>
              <a:ext uri="{FF2B5EF4-FFF2-40B4-BE49-F238E27FC236}">
                <a16:creationId xmlns:a16="http://schemas.microsoft.com/office/drawing/2014/main" id="{2B9B72BC-3B5F-604F-B063-DCB3AB3B553B}"/>
              </a:ext>
            </a:extLst>
          </p:cNvPr>
          <p:cNvSpPr/>
          <p:nvPr/>
        </p:nvSpPr>
        <p:spPr>
          <a:xfrm>
            <a:off x="334964" y="4957871"/>
            <a:ext cx="396000" cy="396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b" anchorCtr="0" forceAA="0" compatLnSpc="1">
            <a:noAutofit/>
          </a:bodyPr>
          <a:lstStyle/>
          <a:p>
            <a:pPr algn="ctr"/>
            <a:r>
              <a:rPr lang="en-US" altLang="zh-CN" sz="1600" b="1" dirty="0">
                <a:solidFill>
                  <a:schemeClr val="bg1"/>
                </a:solidFill>
              </a:rPr>
              <a:t>4</a:t>
            </a:r>
            <a:endParaRPr lang="zh-CN" altLang="en-US" sz="1600" b="1" dirty="0" err="1">
              <a:solidFill>
                <a:schemeClr val="bg1"/>
              </a:solidFill>
            </a:endParaRPr>
          </a:p>
        </p:txBody>
      </p:sp>
    </p:spTree>
    <p:extLst>
      <p:ext uri="{BB962C8B-B14F-4D97-AF65-F5344CB8AC3E}">
        <p14:creationId xmlns:p14="http://schemas.microsoft.com/office/powerpoint/2010/main" val="44712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a:xfrm>
            <a:off x="338400" y="743300"/>
            <a:ext cx="11520000" cy="664395"/>
          </a:xfrm>
        </p:spPr>
        <p:txBody>
          <a:bodyPr/>
          <a:lstStyle/>
          <a:p>
            <a:pPr lvl="0"/>
            <a:r>
              <a:rPr lang="en-US" altLang="zh-CN" b="1" dirty="0"/>
              <a:t>In</a:t>
            </a:r>
            <a:r>
              <a:rPr lang="zh-CN" altLang="en-US" b="1" dirty="0"/>
              <a:t> </a:t>
            </a:r>
            <a:r>
              <a:rPr lang="en-US" altLang="zh-CN" b="1" dirty="0"/>
              <a:t>this</a:t>
            </a:r>
            <a:r>
              <a:rPr lang="zh-CN" altLang="en-US" b="1" dirty="0"/>
              <a:t> </a:t>
            </a:r>
            <a:r>
              <a:rPr lang="en-US" altLang="zh-CN" b="1" dirty="0"/>
              <a:t>section,</a:t>
            </a:r>
            <a:r>
              <a:rPr lang="zh-CN" altLang="en-US" b="1" dirty="0"/>
              <a:t> </a:t>
            </a:r>
            <a:r>
              <a:rPr lang="en-US" altLang="zh-CN" b="1" dirty="0"/>
              <a:t>we</a:t>
            </a:r>
            <a:r>
              <a:rPr lang="zh-CN" altLang="en-US" b="1" dirty="0"/>
              <a:t> </a:t>
            </a:r>
            <a:r>
              <a:rPr lang="en-US" altLang="zh-CN" b="1" dirty="0"/>
              <a:t>summarize</a:t>
            </a:r>
            <a:r>
              <a:rPr lang="zh-CN" altLang="en-US" b="1" dirty="0"/>
              <a:t> </a:t>
            </a:r>
            <a:r>
              <a:rPr lang="en-US" altLang="zh-CN" b="1" dirty="0"/>
              <a:t>the</a:t>
            </a:r>
            <a:r>
              <a:rPr lang="zh-CN" altLang="en-US" b="1" dirty="0"/>
              <a:t> </a:t>
            </a:r>
            <a:r>
              <a:rPr lang="en-US" altLang="zh-CN" b="1" dirty="0"/>
              <a:t>challenges</a:t>
            </a:r>
            <a:r>
              <a:rPr lang="zh-CN" altLang="en-US" b="1" dirty="0"/>
              <a:t> </a:t>
            </a:r>
            <a:r>
              <a:rPr lang="en-US" altLang="zh-CN" b="1" dirty="0"/>
              <a:t>we</a:t>
            </a:r>
            <a:r>
              <a:rPr lang="zh-CN" altLang="en-US" b="1" dirty="0"/>
              <a:t> </a:t>
            </a:r>
            <a:r>
              <a:rPr lang="en-US" altLang="zh-CN" b="1" dirty="0"/>
              <a:t>have</a:t>
            </a:r>
            <a:r>
              <a:rPr lang="zh-CN" altLang="en-US" b="1" dirty="0"/>
              <a:t> </a:t>
            </a:r>
            <a:r>
              <a:rPr lang="en-US" altLang="zh-CN" b="1" dirty="0"/>
              <a:t>during</a:t>
            </a:r>
            <a:r>
              <a:rPr lang="zh-CN" altLang="en-US" b="1" dirty="0"/>
              <a:t> </a:t>
            </a:r>
            <a:r>
              <a:rPr lang="en-US" altLang="zh-CN" b="1" dirty="0"/>
              <a:t>the</a:t>
            </a:r>
            <a:r>
              <a:rPr lang="zh-CN" altLang="en-US" b="1" dirty="0"/>
              <a:t> </a:t>
            </a:r>
            <a:r>
              <a:rPr lang="en-US" altLang="zh-CN" b="1" dirty="0"/>
              <a:t>project</a:t>
            </a:r>
            <a:r>
              <a:rPr lang="zh-CN" altLang="en-US" b="1" dirty="0"/>
              <a:t> </a:t>
            </a:r>
            <a:r>
              <a:rPr lang="en-US" altLang="zh-CN" b="1" dirty="0"/>
              <a:t>and</a:t>
            </a:r>
            <a:r>
              <a:rPr lang="zh-CN" altLang="en-US" b="1" dirty="0"/>
              <a:t> </a:t>
            </a:r>
            <a:r>
              <a:rPr lang="en-US" altLang="zh-CN" b="1" dirty="0"/>
              <a:t>in</a:t>
            </a:r>
            <a:r>
              <a:rPr lang="zh-CN" altLang="en-US" b="1" dirty="0"/>
              <a:t> </a:t>
            </a:r>
            <a:r>
              <a:rPr lang="en-US" altLang="zh-CN" b="1" dirty="0"/>
              <a:t>what</a:t>
            </a:r>
            <a:r>
              <a:rPr lang="zh-CN" altLang="en-US" b="1" dirty="0"/>
              <a:t> </a:t>
            </a:r>
            <a:r>
              <a:rPr lang="en-US" altLang="zh-CN" b="1" dirty="0"/>
              <a:t>way</a:t>
            </a:r>
            <a:r>
              <a:rPr lang="zh-CN" altLang="en-US" b="1" dirty="0"/>
              <a:t> </a:t>
            </a:r>
            <a:r>
              <a:rPr lang="en-US" altLang="zh-CN" b="1" dirty="0"/>
              <a:t>this</a:t>
            </a:r>
            <a:r>
              <a:rPr lang="zh-CN" altLang="en-US" b="1" dirty="0"/>
              <a:t> </a:t>
            </a:r>
            <a:r>
              <a:rPr lang="en-US" altLang="zh-CN" b="1" dirty="0"/>
              <a:t>project</a:t>
            </a:r>
            <a:r>
              <a:rPr lang="zh-CN" altLang="en-US" b="1" dirty="0"/>
              <a:t> </a:t>
            </a:r>
            <a:r>
              <a:rPr lang="en-US" altLang="zh-CN" b="1" dirty="0"/>
              <a:t>can</a:t>
            </a:r>
            <a:r>
              <a:rPr lang="zh-CN" altLang="en-US" b="1" dirty="0"/>
              <a:t> </a:t>
            </a:r>
            <a:r>
              <a:rPr lang="en-US" altLang="zh-CN" b="1" dirty="0"/>
              <a:t>be</a:t>
            </a:r>
            <a:r>
              <a:rPr lang="zh-CN" altLang="en-US" b="1" dirty="0"/>
              <a:t> </a:t>
            </a:r>
            <a:r>
              <a:rPr lang="en-US" altLang="zh-CN" b="1" dirty="0"/>
              <a:t>extended</a:t>
            </a:r>
            <a:r>
              <a:rPr lang="zh-CN" altLang="en-US" b="1" dirty="0"/>
              <a:t> </a:t>
            </a:r>
            <a:r>
              <a:rPr lang="en-US" altLang="zh-CN" b="1" dirty="0"/>
              <a:t>or</a:t>
            </a:r>
            <a:r>
              <a:rPr lang="zh-CN" altLang="en-US" b="1" dirty="0"/>
              <a:t> </a:t>
            </a:r>
            <a:r>
              <a:rPr lang="en-US" altLang="zh-CN" b="1" dirty="0"/>
              <a:t>improved.</a:t>
            </a:r>
            <a:br>
              <a:rPr lang="en-US" altLang="zh-CN" b="1" dirty="0"/>
            </a:br>
            <a:endParaRPr lang="zh-CN" altLang="zh-CN" b="1" dirty="0"/>
          </a:p>
        </p:txBody>
      </p:sp>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Challenges</a:t>
            </a:r>
            <a:endParaRPr lang="zh-CN" altLang="en-US" sz="2800" dirty="0"/>
          </a:p>
        </p:txBody>
      </p:sp>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a:p>
        </p:txBody>
      </p:sp>
      <p:sp>
        <p:nvSpPr>
          <p:cNvPr id="6" name="矩形 18">
            <a:extLst>
              <a:ext uri="{FF2B5EF4-FFF2-40B4-BE49-F238E27FC236}">
                <a16:creationId xmlns:a16="http://schemas.microsoft.com/office/drawing/2014/main" id="{4BCD3482-B1E5-D346-A4D0-8AAD72D0D23A}"/>
              </a:ext>
            </a:extLst>
          </p:cNvPr>
          <p:cNvSpPr>
            <a:spLocks noGrp="1"/>
          </p:cNvSpPr>
          <p:nvPr>
            <p:ph sz="quarter" idx="18"/>
          </p:nvPr>
        </p:nvSpPr>
        <p:spPr>
          <a:xfrm>
            <a:off x="334963" y="2010479"/>
            <a:ext cx="11520000" cy="1049490"/>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p>
            <a:pPr marL="171450" indent="-171450" algn="just">
              <a:buFont typeface="Arial" panose="020B0604020202090204" pitchFamily="34" charset="0"/>
              <a:buChar char="•"/>
            </a:pPr>
            <a:r>
              <a:rPr kumimoji="1" lang="en-US" altLang="zh-CN" sz="1800" b="1" dirty="0">
                <a:solidFill>
                  <a:prstClr val="black"/>
                </a:solidFill>
              </a:rPr>
              <a:t>Transaction cost</a:t>
            </a:r>
            <a:r>
              <a:rPr kumimoji="1" lang="en-US" altLang="zh-CN" sz="1800" dirty="0">
                <a:solidFill>
                  <a:prstClr val="black"/>
                </a:solidFill>
              </a:rPr>
              <a:t>: We did</a:t>
            </a:r>
            <a:r>
              <a:rPr kumimoji="1" lang="zh-CN" altLang="en-US" sz="1800" dirty="0">
                <a:solidFill>
                  <a:prstClr val="black"/>
                </a:solidFill>
              </a:rPr>
              <a:t> </a:t>
            </a:r>
            <a:r>
              <a:rPr kumimoji="1" lang="en-US" altLang="zh-CN" sz="1800" dirty="0">
                <a:solidFill>
                  <a:prstClr val="black"/>
                </a:solidFill>
              </a:rPr>
              <a:t>not</a:t>
            </a:r>
            <a:r>
              <a:rPr kumimoji="1" lang="zh-CN" altLang="en-US" sz="1800" dirty="0">
                <a:solidFill>
                  <a:prstClr val="black"/>
                </a:solidFill>
              </a:rPr>
              <a:t> </a:t>
            </a:r>
            <a:r>
              <a:rPr kumimoji="1" lang="en-US" altLang="zh-CN" sz="1800" dirty="0">
                <a:solidFill>
                  <a:prstClr val="black"/>
                </a:solidFill>
              </a:rPr>
              <a:t>consider transaction</a:t>
            </a:r>
            <a:r>
              <a:rPr kumimoji="1" lang="zh-CN" altLang="en-US" sz="1800" dirty="0">
                <a:solidFill>
                  <a:prstClr val="black"/>
                </a:solidFill>
              </a:rPr>
              <a:t> </a:t>
            </a:r>
            <a:r>
              <a:rPr kumimoji="1" lang="en-US" altLang="zh-CN" sz="1800" dirty="0">
                <a:solidFill>
                  <a:prstClr val="black"/>
                </a:solidFill>
              </a:rPr>
              <a:t>cost</a:t>
            </a:r>
            <a:r>
              <a:rPr kumimoji="1" lang="zh-CN" altLang="en-US" sz="1800" dirty="0">
                <a:solidFill>
                  <a:prstClr val="black"/>
                </a:solidFill>
              </a:rPr>
              <a:t> </a:t>
            </a:r>
            <a:r>
              <a:rPr kumimoji="1" lang="en-US" altLang="zh-CN" sz="1800" dirty="0">
                <a:solidFill>
                  <a:prstClr val="black"/>
                </a:solidFill>
              </a:rPr>
              <a:t>and</a:t>
            </a:r>
            <a:r>
              <a:rPr kumimoji="1" lang="zh-CN" altLang="en-US" sz="1800" dirty="0">
                <a:solidFill>
                  <a:prstClr val="black"/>
                </a:solidFill>
              </a:rPr>
              <a:t> </a:t>
            </a:r>
            <a:r>
              <a:rPr kumimoji="1" lang="en-US" altLang="zh-CN" sz="1800" dirty="0">
                <a:solidFill>
                  <a:prstClr val="black"/>
                </a:solidFill>
              </a:rPr>
              <a:t>tax</a:t>
            </a:r>
            <a:r>
              <a:rPr kumimoji="1" lang="zh-CN" altLang="en-US" sz="1800" dirty="0">
                <a:solidFill>
                  <a:prstClr val="black"/>
                </a:solidFill>
              </a:rPr>
              <a:t> </a:t>
            </a:r>
            <a:r>
              <a:rPr kumimoji="1" lang="en-US" altLang="zh-CN" sz="1800" dirty="0">
                <a:solidFill>
                  <a:prstClr val="black"/>
                </a:solidFill>
              </a:rPr>
              <a:t>in our strategy.</a:t>
            </a:r>
            <a:r>
              <a:rPr kumimoji="1" lang="zh-CN" altLang="en-US" sz="1800" dirty="0">
                <a:solidFill>
                  <a:prstClr val="black"/>
                </a:solidFill>
              </a:rPr>
              <a:t> </a:t>
            </a:r>
            <a:endParaRPr kumimoji="1" lang="en-US" altLang="zh-CN" sz="1800" dirty="0">
              <a:solidFill>
                <a:prstClr val="black"/>
              </a:solidFill>
            </a:endParaRPr>
          </a:p>
          <a:p>
            <a:pPr marL="378332" lvl="1" indent="-171450" algn="just">
              <a:buFont typeface="Arial" panose="020B0604020202090204" pitchFamily="34" charset="0"/>
              <a:buChar char="•"/>
            </a:pPr>
            <a:r>
              <a:rPr kumimoji="1" lang="en-US" altLang="zh-CN" sz="1800" dirty="0">
                <a:solidFill>
                  <a:prstClr val="black"/>
                </a:solidFill>
              </a:rPr>
              <a:t>Possible solution:</a:t>
            </a:r>
            <a:r>
              <a:rPr kumimoji="1" lang="zh-CN" altLang="en-US" sz="1800" dirty="0">
                <a:solidFill>
                  <a:prstClr val="black"/>
                </a:solidFill>
              </a:rPr>
              <a:t> </a:t>
            </a:r>
            <a:r>
              <a:rPr kumimoji="1" lang="en-US" altLang="zh-CN" sz="1800" dirty="0">
                <a:solidFill>
                  <a:prstClr val="black"/>
                </a:solidFill>
              </a:rPr>
              <a:t>Include transaction cost in the model</a:t>
            </a:r>
            <a:r>
              <a:rPr kumimoji="1" lang="zh-CN" altLang="en-US" sz="1800" dirty="0">
                <a:solidFill>
                  <a:prstClr val="black"/>
                </a:solidFill>
              </a:rPr>
              <a:t> </a:t>
            </a:r>
            <a:r>
              <a:rPr kumimoji="1" lang="en-US" altLang="zh-CN" sz="1800" dirty="0">
                <a:solidFill>
                  <a:prstClr val="black"/>
                </a:solidFill>
              </a:rPr>
              <a:t>and</a:t>
            </a:r>
            <a:r>
              <a:rPr kumimoji="1" lang="zh-CN" altLang="en-US" sz="1800" dirty="0">
                <a:solidFill>
                  <a:prstClr val="black"/>
                </a:solidFill>
              </a:rPr>
              <a:t> </a:t>
            </a:r>
            <a:r>
              <a:rPr kumimoji="1" lang="en-US" altLang="zh-CN" sz="1800" dirty="0">
                <a:solidFill>
                  <a:prstClr val="black"/>
                </a:solidFill>
              </a:rPr>
              <a:t>solve</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candidate</a:t>
            </a:r>
            <a:r>
              <a:rPr kumimoji="1" lang="zh-CN" altLang="en-US" sz="1800" dirty="0">
                <a:solidFill>
                  <a:prstClr val="black"/>
                </a:solidFill>
              </a:rPr>
              <a:t> </a:t>
            </a:r>
            <a:r>
              <a:rPr kumimoji="1" lang="en-US" altLang="zh-CN" sz="1800" dirty="0">
                <a:solidFill>
                  <a:prstClr val="black"/>
                </a:solidFill>
              </a:rPr>
              <a:t>solutions</a:t>
            </a:r>
            <a:r>
              <a:rPr kumimoji="1" lang="zh-CN" altLang="en-US" sz="1800" dirty="0">
                <a:solidFill>
                  <a:prstClr val="black"/>
                </a:solidFill>
              </a:rPr>
              <a:t> </a:t>
            </a:r>
            <a:r>
              <a:rPr kumimoji="1" lang="en-US" altLang="zh-CN" sz="1800" dirty="0">
                <a:solidFill>
                  <a:prstClr val="black"/>
                </a:solidFill>
              </a:rPr>
              <a:t>of</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non-linear</a:t>
            </a:r>
            <a:r>
              <a:rPr kumimoji="1" lang="zh-CN" altLang="en-US" sz="1800" dirty="0">
                <a:solidFill>
                  <a:prstClr val="black"/>
                </a:solidFill>
              </a:rPr>
              <a:t> </a:t>
            </a:r>
            <a:r>
              <a:rPr kumimoji="1" lang="en-US" altLang="zh-CN" sz="1800" dirty="0">
                <a:solidFill>
                  <a:prstClr val="black"/>
                </a:solidFill>
              </a:rPr>
              <a:t>PDE.</a:t>
            </a:r>
          </a:p>
          <a:p>
            <a:pPr marL="171450" indent="-171450" algn="just">
              <a:buFont typeface="Arial" panose="020B0604020202090204" pitchFamily="34" charset="0"/>
              <a:buChar char="•"/>
            </a:pPr>
            <a:endParaRPr kumimoji="1" lang="en-US" altLang="zh-CN" sz="1800" dirty="0">
              <a:solidFill>
                <a:prstClr val="black"/>
              </a:solidFill>
            </a:endParaRPr>
          </a:p>
          <a:p>
            <a:pPr marL="171450" indent="-171450" algn="just">
              <a:buFont typeface="Arial" panose="020B0604020202090204" pitchFamily="34" charset="0"/>
              <a:buChar char="•"/>
            </a:pPr>
            <a:endParaRPr kumimoji="1" lang="zh-CN" altLang="en-US" sz="1800" dirty="0">
              <a:solidFill>
                <a:prstClr val="black"/>
              </a:solidFill>
            </a:endParaRPr>
          </a:p>
        </p:txBody>
      </p:sp>
      <mc:AlternateContent xmlns:mc="http://schemas.openxmlformats.org/markup-compatibility/2006" xmlns:a14="http://schemas.microsoft.com/office/drawing/2010/main">
        <mc:Choice Requires="a14">
          <p:sp>
            <p:nvSpPr>
              <p:cNvPr id="7" name="矩形 18">
                <a:extLst>
                  <a:ext uri="{FF2B5EF4-FFF2-40B4-BE49-F238E27FC236}">
                    <a16:creationId xmlns:a16="http://schemas.microsoft.com/office/drawing/2014/main" id="{3C92CBD1-B531-2643-ABC7-8B07E537C1CC}"/>
                  </a:ext>
                </a:extLst>
              </p:cNvPr>
              <p:cNvSpPr txBox="1">
                <a:spLocks/>
              </p:cNvSpPr>
              <p:nvPr/>
            </p:nvSpPr>
            <p:spPr>
              <a:xfrm>
                <a:off x="345523" y="3501191"/>
                <a:ext cx="11520000" cy="826041"/>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b="1" dirty="0">
                    <a:solidFill>
                      <a:prstClr val="black"/>
                    </a:solidFill>
                  </a:rPr>
                  <a:t>Risk management</a:t>
                </a:r>
                <a:r>
                  <a:rPr kumimoji="1" lang="en-US" altLang="zh-CN" sz="1800" dirty="0">
                    <a:solidFill>
                      <a:prstClr val="black"/>
                    </a:solidFill>
                  </a:rPr>
                  <a:t>: The strategy has</a:t>
                </a:r>
                <a:r>
                  <a:rPr kumimoji="1" lang="zh-CN" altLang="en-US" sz="1800" dirty="0">
                    <a:solidFill>
                      <a:prstClr val="black"/>
                    </a:solidFill>
                  </a:rPr>
                  <a:t> </a:t>
                </a:r>
                <a:r>
                  <a:rPr kumimoji="1" lang="en-US" altLang="zh-CN" sz="1800" dirty="0">
                    <a:solidFill>
                      <a:prstClr val="black"/>
                    </a:solidFill>
                  </a:rPr>
                  <a:t>a low Sharpe Ratio when</a:t>
                </a:r>
                <a:r>
                  <a:rPr kumimoji="1" lang="zh-CN" altLang="en-US" sz="1800" dirty="0">
                    <a:solidFill>
                      <a:prstClr val="black"/>
                    </a:solidFill>
                  </a:rPr>
                  <a:t> </a:t>
                </a:r>
                <a:r>
                  <a:rPr kumimoji="1" lang="en-US" altLang="zh-CN" sz="1800" dirty="0">
                    <a:solidFill>
                      <a:prstClr val="black"/>
                    </a:solidFill>
                  </a:rPr>
                  <a:t>price</a:t>
                </a:r>
                <a:r>
                  <a:rPr kumimoji="1" lang="zh-CN" altLang="en-US" sz="1800" dirty="0">
                    <a:solidFill>
                      <a:prstClr val="black"/>
                    </a:solidFill>
                  </a:rPr>
                  <a:t> </a:t>
                </a:r>
                <a:r>
                  <a:rPr kumimoji="1" lang="en-US" altLang="zh-CN" sz="1800" dirty="0">
                    <a:solidFill>
                      <a:prstClr val="black"/>
                    </a:solidFill>
                  </a:rPr>
                  <a:t>volatility</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high.</a:t>
                </a:r>
              </a:p>
              <a:p>
                <a:pPr marL="378332" lvl="1" indent="-171450" algn="just">
                  <a:buFont typeface="Arial" panose="020B0604020202090204" pitchFamily="34" charset="0"/>
                  <a:buChar char="•"/>
                </a:pPr>
                <a:r>
                  <a:rPr kumimoji="1" lang="en-US" altLang="zh-CN" sz="1800" dirty="0">
                    <a:solidFill>
                      <a:prstClr val="black"/>
                    </a:solidFill>
                  </a:rPr>
                  <a:t>Possible solution: Modify the model by</a:t>
                </a:r>
                <a:r>
                  <a:rPr kumimoji="1" lang="zh-CN" altLang="en-US" sz="1800" dirty="0">
                    <a:solidFill>
                      <a:prstClr val="black"/>
                    </a:solidFill>
                  </a:rPr>
                  <a:t> </a:t>
                </a:r>
                <a:r>
                  <a:rPr kumimoji="1" lang="en-US" altLang="zh-CN" sz="1800" dirty="0">
                    <a:solidFill>
                      <a:prstClr val="black"/>
                    </a:solidFill>
                  </a:rPr>
                  <a:t>altering</a:t>
                </a:r>
                <a:r>
                  <a:rPr kumimoji="1" lang="zh-CN" altLang="en-US" sz="1800" dirty="0">
                    <a:solidFill>
                      <a:prstClr val="black"/>
                    </a:solidFill>
                  </a:rPr>
                  <a:t> </a:t>
                </a:r>
                <a:r>
                  <a:rPr kumimoji="1" lang="en-US" altLang="zh-CN" sz="1800" dirty="0">
                    <a:solidFill>
                      <a:prstClr val="black"/>
                    </a:solidFill>
                  </a:rPr>
                  <a:t>upper and lower band value (stop-loss</a:t>
                </a:r>
                <a:r>
                  <a:rPr kumimoji="1" lang="zh-CN" altLang="en-US" sz="1800" dirty="0">
                    <a:solidFill>
                      <a:prstClr val="black"/>
                    </a:solidFill>
                  </a:rPr>
                  <a:t> </a:t>
                </a:r>
                <a:r>
                  <a:rPr kumimoji="1" lang="en-US" altLang="zh-CN" sz="1800" dirty="0">
                    <a:solidFill>
                      <a:prstClr val="black"/>
                    </a:solidFill>
                  </a:rPr>
                  <a:t>band)</a:t>
                </a:r>
                <a:r>
                  <a:rPr kumimoji="1" lang="zh-CN" altLang="en-US" sz="1800" dirty="0">
                    <a:solidFill>
                      <a:prstClr val="black"/>
                    </a:solidFill>
                  </a:rPr>
                  <a:t> </a:t>
                </a:r>
                <a:r>
                  <a:rPr kumimoji="1" lang="en-US" altLang="zh-CN" sz="1800" dirty="0">
                    <a:solidFill>
                      <a:prstClr val="black"/>
                    </a:solidFill>
                  </a:rPr>
                  <a:t>with</a:t>
                </a:r>
                <a:r>
                  <a:rPr kumimoji="1" lang="zh-CN" altLang="en-US" sz="1800" dirty="0">
                    <a:solidFill>
                      <a:prstClr val="black"/>
                    </a:solidFill>
                  </a:rPr>
                  <a:t> </a:t>
                </a:r>
                <a14:m>
                  <m:oMath xmlns:m="http://schemas.openxmlformats.org/officeDocument/2006/math">
                    <m:r>
                      <a:rPr kumimoji="1" lang="zh-CN" altLang="en-US" sz="1800" i="1" smtClean="0">
                        <a:solidFill>
                          <a:prstClr val="black"/>
                        </a:solidFill>
                        <a:latin typeface="Cambria Math" panose="02040503050406030204" pitchFamily="18" charset="0"/>
                      </a:rPr>
                      <m:t>𝜎</m:t>
                    </m:r>
                  </m:oMath>
                </a14:m>
                <a:r>
                  <a:rPr kumimoji="1" lang="en-US" altLang="zh-CN" sz="1800" dirty="0">
                    <a:solidFill>
                      <a:prstClr val="black"/>
                    </a:solidFill>
                  </a:rPr>
                  <a:t>.</a:t>
                </a:r>
              </a:p>
              <a:p>
                <a:pPr marL="0" indent="0" algn="just">
                  <a:buFont typeface="Wingdings" panose="05000000000000000000" pitchFamily="2" charset="2"/>
                  <a:buNone/>
                </a:pPr>
                <a:endParaRPr kumimoji="1" lang="en-US" altLang="zh-CN" sz="1800" dirty="0">
                  <a:solidFill>
                    <a:prstClr val="black"/>
                  </a:solidFill>
                </a:endParaRPr>
              </a:p>
              <a:p>
                <a:pPr marL="0" indent="0" algn="just">
                  <a:buFont typeface="Wingdings" panose="05000000000000000000" pitchFamily="2" charset="2"/>
                  <a:buNone/>
                </a:pPr>
                <a:endParaRPr kumimoji="1" lang="en-US" altLang="zh-CN" sz="1800" dirty="0">
                  <a:solidFill>
                    <a:prstClr val="black"/>
                  </a:solidFill>
                </a:endParaRPr>
              </a:p>
              <a:p>
                <a:pPr marL="171450" indent="-171450" algn="just">
                  <a:buFont typeface="Arial" panose="020B0604020202090204" pitchFamily="34" charset="0"/>
                  <a:buChar char="•"/>
                </a:pPr>
                <a:endParaRPr kumimoji="1" lang="en-US" altLang="zh-CN" sz="1800" dirty="0">
                  <a:solidFill>
                    <a:prstClr val="black"/>
                  </a:solidFill>
                </a:endParaRPr>
              </a:p>
              <a:p>
                <a:pPr marL="171450" indent="-171450" algn="just">
                  <a:buFont typeface="Arial" panose="020B0604020202090204" pitchFamily="34" charset="0"/>
                  <a:buChar char="•"/>
                </a:pPr>
                <a:endParaRPr kumimoji="1" lang="en-US" altLang="zh-CN" sz="1800" dirty="0">
                  <a:solidFill>
                    <a:prstClr val="black"/>
                  </a:solidFill>
                </a:endParaRPr>
              </a:p>
              <a:p>
                <a:pPr marL="171450" indent="-171450" algn="just">
                  <a:buFont typeface="Arial" panose="020B0604020202090204" pitchFamily="34" charset="0"/>
                  <a:buChar char="•"/>
                </a:pPr>
                <a:endParaRPr kumimoji="1" lang="zh-CN" altLang="en-US" sz="1800" dirty="0">
                  <a:solidFill>
                    <a:prstClr val="black"/>
                  </a:solidFill>
                </a:endParaRPr>
              </a:p>
            </p:txBody>
          </p:sp>
        </mc:Choice>
        <mc:Fallback xmlns="">
          <p:sp>
            <p:nvSpPr>
              <p:cNvPr id="7" name="矩形 18">
                <a:extLst>
                  <a:ext uri="{FF2B5EF4-FFF2-40B4-BE49-F238E27FC236}">
                    <a16:creationId xmlns:a16="http://schemas.microsoft.com/office/drawing/2014/main" id="{3C92CBD1-B531-2643-ABC7-8B07E537C1CC}"/>
                  </a:ext>
                </a:extLst>
              </p:cNvPr>
              <p:cNvSpPr txBox="1">
                <a:spLocks noRot="1" noChangeAspect="1" noMove="1" noResize="1" noEditPoints="1" noAdjustHandles="1" noChangeArrowheads="1" noChangeShapeType="1" noTextEdit="1"/>
              </p:cNvSpPr>
              <p:nvPr/>
            </p:nvSpPr>
            <p:spPr>
              <a:xfrm>
                <a:off x="345523" y="3501191"/>
                <a:ext cx="11520000" cy="826041"/>
              </a:xfrm>
              <a:prstGeom prst="rect">
                <a:avLst/>
              </a:prstGeom>
              <a:blipFill>
                <a:blip r:embed="rId3"/>
                <a:stretch>
                  <a:fillRect l="-441" t="-6154"/>
                </a:stretch>
              </a:blipFill>
            </p:spPr>
            <p:txBody>
              <a:bodyPr/>
              <a:lstStyle/>
              <a:p>
                <a:r>
                  <a:rPr lang="en-US">
                    <a:noFill/>
                  </a:rPr>
                  <a:t> </a:t>
                </a:r>
              </a:p>
            </p:txBody>
          </p:sp>
        </mc:Fallback>
      </mc:AlternateContent>
      <p:sp>
        <p:nvSpPr>
          <p:cNvPr id="8" name="矩形 18">
            <a:extLst>
              <a:ext uri="{FF2B5EF4-FFF2-40B4-BE49-F238E27FC236}">
                <a16:creationId xmlns:a16="http://schemas.microsoft.com/office/drawing/2014/main" id="{56BAC46A-E7CC-3F41-8054-69F02A7A5FB8}"/>
              </a:ext>
            </a:extLst>
          </p:cNvPr>
          <p:cNvSpPr txBox="1">
            <a:spLocks/>
          </p:cNvSpPr>
          <p:nvPr/>
        </p:nvSpPr>
        <p:spPr>
          <a:xfrm>
            <a:off x="345523" y="4835489"/>
            <a:ext cx="11520000" cy="826041"/>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b="1" dirty="0">
                <a:solidFill>
                  <a:prstClr val="black"/>
                </a:solidFill>
              </a:rPr>
              <a:t>Wealth assumption</a:t>
            </a:r>
            <a:r>
              <a:rPr kumimoji="1" lang="en-US" altLang="zh-CN" sz="1800" dirty="0">
                <a:solidFill>
                  <a:prstClr val="black"/>
                </a:solidFill>
              </a:rPr>
              <a:t>: It is not so realistic that we allow wealth</a:t>
            </a:r>
            <a:r>
              <a:rPr kumimoji="1" lang="zh-CN" altLang="en-US" sz="1800" dirty="0">
                <a:solidFill>
                  <a:prstClr val="black"/>
                </a:solidFill>
              </a:rPr>
              <a:t> </a:t>
            </a:r>
            <a:r>
              <a:rPr kumimoji="1" lang="en-US" altLang="zh-CN" sz="1800" dirty="0">
                <a:solidFill>
                  <a:prstClr val="black"/>
                </a:solidFill>
              </a:rPr>
              <a:t>to</a:t>
            </a:r>
            <a:r>
              <a:rPr kumimoji="1" lang="zh-CN" altLang="en-US" sz="1800" dirty="0">
                <a:solidFill>
                  <a:prstClr val="black"/>
                </a:solidFill>
              </a:rPr>
              <a:t> </a:t>
            </a:r>
            <a:r>
              <a:rPr kumimoji="1" lang="en-US" altLang="zh-CN" sz="1800" dirty="0">
                <a:solidFill>
                  <a:prstClr val="black"/>
                </a:solidFill>
              </a:rPr>
              <a:t>go</a:t>
            </a:r>
            <a:r>
              <a:rPr kumimoji="1" lang="zh-CN" altLang="en-US" sz="1800" dirty="0">
                <a:solidFill>
                  <a:prstClr val="black"/>
                </a:solidFill>
              </a:rPr>
              <a:t> </a:t>
            </a:r>
            <a:r>
              <a:rPr kumimoji="1" lang="en-US" altLang="zh-CN" sz="1800" dirty="0">
                <a:solidFill>
                  <a:prstClr val="black"/>
                </a:solidFill>
              </a:rPr>
              <a:t>below</a:t>
            </a:r>
            <a:r>
              <a:rPr kumimoji="1" lang="zh-CN" altLang="en-US" sz="1800" dirty="0">
                <a:solidFill>
                  <a:prstClr val="black"/>
                </a:solidFill>
              </a:rPr>
              <a:t> </a:t>
            </a:r>
            <a:r>
              <a:rPr kumimoji="1" lang="en-US" altLang="zh-CN" sz="1800" dirty="0">
                <a:solidFill>
                  <a:prstClr val="black"/>
                </a:solidFill>
              </a:rPr>
              <a:t>zero.</a:t>
            </a:r>
          </a:p>
          <a:p>
            <a:pPr marL="378332" lvl="1" indent="-171450" algn="just">
              <a:buFont typeface="Arial" panose="020B0604020202090204" pitchFamily="34" charset="0"/>
              <a:buChar char="•"/>
            </a:pPr>
            <a:r>
              <a:rPr kumimoji="1" lang="en-US" altLang="zh-CN" sz="1800" dirty="0">
                <a:solidFill>
                  <a:prstClr val="black"/>
                </a:solidFill>
              </a:rPr>
              <a:t>Possible solution: Set minimum</a:t>
            </a:r>
            <a:r>
              <a:rPr kumimoji="1" lang="zh-CN" altLang="en-US" sz="1800" dirty="0">
                <a:solidFill>
                  <a:prstClr val="black"/>
                </a:solidFill>
              </a:rPr>
              <a:t> </a:t>
            </a:r>
            <a:r>
              <a:rPr kumimoji="1" lang="en-US" altLang="zh-CN" sz="1800" dirty="0">
                <a:solidFill>
                  <a:prstClr val="black"/>
                </a:solidFill>
              </a:rPr>
              <a:t>wealth threshold</a:t>
            </a:r>
            <a:r>
              <a:rPr kumimoji="1" lang="zh-CN" altLang="en-US" sz="1800" dirty="0">
                <a:solidFill>
                  <a:prstClr val="black"/>
                </a:solidFill>
              </a:rPr>
              <a:t> </a:t>
            </a:r>
            <a:r>
              <a:rPr kumimoji="1" lang="en-US" altLang="zh-CN" sz="1800" dirty="0">
                <a:solidFill>
                  <a:prstClr val="black"/>
                </a:solidFill>
              </a:rPr>
              <a:t>and</a:t>
            </a:r>
            <a:r>
              <a:rPr kumimoji="1" lang="zh-CN" altLang="en-US" sz="1800" dirty="0">
                <a:solidFill>
                  <a:prstClr val="black"/>
                </a:solidFill>
              </a:rPr>
              <a:t> </a:t>
            </a:r>
            <a:r>
              <a:rPr kumimoji="1" lang="en-US" altLang="zh-CN" sz="1800" dirty="0">
                <a:solidFill>
                  <a:prstClr val="black"/>
                </a:solidFill>
              </a:rPr>
              <a:t>exit</a:t>
            </a:r>
            <a:r>
              <a:rPr kumimoji="1" lang="zh-CN" altLang="en-US" sz="1800" dirty="0">
                <a:solidFill>
                  <a:prstClr val="black"/>
                </a:solidFill>
              </a:rPr>
              <a:t> </a:t>
            </a:r>
            <a:r>
              <a:rPr kumimoji="1" lang="en-US" altLang="zh-CN" sz="1800" dirty="0">
                <a:solidFill>
                  <a:prstClr val="black"/>
                </a:solidFill>
              </a:rPr>
              <a:t>trading</a:t>
            </a:r>
            <a:r>
              <a:rPr kumimoji="1" lang="zh-CN" altLang="en-US" sz="1800" dirty="0">
                <a:solidFill>
                  <a:prstClr val="black"/>
                </a:solidFill>
              </a:rPr>
              <a:t> </a:t>
            </a:r>
            <a:r>
              <a:rPr kumimoji="1" lang="en-US" altLang="zh-CN" sz="1800" dirty="0">
                <a:solidFill>
                  <a:prstClr val="black"/>
                </a:solidFill>
              </a:rPr>
              <a:t>when</a:t>
            </a:r>
            <a:r>
              <a:rPr kumimoji="1" lang="zh-CN" altLang="en-US" sz="1800" dirty="0">
                <a:solidFill>
                  <a:prstClr val="black"/>
                </a:solidFill>
              </a:rPr>
              <a:t> </a:t>
            </a:r>
            <a:r>
              <a:rPr kumimoji="1" lang="en-US" altLang="zh-CN" sz="1800" dirty="0">
                <a:solidFill>
                  <a:prstClr val="black"/>
                </a:solidFill>
              </a:rPr>
              <a:t>wealth</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below</a:t>
            </a:r>
            <a:r>
              <a:rPr kumimoji="1" lang="zh-CN" altLang="en-US" sz="1800" dirty="0">
                <a:solidFill>
                  <a:prstClr val="black"/>
                </a:solidFill>
              </a:rPr>
              <a:t> </a:t>
            </a:r>
            <a:r>
              <a:rPr kumimoji="1" lang="en-US" altLang="zh-CN" sz="1800" dirty="0">
                <a:solidFill>
                  <a:prstClr val="black"/>
                </a:solidFill>
              </a:rPr>
              <a:t>that</a:t>
            </a:r>
            <a:r>
              <a:rPr kumimoji="1" lang="zh-CN" altLang="en-US" sz="1800" dirty="0">
                <a:solidFill>
                  <a:prstClr val="black"/>
                </a:solidFill>
              </a:rPr>
              <a:t> </a:t>
            </a:r>
            <a:r>
              <a:rPr kumimoji="1" lang="en-US" altLang="zh-CN" sz="1800" dirty="0">
                <a:solidFill>
                  <a:prstClr val="black"/>
                </a:solidFill>
              </a:rPr>
              <a:t>value.</a:t>
            </a:r>
          </a:p>
          <a:p>
            <a:pPr marL="378332" lvl="1" indent="-171450" algn="just">
              <a:buFont typeface="Arial" panose="020B0604020202090204" pitchFamily="34" charset="0"/>
              <a:buChar char="•"/>
            </a:pPr>
            <a:endParaRPr kumimoji="1" lang="en-US" altLang="zh-CN" sz="1800" dirty="0">
              <a:solidFill>
                <a:prstClr val="black"/>
              </a:solidFill>
            </a:endParaRPr>
          </a:p>
          <a:p>
            <a:pPr marL="0" indent="0" algn="just">
              <a:buFont typeface="Wingdings" panose="05000000000000000000" pitchFamily="2" charset="2"/>
              <a:buNone/>
            </a:pPr>
            <a:endParaRPr kumimoji="1" lang="en-US" altLang="zh-CN" sz="1800" dirty="0">
              <a:solidFill>
                <a:prstClr val="black"/>
              </a:solidFill>
            </a:endParaRPr>
          </a:p>
          <a:p>
            <a:pPr marL="0" indent="0" algn="just">
              <a:buFont typeface="Wingdings" panose="05000000000000000000" pitchFamily="2" charset="2"/>
              <a:buNone/>
            </a:pPr>
            <a:endParaRPr kumimoji="1" lang="en-US" altLang="zh-CN" sz="1800" dirty="0">
              <a:solidFill>
                <a:prstClr val="black"/>
              </a:solidFill>
            </a:endParaRPr>
          </a:p>
          <a:p>
            <a:pPr marL="171450" indent="-171450" algn="just">
              <a:buFont typeface="Arial" panose="020B0604020202090204" pitchFamily="34" charset="0"/>
              <a:buChar char="•"/>
            </a:pPr>
            <a:endParaRPr kumimoji="1" lang="en-US" altLang="zh-CN" sz="1800" dirty="0">
              <a:solidFill>
                <a:prstClr val="black"/>
              </a:solidFill>
            </a:endParaRPr>
          </a:p>
          <a:p>
            <a:pPr marL="171450" indent="-171450" algn="just">
              <a:buFont typeface="Arial" panose="020B0604020202090204" pitchFamily="34" charset="0"/>
              <a:buChar char="•"/>
            </a:pPr>
            <a:endParaRPr kumimoji="1" lang="en-US" altLang="zh-CN" sz="1800" dirty="0">
              <a:solidFill>
                <a:prstClr val="black"/>
              </a:solidFill>
            </a:endParaRPr>
          </a:p>
          <a:p>
            <a:pPr marL="171450" indent="-171450" algn="just">
              <a:buFont typeface="Arial" panose="020B0604020202090204" pitchFamily="34" charset="0"/>
              <a:buChar char="•"/>
            </a:pPr>
            <a:endParaRPr kumimoji="1" lang="zh-CN" altLang="en-US" sz="1800" dirty="0">
              <a:solidFill>
                <a:prstClr val="black"/>
              </a:solidFill>
            </a:endParaRPr>
          </a:p>
        </p:txBody>
      </p:sp>
    </p:spTree>
    <p:extLst>
      <p:ext uri="{BB962C8B-B14F-4D97-AF65-F5344CB8AC3E}">
        <p14:creationId xmlns:p14="http://schemas.microsoft.com/office/powerpoint/2010/main" val="3249624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5" name="文本占位符 4"/>
          <p:cNvSpPr>
            <a:spLocks noGrp="1"/>
          </p:cNvSpPr>
          <p:nvPr>
            <p:ph type="body" sz="quarter" idx="15"/>
          </p:nvPr>
        </p:nvSpPr>
        <p:spPr/>
        <p:txBody>
          <a:bodyPr/>
          <a:lstStyle/>
          <a:p>
            <a:endParaRPr lang="zh-CN" altLang="en-US"/>
          </a:p>
        </p:txBody>
      </p:sp>
      <p:sp>
        <p:nvSpPr>
          <p:cNvPr id="6" name="矩形 5"/>
          <p:cNvSpPr/>
          <p:nvPr/>
        </p:nvSpPr>
        <p:spPr>
          <a:xfrm>
            <a:off x="6066791" y="-15240"/>
            <a:ext cx="6125209" cy="6871970"/>
          </a:xfrm>
          <a:prstGeom prst="rect">
            <a:avLst/>
          </a:prstGeom>
          <a:solidFill>
            <a:schemeClr val="bg1">
              <a:lumMod val="85000"/>
              <a:alpha val="42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t" anchorCtr="0" forceAA="0" compatLnSpc="1">
            <a:noAutofit/>
          </a:bodyPr>
          <a:lstStyle/>
          <a:p>
            <a:pPr algn="ctr"/>
            <a:endParaRPr lang="zh-CN" altLang="en-US" sz="1200" dirty="0" err="1">
              <a:solidFill>
                <a:schemeClr val="bg1"/>
              </a:solidFill>
            </a:endParaRPr>
          </a:p>
        </p:txBody>
      </p:sp>
      <p:sp>
        <p:nvSpPr>
          <p:cNvPr id="15" name="矩形 14"/>
          <p:cNvSpPr/>
          <p:nvPr/>
        </p:nvSpPr>
        <p:spPr>
          <a:xfrm>
            <a:off x="6392544" y="6129261"/>
            <a:ext cx="4586605" cy="431165"/>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t" anchorCtr="0" forceAA="0" compatLnSpc="1">
            <a:noAutofit/>
          </a:bodyPr>
          <a:lstStyle/>
          <a:p>
            <a:pPr algn="ctr"/>
            <a:endParaRPr lang="zh-CN" altLang="en-US" sz="1200" dirty="0" err="1">
              <a:solidFill>
                <a:srgbClr val="002060"/>
              </a:solidFill>
            </a:endParaRPr>
          </a:p>
        </p:txBody>
      </p:sp>
      <p:sp>
        <p:nvSpPr>
          <p:cNvPr id="10" name="文本框 9"/>
          <p:cNvSpPr txBox="1"/>
          <p:nvPr/>
        </p:nvSpPr>
        <p:spPr>
          <a:xfrm>
            <a:off x="6441757" y="1207143"/>
            <a:ext cx="5375275" cy="5388398"/>
          </a:xfrm>
          <a:prstGeom prst="rect">
            <a:avLst/>
          </a:prstGeom>
          <a:noFill/>
        </p:spPr>
        <p:txBody>
          <a:bodyPr wrap="square" lIns="0" tIns="0" rIns="0" bIns="45720" rtlCol="0">
            <a:spAutoFit/>
          </a:bodyPr>
          <a:lstStyle/>
          <a:p>
            <a:pPr>
              <a:lnSpc>
                <a:spcPct val="120000"/>
              </a:lnSpc>
            </a:pPr>
            <a:r>
              <a:rPr lang="en-US" altLang="zh-CN" sz="2400" b="1" dirty="0">
                <a:solidFill>
                  <a:schemeClr val="accent2">
                    <a:lumMod val="75000"/>
                  </a:schemeClr>
                </a:solidFill>
                <a:ea typeface="华文楷体" panose="02010600040101010101" pitchFamily="2" charset="-122"/>
                <a:cs typeface="+mn-lt"/>
              </a:rPr>
              <a:t>Introduction</a:t>
            </a:r>
          </a:p>
          <a:p>
            <a:pPr>
              <a:lnSpc>
                <a:spcPct val="120000"/>
              </a:lnSpc>
            </a:pPr>
            <a:endParaRPr lang="en-US" altLang="zh-CN" sz="400" dirty="0">
              <a:solidFill>
                <a:schemeClr val="accent2">
                  <a:lumMod val="75000"/>
                </a:schemeClr>
              </a:solidFill>
              <a:ea typeface="华文楷体" panose="02010600040101010101" pitchFamily="2" charset="-122"/>
              <a:cs typeface="+mn-lt"/>
            </a:endParaRPr>
          </a:p>
          <a:p>
            <a:pPr lvl="1">
              <a:lnSpc>
                <a:spcPct val="90000"/>
              </a:lnSpc>
            </a:pPr>
            <a:r>
              <a:rPr lang="en-US" altLang="zh-CN" sz="2000" dirty="0">
                <a:solidFill>
                  <a:schemeClr val="accent2">
                    <a:lumMod val="75000"/>
                  </a:schemeClr>
                </a:solidFill>
                <a:ea typeface="华文楷体" panose="02010600040101010101" pitchFamily="2" charset="-122"/>
                <a:cs typeface="+mn-lt"/>
              </a:rPr>
              <a:t>Motivation</a:t>
            </a:r>
          </a:p>
          <a:p>
            <a:pPr lvl="1">
              <a:lnSpc>
                <a:spcPct val="90000"/>
              </a:lnSpc>
            </a:pPr>
            <a:r>
              <a:rPr lang="en-US" altLang="zh-CN" sz="2000" dirty="0">
                <a:solidFill>
                  <a:schemeClr val="accent2">
                    <a:lumMod val="75000"/>
                  </a:schemeClr>
                </a:solidFill>
                <a:ea typeface="华文楷体" panose="02010600040101010101" pitchFamily="2" charset="-122"/>
                <a:cs typeface="+mn-lt"/>
              </a:rPr>
              <a:t>Main</a:t>
            </a:r>
            <a:r>
              <a:rPr lang="zh-CN" altLang="en-US" sz="2000" dirty="0">
                <a:solidFill>
                  <a:schemeClr val="accent2">
                    <a:lumMod val="75000"/>
                  </a:schemeClr>
                </a:solidFill>
                <a:ea typeface="华文楷体" panose="02010600040101010101" pitchFamily="2" charset="-122"/>
                <a:cs typeface="+mn-lt"/>
              </a:rPr>
              <a:t> </a:t>
            </a:r>
            <a:r>
              <a:rPr lang="en-US" altLang="zh-CN" sz="2000" dirty="0">
                <a:solidFill>
                  <a:schemeClr val="accent2">
                    <a:lumMod val="75000"/>
                  </a:schemeClr>
                </a:solidFill>
                <a:ea typeface="华文楷体" panose="02010600040101010101" pitchFamily="2" charset="-122"/>
                <a:cs typeface="+mn-lt"/>
              </a:rPr>
              <a:t>questions</a:t>
            </a:r>
            <a:endParaRPr lang="en-US" altLang="zh-CN" sz="2800" dirty="0">
              <a:solidFill>
                <a:schemeClr val="accent2">
                  <a:lumMod val="75000"/>
                </a:schemeClr>
              </a:solidFill>
              <a:ea typeface="华文楷体" panose="02010600040101010101" pitchFamily="2" charset="-122"/>
              <a:cs typeface="+mn-lt"/>
            </a:endParaRPr>
          </a:p>
          <a:p>
            <a:pPr>
              <a:lnSpc>
                <a:spcPct val="150000"/>
              </a:lnSpc>
            </a:pPr>
            <a:r>
              <a:rPr lang="en-US" altLang="zh-CN" sz="2400" b="1" dirty="0">
                <a:solidFill>
                  <a:schemeClr val="accent2">
                    <a:lumMod val="75000"/>
                  </a:schemeClr>
                </a:solidFill>
                <a:ea typeface="华文楷体" panose="02010600040101010101" pitchFamily="2" charset="-122"/>
                <a:cs typeface="+mn-lt"/>
                <a:sym typeface="+mn-ea"/>
              </a:rPr>
              <a:t>Model</a:t>
            </a:r>
            <a:r>
              <a:rPr lang="zh-CN" altLang="en-US" sz="2400" b="1" dirty="0">
                <a:solidFill>
                  <a:schemeClr val="accent2">
                    <a:lumMod val="75000"/>
                  </a:schemeClr>
                </a:solidFill>
                <a:ea typeface="华文楷体" panose="02010600040101010101" pitchFamily="2" charset="-122"/>
                <a:cs typeface="+mn-lt"/>
                <a:sym typeface="+mn-ea"/>
              </a:rPr>
              <a:t> </a:t>
            </a:r>
            <a:r>
              <a:rPr lang="en-US" altLang="zh-CN" sz="2400" b="1" dirty="0">
                <a:solidFill>
                  <a:schemeClr val="accent2">
                    <a:lumMod val="75000"/>
                  </a:schemeClr>
                </a:solidFill>
                <a:ea typeface="华文楷体" panose="02010600040101010101" pitchFamily="2" charset="-122"/>
                <a:cs typeface="+mn-lt"/>
                <a:sym typeface="+mn-ea"/>
              </a:rPr>
              <a:t>and</a:t>
            </a:r>
            <a:r>
              <a:rPr lang="zh-CN" altLang="en-US" sz="2400" b="1" dirty="0">
                <a:solidFill>
                  <a:schemeClr val="accent2">
                    <a:lumMod val="75000"/>
                  </a:schemeClr>
                </a:solidFill>
                <a:ea typeface="华文楷体" panose="02010600040101010101" pitchFamily="2" charset="-122"/>
                <a:cs typeface="+mn-lt"/>
                <a:sym typeface="+mn-ea"/>
              </a:rPr>
              <a:t> </a:t>
            </a:r>
            <a:r>
              <a:rPr lang="en-US" altLang="zh-CN" sz="2400" b="1" dirty="0">
                <a:solidFill>
                  <a:schemeClr val="accent2">
                    <a:lumMod val="75000"/>
                  </a:schemeClr>
                </a:solidFill>
                <a:ea typeface="华文楷体" panose="02010600040101010101" pitchFamily="2" charset="-122"/>
                <a:cs typeface="+mn-lt"/>
                <a:sym typeface="+mn-ea"/>
              </a:rPr>
              <a:t>strategy</a:t>
            </a:r>
          </a:p>
          <a:p>
            <a:pPr>
              <a:lnSpc>
                <a:spcPct val="150000"/>
              </a:lnSpc>
            </a:pPr>
            <a:endParaRPr lang="en-US" altLang="zh-CN" sz="400" dirty="0">
              <a:solidFill>
                <a:srgbClr val="002060"/>
              </a:solidFill>
              <a:ea typeface="华文楷体" panose="02010600040101010101" pitchFamily="2" charset="-122"/>
              <a:cs typeface="+mn-lt"/>
              <a:sym typeface="+mn-ea"/>
            </a:endParaRPr>
          </a:p>
          <a:p>
            <a:pPr lvl="1">
              <a:lnSpc>
                <a:spcPct val="90000"/>
              </a:lnSpc>
            </a:pPr>
            <a:r>
              <a:rPr lang="en-US" altLang="zh-CN" sz="2000" dirty="0">
                <a:solidFill>
                  <a:schemeClr val="accent2">
                    <a:lumMod val="75000"/>
                  </a:schemeClr>
                </a:solidFill>
                <a:ea typeface="华文楷体" panose="02010600040101010101" pitchFamily="2" charset="-122"/>
                <a:cs typeface="+mn-lt"/>
                <a:sym typeface="+mn-ea"/>
              </a:rPr>
              <a:t>Price</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process</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&amp;</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utility</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function</a:t>
            </a:r>
          </a:p>
          <a:p>
            <a:pPr lvl="1">
              <a:lnSpc>
                <a:spcPct val="90000"/>
              </a:lnSpc>
            </a:pPr>
            <a:r>
              <a:rPr lang="en-US" altLang="zh-CN" sz="2000" dirty="0">
                <a:solidFill>
                  <a:schemeClr val="accent2">
                    <a:lumMod val="75000"/>
                  </a:schemeClr>
                </a:solidFill>
                <a:ea typeface="华文楷体" panose="02010600040101010101" pitchFamily="2" charset="-122"/>
                <a:cs typeface="+mn-lt"/>
                <a:sym typeface="+mn-ea"/>
              </a:rPr>
              <a:t>Position</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&amp;</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wealth</a:t>
            </a:r>
          </a:p>
          <a:p>
            <a:pPr lvl="1">
              <a:lnSpc>
                <a:spcPct val="90000"/>
              </a:lnSpc>
            </a:pPr>
            <a:r>
              <a:rPr lang="en-US" altLang="zh-CN" sz="2000" dirty="0">
                <a:solidFill>
                  <a:schemeClr val="accent2">
                    <a:lumMod val="75000"/>
                  </a:schemeClr>
                </a:solidFill>
                <a:ea typeface="华文楷体" panose="02010600040101010101" pitchFamily="2" charset="-122"/>
                <a:cs typeface="+mn-lt"/>
                <a:sym typeface="+mn-ea"/>
              </a:rPr>
              <a:t>The</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optimal</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strategy</a:t>
            </a:r>
          </a:p>
          <a:p>
            <a:pPr lvl="1">
              <a:lnSpc>
                <a:spcPct val="90000"/>
              </a:lnSpc>
            </a:pPr>
            <a:r>
              <a:rPr lang="en-US" altLang="zh-CN" sz="2000" dirty="0">
                <a:solidFill>
                  <a:schemeClr val="accent2">
                    <a:lumMod val="75000"/>
                  </a:schemeClr>
                </a:solidFill>
                <a:ea typeface="华文楷体" panose="02010600040101010101" pitchFamily="2" charset="-122"/>
                <a:cs typeface="+mn-lt"/>
                <a:sym typeface="+mn-ea"/>
              </a:rPr>
              <a:t>Position</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management</a:t>
            </a:r>
            <a:endParaRPr lang="en-US" altLang="zh-CN" sz="2800" dirty="0">
              <a:solidFill>
                <a:schemeClr val="accent2">
                  <a:lumMod val="75000"/>
                </a:schemeClr>
              </a:solidFill>
              <a:ea typeface="华文楷体" panose="02010600040101010101" pitchFamily="2" charset="-122"/>
              <a:cs typeface="+mn-lt"/>
              <a:sym typeface="+mn-ea"/>
            </a:endParaRPr>
          </a:p>
          <a:p>
            <a:pPr>
              <a:lnSpc>
                <a:spcPct val="150000"/>
              </a:lnSpc>
            </a:pPr>
            <a:r>
              <a:rPr lang="en-US" altLang="zh-CN" sz="2400" b="1" dirty="0">
                <a:solidFill>
                  <a:schemeClr val="accent2">
                    <a:lumMod val="75000"/>
                  </a:schemeClr>
                </a:solidFill>
                <a:ea typeface="华文楷体" panose="02010600040101010101" pitchFamily="2" charset="-122"/>
                <a:cs typeface="+mn-lt"/>
              </a:rPr>
              <a:t>Empirical</a:t>
            </a:r>
            <a:r>
              <a:rPr lang="zh-CN" altLang="en-US" sz="2400" b="1" dirty="0">
                <a:solidFill>
                  <a:schemeClr val="accent2">
                    <a:lumMod val="75000"/>
                  </a:schemeClr>
                </a:solidFill>
                <a:ea typeface="华文楷体" panose="02010600040101010101" pitchFamily="2" charset="-122"/>
                <a:cs typeface="+mn-lt"/>
              </a:rPr>
              <a:t> </a:t>
            </a:r>
            <a:r>
              <a:rPr lang="en-US" altLang="zh-CN" sz="2400" b="1" dirty="0">
                <a:solidFill>
                  <a:schemeClr val="accent2">
                    <a:lumMod val="75000"/>
                  </a:schemeClr>
                </a:solidFill>
                <a:ea typeface="华文楷体" panose="02010600040101010101" pitchFamily="2" charset="-122"/>
                <a:cs typeface="+mn-lt"/>
              </a:rPr>
              <a:t>Analysis</a:t>
            </a:r>
          </a:p>
          <a:p>
            <a:pPr>
              <a:lnSpc>
                <a:spcPct val="150000"/>
              </a:lnSpc>
            </a:pPr>
            <a:r>
              <a:rPr lang="en-US" altLang="zh-CN" sz="400" b="1" dirty="0">
                <a:solidFill>
                  <a:schemeClr val="accent2">
                    <a:lumMod val="75000"/>
                  </a:schemeClr>
                </a:solidFill>
                <a:ea typeface="华文楷体" panose="02010600040101010101" pitchFamily="2" charset="-122"/>
                <a:cs typeface="+mn-lt"/>
              </a:rPr>
              <a:t> </a:t>
            </a:r>
            <a:endParaRPr lang="en-US" altLang="zh-CN" sz="400" dirty="0">
              <a:solidFill>
                <a:schemeClr val="accent2">
                  <a:lumMod val="75000"/>
                </a:schemeClr>
              </a:solidFill>
              <a:ea typeface="华文楷体" panose="02010600040101010101" pitchFamily="2" charset="-122"/>
              <a:cs typeface="+mn-lt"/>
            </a:endParaRPr>
          </a:p>
          <a:p>
            <a:pPr lvl="1">
              <a:lnSpc>
                <a:spcPct val="90000"/>
              </a:lnSpc>
            </a:pPr>
            <a:r>
              <a:rPr lang="en-US" altLang="zh-CN" sz="2000" dirty="0">
                <a:solidFill>
                  <a:schemeClr val="accent2">
                    <a:lumMod val="75000"/>
                  </a:schemeClr>
                </a:solidFill>
                <a:ea typeface="华文楷体" panose="02010600040101010101" pitchFamily="2" charset="-122"/>
                <a:cs typeface="+mn-lt"/>
              </a:rPr>
              <a:t>Simulation</a:t>
            </a:r>
          </a:p>
          <a:p>
            <a:pPr lvl="1">
              <a:lnSpc>
                <a:spcPct val="90000"/>
              </a:lnSpc>
            </a:pPr>
            <a:r>
              <a:rPr lang="en-US" altLang="zh-CN" sz="2000" dirty="0">
                <a:solidFill>
                  <a:schemeClr val="accent2">
                    <a:lumMod val="75000"/>
                  </a:schemeClr>
                </a:solidFill>
                <a:ea typeface="华文楷体" panose="02010600040101010101" pitchFamily="2" charset="-122"/>
                <a:cs typeface="+mn-lt"/>
              </a:rPr>
              <a:t>Sensitivity</a:t>
            </a:r>
            <a:r>
              <a:rPr lang="zh-CN" altLang="en-US" sz="2000" dirty="0">
                <a:solidFill>
                  <a:schemeClr val="accent2">
                    <a:lumMod val="75000"/>
                  </a:schemeClr>
                </a:solidFill>
                <a:ea typeface="华文楷体" panose="02010600040101010101" pitchFamily="2" charset="-122"/>
                <a:cs typeface="+mn-lt"/>
              </a:rPr>
              <a:t> </a:t>
            </a:r>
            <a:r>
              <a:rPr lang="en-US" altLang="zh-CN" sz="2000" dirty="0">
                <a:solidFill>
                  <a:schemeClr val="accent2">
                    <a:lumMod val="75000"/>
                  </a:schemeClr>
                </a:solidFill>
                <a:ea typeface="华文楷体" panose="02010600040101010101" pitchFamily="2" charset="-122"/>
                <a:cs typeface="+mn-lt"/>
              </a:rPr>
              <a:t>analysis</a:t>
            </a:r>
          </a:p>
          <a:p>
            <a:pPr lvl="1">
              <a:lnSpc>
                <a:spcPct val="90000"/>
              </a:lnSpc>
            </a:pPr>
            <a:r>
              <a:rPr lang="en-US" altLang="zh-CN" sz="2000" dirty="0">
                <a:solidFill>
                  <a:schemeClr val="accent2">
                    <a:lumMod val="75000"/>
                  </a:schemeClr>
                </a:solidFill>
                <a:ea typeface="华文楷体" panose="02010600040101010101" pitchFamily="2" charset="-122"/>
                <a:cs typeface="+mn-lt"/>
              </a:rPr>
              <a:t>ETF</a:t>
            </a:r>
            <a:r>
              <a:rPr lang="zh-CN" altLang="en-US" sz="2000" dirty="0">
                <a:solidFill>
                  <a:schemeClr val="accent2">
                    <a:lumMod val="75000"/>
                  </a:schemeClr>
                </a:solidFill>
                <a:ea typeface="华文楷体" panose="02010600040101010101" pitchFamily="2" charset="-122"/>
                <a:cs typeface="+mn-lt"/>
              </a:rPr>
              <a:t> </a:t>
            </a:r>
            <a:r>
              <a:rPr lang="en-US" altLang="zh-CN" sz="2000" dirty="0">
                <a:solidFill>
                  <a:schemeClr val="accent2">
                    <a:lumMod val="75000"/>
                  </a:schemeClr>
                </a:solidFill>
                <a:ea typeface="华文楷体" panose="02010600040101010101" pitchFamily="2" charset="-122"/>
                <a:cs typeface="+mn-lt"/>
              </a:rPr>
              <a:t>pair</a:t>
            </a:r>
            <a:r>
              <a:rPr lang="zh-CN" altLang="en-US" sz="2000" dirty="0">
                <a:solidFill>
                  <a:schemeClr val="accent2">
                    <a:lumMod val="75000"/>
                  </a:schemeClr>
                </a:solidFill>
                <a:ea typeface="华文楷体" panose="02010600040101010101" pitchFamily="2" charset="-122"/>
                <a:cs typeface="+mn-lt"/>
              </a:rPr>
              <a:t> </a:t>
            </a:r>
            <a:r>
              <a:rPr lang="en-US" altLang="zh-CN" sz="2000" dirty="0">
                <a:solidFill>
                  <a:schemeClr val="accent2">
                    <a:lumMod val="75000"/>
                  </a:schemeClr>
                </a:solidFill>
                <a:ea typeface="华文楷体" panose="02010600040101010101" pitchFamily="2" charset="-122"/>
                <a:cs typeface="+mn-lt"/>
              </a:rPr>
              <a:t>trading</a:t>
            </a:r>
          </a:p>
          <a:p>
            <a:pPr>
              <a:lnSpc>
                <a:spcPct val="150000"/>
              </a:lnSpc>
            </a:pPr>
            <a:r>
              <a:rPr lang="en-US" altLang="zh-CN" sz="2400" b="1" dirty="0">
                <a:solidFill>
                  <a:schemeClr val="accent2">
                    <a:lumMod val="75000"/>
                  </a:schemeClr>
                </a:solidFill>
                <a:ea typeface="华文楷体" panose="02010600040101010101" pitchFamily="2" charset="-122"/>
                <a:cs typeface="+mn-lt"/>
              </a:rPr>
              <a:t>Conclusion</a:t>
            </a:r>
            <a:r>
              <a:rPr lang="zh-CN" altLang="en-US" sz="2400" b="1" dirty="0">
                <a:solidFill>
                  <a:schemeClr val="accent2">
                    <a:lumMod val="75000"/>
                  </a:schemeClr>
                </a:solidFill>
                <a:ea typeface="华文楷体" panose="02010600040101010101" pitchFamily="2" charset="-122"/>
                <a:cs typeface="+mn-lt"/>
              </a:rPr>
              <a:t> </a:t>
            </a:r>
            <a:r>
              <a:rPr lang="en-US" altLang="zh-CN" sz="2400" b="1" dirty="0">
                <a:solidFill>
                  <a:schemeClr val="accent2">
                    <a:lumMod val="75000"/>
                  </a:schemeClr>
                </a:solidFill>
                <a:ea typeface="华文楷体" panose="02010600040101010101" pitchFamily="2" charset="-122"/>
                <a:cs typeface="+mn-lt"/>
              </a:rPr>
              <a:t>and</a:t>
            </a:r>
            <a:r>
              <a:rPr lang="zh-CN" altLang="en-US" sz="2400" b="1" dirty="0">
                <a:solidFill>
                  <a:schemeClr val="accent2">
                    <a:lumMod val="75000"/>
                  </a:schemeClr>
                </a:solidFill>
                <a:ea typeface="华文楷体" panose="02010600040101010101" pitchFamily="2" charset="-122"/>
                <a:cs typeface="+mn-lt"/>
              </a:rPr>
              <a:t> </a:t>
            </a:r>
            <a:r>
              <a:rPr lang="en-US" altLang="zh-CN" sz="2400" b="1" dirty="0">
                <a:solidFill>
                  <a:schemeClr val="accent2">
                    <a:lumMod val="75000"/>
                  </a:schemeClr>
                </a:solidFill>
                <a:ea typeface="华文楷体" panose="02010600040101010101" pitchFamily="2" charset="-122"/>
                <a:cs typeface="+mn-lt"/>
              </a:rPr>
              <a:t>Challenge</a:t>
            </a:r>
          </a:p>
          <a:p>
            <a:pPr>
              <a:lnSpc>
                <a:spcPct val="150000"/>
              </a:lnSpc>
            </a:pPr>
            <a:r>
              <a:rPr lang="en-US" altLang="zh-CN" sz="2400" b="1" dirty="0">
                <a:solidFill>
                  <a:schemeClr val="bg1"/>
                </a:solidFill>
                <a:ea typeface="华文楷体" panose="02010600040101010101" pitchFamily="2" charset="-122"/>
                <a:cs typeface="+mn-lt"/>
              </a:rPr>
              <a:t>Improvement</a:t>
            </a:r>
          </a:p>
        </p:txBody>
      </p:sp>
      <p:sp>
        <p:nvSpPr>
          <p:cNvPr id="14" name="文本框 13"/>
          <p:cNvSpPr txBox="1"/>
          <p:nvPr/>
        </p:nvSpPr>
        <p:spPr>
          <a:xfrm>
            <a:off x="6066791" y="244578"/>
            <a:ext cx="2256790" cy="543560"/>
          </a:xfrm>
          <a:prstGeom prst="rect">
            <a:avLst/>
          </a:prstGeom>
          <a:noFill/>
        </p:spPr>
        <p:txBody>
          <a:bodyPr wrap="square" lIns="0" tIns="0" rIns="0" bIns="45720" rtlCol="0">
            <a:spAutoFit/>
          </a:bodyPr>
          <a:lstStyle/>
          <a:p>
            <a:pPr algn="ctr">
              <a:lnSpc>
                <a:spcPct val="90000"/>
              </a:lnSpc>
            </a:pPr>
            <a:r>
              <a:rPr lang="en-US" altLang="zh-CN" sz="3600" b="1" dirty="0">
                <a:solidFill>
                  <a:srgbClr val="0070C0"/>
                </a:solidFill>
                <a:ea typeface="华文楷体" panose="02010600040101010101" pitchFamily="2" charset="-122"/>
                <a:cs typeface="+mn-lt"/>
              </a:rPr>
              <a:t>Agenda</a:t>
            </a:r>
          </a:p>
        </p:txBody>
      </p:sp>
      <p:pic>
        <p:nvPicPr>
          <p:cNvPr id="24" name="Content Placeholder 23">
            <a:extLst>
              <a:ext uri="{FF2B5EF4-FFF2-40B4-BE49-F238E27FC236}">
                <a16:creationId xmlns:a16="http://schemas.microsoft.com/office/drawing/2014/main" id="{CB84F2D6-B951-3542-B46C-FCF6078BE852}"/>
              </a:ext>
            </a:extLst>
          </p:cNvPr>
          <p:cNvPicPr>
            <a:picLocks noGrp="1" noChangeAspect="1"/>
          </p:cNvPicPr>
          <p:nvPr>
            <p:ph sz="quarter" idx="18"/>
          </p:nvPr>
        </p:nvPicPr>
        <p:blipFill>
          <a:blip r:embed="rId3">
            <a:alphaModFix amt="85000"/>
            <a:extLst>
              <a:ext uri="{28A0092B-C50C-407E-A947-70E740481C1C}">
                <a14:useLocalDpi xmlns:a14="http://schemas.microsoft.com/office/drawing/2010/main" val="0"/>
              </a:ext>
            </a:extLst>
          </a:blip>
          <a:stretch>
            <a:fillRect/>
          </a:stretch>
        </p:blipFill>
        <p:spPr>
          <a:xfrm>
            <a:off x="-11416" y="-15240"/>
            <a:ext cx="6078205" cy="6874342"/>
          </a:xfrm>
        </p:spPr>
      </p:pic>
    </p:spTree>
    <p:extLst>
      <p:ext uri="{BB962C8B-B14F-4D97-AF65-F5344CB8AC3E}">
        <p14:creationId xmlns:p14="http://schemas.microsoft.com/office/powerpoint/2010/main" val="1831626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p:txBody>
          <a:bodyPr/>
          <a:lstStyle/>
          <a:p>
            <a:pPr lvl="0"/>
            <a:r>
              <a:rPr lang="en-US" altLang="zh-CN" b="1" dirty="0"/>
              <a:t>In</a:t>
            </a:r>
            <a:r>
              <a:rPr lang="zh-CN" altLang="en-US" b="1" dirty="0"/>
              <a:t> </a:t>
            </a:r>
            <a:r>
              <a:rPr lang="en-US" altLang="zh-CN" b="1" dirty="0"/>
              <a:t>this</a:t>
            </a:r>
            <a:r>
              <a:rPr lang="zh-CN" altLang="en-US" b="1" dirty="0"/>
              <a:t> </a:t>
            </a:r>
            <a:r>
              <a:rPr lang="en-US" altLang="zh-CN" b="1" dirty="0"/>
              <a:t>section,</a:t>
            </a:r>
            <a:r>
              <a:rPr lang="zh-CN" altLang="en-US" b="1" dirty="0"/>
              <a:t> </a:t>
            </a:r>
            <a:r>
              <a:rPr lang="en-US" altLang="zh-CN" b="1" dirty="0"/>
              <a:t>we</a:t>
            </a:r>
            <a:r>
              <a:rPr lang="zh-CN" altLang="en-US" b="1" dirty="0"/>
              <a:t> </a:t>
            </a:r>
            <a:r>
              <a:rPr lang="en-US" altLang="zh-CN" b="1" dirty="0"/>
              <a:t>improved</a:t>
            </a:r>
            <a:r>
              <a:rPr lang="zh-CN" altLang="en-US" b="1" dirty="0"/>
              <a:t> </a:t>
            </a:r>
            <a:r>
              <a:rPr lang="en-US" altLang="zh-CN" b="1" dirty="0"/>
              <a:t>previous</a:t>
            </a:r>
            <a:r>
              <a:rPr lang="zh-CN" altLang="en-US" b="1" dirty="0"/>
              <a:t> </a:t>
            </a:r>
            <a:r>
              <a:rPr lang="en-US" altLang="zh-CN" b="1" dirty="0"/>
              <a:t>empirical</a:t>
            </a:r>
            <a:r>
              <a:rPr lang="zh-CN" altLang="en-US" b="1" dirty="0"/>
              <a:t> </a:t>
            </a:r>
            <a:r>
              <a:rPr lang="en-US" altLang="zh-CN" b="1" dirty="0"/>
              <a:t>analysis</a:t>
            </a:r>
            <a:r>
              <a:rPr lang="zh-CN" altLang="en-US" b="1" dirty="0"/>
              <a:t> </a:t>
            </a:r>
            <a:r>
              <a:rPr lang="en-US" altLang="zh-CN" b="1" dirty="0"/>
              <a:t>in</a:t>
            </a:r>
            <a:r>
              <a:rPr lang="zh-CN" altLang="en-US" b="1" dirty="0"/>
              <a:t> </a:t>
            </a:r>
            <a:r>
              <a:rPr lang="en-US" altLang="zh-CN" b="1" dirty="0"/>
              <a:t>four</a:t>
            </a:r>
            <a:r>
              <a:rPr lang="zh-CN" altLang="en-US" b="1" dirty="0"/>
              <a:t> </a:t>
            </a:r>
            <a:r>
              <a:rPr lang="en-US" altLang="zh-CN" b="1" dirty="0"/>
              <a:t>ways:</a:t>
            </a:r>
            <a:r>
              <a:rPr lang="zh-CN" altLang="en-US" b="1" dirty="0"/>
              <a:t> </a:t>
            </a:r>
            <a:r>
              <a:rPr lang="en-US" altLang="zh-CN" b="1" dirty="0"/>
              <a:t>(1)</a:t>
            </a:r>
            <a:r>
              <a:rPr lang="zh-CN" altLang="en-US" b="1" dirty="0"/>
              <a:t> </a:t>
            </a:r>
            <a:r>
              <a:rPr lang="en-US" altLang="zh-CN" b="1" dirty="0"/>
              <a:t>transaction</a:t>
            </a:r>
            <a:r>
              <a:rPr lang="zh-CN" altLang="en-US" b="1" dirty="0"/>
              <a:t> </a:t>
            </a:r>
            <a:r>
              <a:rPr lang="en-US" altLang="zh-CN" b="1" dirty="0"/>
              <a:t>cost,</a:t>
            </a:r>
            <a:r>
              <a:rPr lang="zh-CN" altLang="en-US" b="1" dirty="0"/>
              <a:t> </a:t>
            </a:r>
            <a:r>
              <a:rPr lang="en-US" altLang="zh-CN" b="1" dirty="0"/>
              <a:t>(2)</a:t>
            </a:r>
            <a:r>
              <a:rPr lang="zh-CN" altLang="en-US" b="1" dirty="0"/>
              <a:t> </a:t>
            </a:r>
            <a:r>
              <a:rPr lang="en-US" altLang="zh-CN" b="1" dirty="0"/>
              <a:t>wealth,</a:t>
            </a:r>
            <a:r>
              <a:rPr lang="zh-CN" altLang="en-US" b="1" dirty="0"/>
              <a:t> </a:t>
            </a:r>
            <a:r>
              <a:rPr lang="en-US" altLang="zh-CN" b="1" dirty="0"/>
              <a:t>(3)</a:t>
            </a:r>
            <a:r>
              <a:rPr lang="zh-CN" altLang="en-US" b="1" dirty="0"/>
              <a:t> </a:t>
            </a:r>
            <a:r>
              <a:rPr lang="en-US" altLang="zh-CN" b="1" dirty="0"/>
              <a:t>the</a:t>
            </a:r>
            <a:r>
              <a:rPr lang="zh-CN" altLang="en-US" b="1" dirty="0"/>
              <a:t> </a:t>
            </a:r>
            <a:r>
              <a:rPr lang="en-US" altLang="zh-CN" b="1" dirty="0"/>
              <a:t>stop</a:t>
            </a:r>
            <a:r>
              <a:rPr lang="zh-CN" altLang="en-US" b="1" dirty="0"/>
              <a:t> </a:t>
            </a:r>
            <a:r>
              <a:rPr lang="en-US" altLang="zh-CN" b="1" dirty="0"/>
              <a:t>loss</a:t>
            </a:r>
            <a:r>
              <a:rPr lang="zh-CN" altLang="en-US" b="1" dirty="0"/>
              <a:t> </a:t>
            </a:r>
            <a:r>
              <a:rPr lang="en-US" altLang="zh-CN" b="1" dirty="0"/>
              <a:t>bands</a:t>
            </a:r>
            <a:r>
              <a:rPr lang="zh-CN" altLang="en-US" b="1" dirty="0"/>
              <a:t> </a:t>
            </a:r>
            <a:r>
              <a:rPr lang="en-US" altLang="zh-CN" b="1" dirty="0"/>
              <a:t>and</a:t>
            </a:r>
            <a:r>
              <a:rPr lang="zh-CN" altLang="en-US" b="1" dirty="0"/>
              <a:t> </a:t>
            </a:r>
            <a:r>
              <a:rPr lang="en-US" altLang="zh-CN" b="1" dirty="0"/>
              <a:t>(4)</a:t>
            </a:r>
            <a:r>
              <a:rPr lang="zh-CN" altLang="en-US" b="1" dirty="0"/>
              <a:t> </a:t>
            </a:r>
            <a:r>
              <a:rPr lang="en-US" altLang="zh-CN" b="1" dirty="0"/>
              <a:t>different</a:t>
            </a:r>
            <a:r>
              <a:rPr lang="zh-CN" altLang="en-US" b="1" dirty="0"/>
              <a:t> </a:t>
            </a:r>
            <a:r>
              <a:rPr lang="en-US" altLang="zh-CN" b="1" dirty="0"/>
              <a:t>pair</a:t>
            </a:r>
            <a:r>
              <a:rPr lang="zh-CN" altLang="en-US" b="1" dirty="0"/>
              <a:t> </a:t>
            </a:r>
            <a:r>
              <a:rPr lang="en-US" altLang="zh-CN" b="1" dirty="0"/>
              <a:t>trading</a:t>
            </a:r>
            <a:r>
              <a:rPr lang="zh-CN" altLang="en-US" b="1" dirty="0"/>
              <a:t> </a:t>
            </a:r>
            <a:r>
              <a:rPr lang="en-US" altLang="zh-CN" b="1" dirty="0"/>
              <a:t>assets.</a:t>
            </a:r>
            <a:endParaRPr lang="zh-CN" altLang="zh-CN" b="1" dirty="0"/>
          </a:p>
        </p:txBody>
      </p:sp>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Improvement</a:t>
            </a:r>
            <a:endParaRPr lang="zh-CN" altLang="en-US" sz="2800" dirty="0"/>
          </a:p>
        </p:txBody>
      </p:sp>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a:p>
        </p:txBody>
      </p:sp>
      <mc:AlternateContent xmlns:mc="http://schemas.openxmlformats.org/markup-compatibility/2006" xmlns:a14="http://schemas.microsoft.com/office/drawing/2010/main">
        <mc:Choice Requires="a14">
          <p:sp>
            <p:nvSpPr>
              <p:cNvPr id="7" name="矩形 18">
                <a:extLst>
                  <a:ext uri="{FF2B5EF4-FFF2-40B4-BE49-F238E27FC236}">
                    <a16:creationId xmlns:a16="http://schemas.microsoft.com/office/drawing/2014/main" id="{FCC070DE-DF20-DE43-8380-07091B97B2DF}"/>
                  </a:ext>
                </a:extLst>
              </p:cNvPr>
              <p:cNvSpPr txBox="1">
                <a:spLocks noGrp="1"/>
              </p:cNvSpPr>
              <p:nvPr>
                <p:ph sz="quarter" idx="18"/>
              </p:nvPr>
            </p:nvSpPr>
            <p:spPr>
              <a:xfrm>
                <a:off x="334964" y="1654857"/>
                <a:ext cx="11519999" cy="4435780"/>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b="1" dirty="0">
                    <a:solidFill>
                      <a:prstClr val="black"/>
                    </a:solidFill>
                  </a:rPr>
                  <a:t>Transaction</a:t>
                </a:r>
                <a:r>
                  <a:rPr kumimoji="1" lang="zh-CN" altLang="en-US" sz="1800" b="1" dirty="0">
                    <a:solidFill>
                      <a:prstClr val="black"/>
                    </a:solidFill>
                  </a:rPr>
                  <a:t> </a:t>
                </a:r>
                <a:r>
                  <a:rPr kumimoji="1" lang="en-US" altLang="zh-CN" sz="1800" b="1" dirty="0">
                    <a:solidFill>
                      <a:prstClr val="black"/>
                    </a:solidFill>
                  </a:rPr>
                  <a:t>Cost</a:t>
                </a:r>
              </a:p>
              <a:p>
                <a:pPr marL="378332" lvl="1" indent="-171450" algn="just">
                  <a:buFont typeface="Arial" panose="020B0604020202090204" pitchFamily="34" charset="0"/>
                  <a:buChar char="•"/>
                </a:pPr>
                <a:r>
                  <a:rPr kumimoji="1" lang="en-US" altLang="zh-CN" sz="1800" dirty="0">
                    <a:solidFill>
                      <a:prstClr val="black"/>
                    </a:solidFill>
                  </a:rPr>
                  <a:t>In</a:t>
                </a:r>
                <a:r>
                  <a:rPr kumimoji="1" lang="zh-CN" altLang="en-US" sz="1800" dirty="0">
                    <a:solidFill>
                      <a:prstClr val="black"/>
                    </a:solidFill>
                  </a:rPr>
                  <a:t> </a:t>
                </a:r>
                <a:r>
                  <a:rPr kumimoji="1" lang="en-US" altLang="zh-CN" sz="1800" dirty="0">
                    <a:solidFill>
                      <a:prstClr val="black"/>
                    </a:solidFill>
                  </a:rPr>
                  <a:t>previous</a:t>
                </a:r>
                <a:r>
                  <a:rPr kumimoji="1" lang="zh-CN" altLang="en-US" sz="1800" dirty="0">
                    <a:solidFill>
                      <a:prstClr val="black"/>
                    </a:solidFill>
                  </a:rPr>
                  <a:t> </a:t>
                </a:r>
                <a:r>
                  <a:rPr kumimoji="1" lang="en-US" altLang="zh-CN" sz="1800" dirty="0">
                    <a:solidFill>
                      <a:prstClr val="black"/>
                    </a:solidFill>
                  </a:rPr>
                  <a:t>empirical</a:t>
                </a:r>
                <a:r>
                  <a:rPr kumimoji="1" lang="zh-CN" altLang="en-US" sz="1800" dirty="0">
                    <a:solidFill>
                      <a:prstClr val="black"/>
                    </a:solidFill>
                  </a:rPr>
                  <a:t> </a:t>
                </a:r>
                <a:r>
                  <a:rPr kumimoji="1" lang="en-US" altLang="zh-CN" sz="1800" dirty="0">
                    <a:solidFill>
                      <a:prstClr val="black"/>
                    </a:solidFill>
                  </a:rPr>
                  <a:t>analysis,</a:t>
                </a:r>
                <a:r>
                  <a:rPr kumimoji="1" lang="zh-CN" altLang="en-US" sz="1800" dirty="0">
                    <a:solidFill>
                      <a:prstClr val="black"/>
                    </a:solidFill>
                  </a:rPr>
                  <a:t> </a:t>
                </a:r>
                <a:r>
                  <a:rPr kumimoji="1" lang="en-US" altLang="zh-CN" sz="1800" dirty="0">
                    <a:solidFill>
                      <a:prstClr val="black"/>
                    </a:solidFill>
                  </a:rPr>
                  <a:t>transaction</a:t>
                </a:r>
                <a:r>
                  <a:rPr kumimoji="1" lang="zh-CN" altLang="en-US" sz="1800" dirty="0">
                    <a:solidFill>
                      <a:prstClr val="black"/>
                    </a:solidFill>
                  </a:rPr>
                  <a:t> </a:t>
                </a:r>
                <a:r>
                  <a:rPr kumimoji="1" lang="en-US" altLang="zh-CN" sz="1800" dirty="0">
                    <a:solidFill>
                      <a:prstClr val="black"/>
                    </a:solidFill>
                  </a:rPr>
                  <a:t>cost</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ignored,</a:t>
                </a:r>
                <a:r>
                  <a:rPr kumimoji="1" lang="zh-CN" altLang="en-US" sz="1800" dirty="0">
                    <a:solidFill>
                      <a:prstClr val="black"/>
                    </a:solidFill>
                  </a:rPr>
                  <a:t> </a:t>
                </a:r>
                <a:r>
                  <a:rPr kumimoji="1" lang="en-US" altLang="zh-CN" sz="1800" dirty="0">
                    <a:solidFill>
                      <a:prstClr val="black"/>
                    </a:solidFill>
                  </a:rPr>
                  <a:t>which</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not</a:t>
                </a:r>
                <a:r>
                  <a:rPr kumimoji="1" lang="zh-CN" altLang="en-US" sz="1800" dirty="0">
                    <a:solidFill>
                      <a:prstClr val="black"/>
                    </a:solidFill>
                  </a:rPr>
                  <a:t> </a:t>
                </a:r>
                <a:r>
                  <a:rPr kumimoji="1" lang="en-US" altLang="zh-CN" sz="1800" dirty="0">
                    <a:solidFill>
                      <a:prstClr val="black"/>
                    </a:solidFill>
                  </a:rPr>
                  <a:t>realistic.</a:t>
                </a:r>
                <a:r>
                  <a:rPr kumimoji="1" lang="zh-CN" altLang="en-US" sz="1800" dirty="0">
                    <a:solidFill>
                      <a:prstClr val="black"/>
                    </a:solidFill>
                  </a:rPr>
                  <a:t> </a:t>
                </a:r>
                <a:r>
                  <a:rPr kumimoji="1" lang="en-US" altLang="zh-CN" sz="1800" dirty="0">
                    <a:solidFill>
                      <a:prstClr val="black"/>
                    </a:solidFill>
                  </a:rPr>
                  <a:t>In</a:t>
                </a:r>
                <a:r>
                  <a:rPr kumimoji="1" lang="zh-CN" altLang="en-US" sz="1800" dirty="0">
                    <a:solidFill>
                      <a:prstClr val="black"/>
                    </a:solidFill>
                  </a:rPr>
                  <a:t> </a:t>
                </a:r>
                <a:r>
                  <a:rPr kumimoji="1" lang="en-US" altLang="zh-CN" sz="1800" dirty="0">
                    <a:solidFill>
                      <a:prstClr val="black"/>
                    </a:solidFill>
                  </a:rPr>
                  <a:t>following</a:t>
                </a:r>
                <a:r>
                  <a:rPr kumimoji="1" lang="zh-CN" altLang="en-US" sz="1800" dirty="0">
                    <a:solidFill>
                      <a:prstClr val="black"/>
                    </a:solidFill>
                  </a:rPr>
                  <a:t> </a:t>
                </a:r>
                <a:r>
                  <a:rPr kumimoji="1" lang="en-US" altLang="zh-CN" sz="1800" dirty="0">
                    <a:solidFill>
                      <a:prstClr val="black"/>
                    </a:solidFill>
                  </a:rPr>
                  <a:t>empirical</a:t>
                </a:r>
                <a:r>
                  <a:rPr kumimoji="1" lang="zh-CN" altLang="en-US" sz="1800" dirty="0">
                    <a:solidFill>
                      <a:prstClr val="black"/>
                    </a:solidFill>
                  </a:rPr>
                  <a:t> </a:t>
                </a:r>
                <a:r>
                  <a:rPr kumimoji="1" lang="en-US" altLang="zh-CN" sz="1800" dirty="0">
                    <a:solidFill>
                      <a:prstClr val="black"/>
                    </a:solidFill>
                  </a:rPr>
                  <a:t>analysis,</a:t>
                </a:r>
                <a:r>
                  <a:rPr kumimoji="1" lang="zh-CN" altLang="en-US" sz="1800" dirty="0">
                    <a:solidFill>
                      <a:prstClr val="black"/>
                    </a:solidFill>
                  </a:rPr>
                  <a:t> </a:t>
                </a:r>
                <a:r>
                  <a:rPr kumimoji="1" lang="en-US" altLang="zh-CN" sz="1800" dirty="0">
                    <a:solidFill>
                      <a:prstClr val="black"/>
                    </a:solidFill>
                  </a:rPr>
                  <a:t>transaction</a:t>
                </a:r>
                <a:r>
                  <a:rPr kumimoji="1" lang="zh-CN" altLang="en-US" sz="1800" dirty="0">
                    <a:solidFill>
                      <a:prstClr val="black"/>
                    </a:solidFill>
                  </a:rPr>
                  <a:t> </a:t>
                </a:r>
                <a:r>
                  <a:rPr kumimoji="1" lang="en-US" altLang="zh-CN" sz="1800" dirty="0">
                    <a:solidFill>
                      <a:prstClr val="black"/>
                    </a:solidFill>
                  </a:rPr>
                  <a:t>cost</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set</a:t>
                </a:r>
                <a:r>
                  <a:rPr kumimoji="1" lang="zh-CN" altLang="en-US" sz="1800" dirty="0">
                    <a:solidFill>
                      <a:prstClr val="black"/>
                    </a:solidFill>
                  </a:rPr>
                  <a:t> </a:t>
                </a:r>
                <a:r>
                  <a:rPr kumimoji="1" lang="en-US" altLang="zh-CN" sz="1800" dirty="0">
                    <a:solidFill>
                      <a:prstClr val="black"/>
                    </a:solidFill>
                  </a:rPr>
                  <a:t>at</a:t>
                </a:r>
                <a:r>
                  <a:rPr kumimoji="1" lang="zh-CN" altLang="en-US" sz="1800" dirty="0">
                    <a:solidFill>
                      <a:prstClr val="black"/>
                    </a:solidFill>
                  </a:rPr>
                  <a:t> </a:t>
                </a:r>
                <a:r>
                  <a:rPr kumimoji="1" lang="en-US" altLang="zh-CN" sz="1800" dirty="0">
                    <a:solidFill>
                      <a:prstClr val="black"/>
                    </a:solidFill>
                  </a:rPr>
                  <a:t>0.5%</a:t>
                </a:r>
                <a:r>
                  <a:rPr kumimoji="1" lang="zh-CN" altLang="en-US" sz="1800" dirty="0">
                    <a:solidFill>
                      <a:prstClr val="black"/>
                    </a:solidFill>
                  </a:rPr>
                  <a:t> </a:t>
                </a:r>
                <a:r>
                  <a:rPr kumimoji="1" lang="en-US" altLang="zh-CN" sz="1800" dirty="0">
                    <a:solidFill>
                      <a:prstClr val="black"/>
                    </a:solidFill>
                  </a:rPr>
                  <a:t>based</a:t>
                </a:r>
                <a:r>
                  <a:rPr kumimoji="1" lang="zh-CN" altLang="en-US" sz="1800" dirty="0">
                    <a:solidFill>
                      <a:prstClr val="black"/>
                    </a:solidFill>
                  </a:rPr>
                  <a:t> </a:t>
                </a:r>
                <a:r>
                  <a:rPr kumimoji="1" lang="en-US" altLang="zh-CN" sz="1800" dirty="0">
                    <a:solidFill>
                      <a:prstClr val="black"/>
                    </a:solidFill>
                  </a:rPr>
                  <a:t>on</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average</a:t>
                </a:r>
                <a:r>
                  <a:rPr kumimoji="1" lang="zh-CN" altLang="en-US" sz="1800" dirty="0">
                    <a:solidFill>
                      <a:prstClr val="black"/>
                    </a:solidFill>
                  </a:rPr>
                  <a:t> </a:t>
                </a:r>
                <a:r>
                  <a:rPr kumimoji="1" lang="en-US" altLang="zh-CN" sz="1800" dirty="0">
                    <a:solidFill>
                      <a:prstClr val="black"/>
                    </a:solidFill>
                  </a:rPr>
                  <a:t>level</a:t>
                </a:r>
                <a:r>
                  <a:rPr kumimoji="1" lang="zh-CN" altLang="en-US" sz="1800" dirty="0">
                    <a:solidFill>
                      <a:prstClr val="black"/>
                    </a:solidFill>
                  </a:rPr>
                  <a:t> </a:t>
                </a:r>
                <a:r>
                  <a:rPr kumimoji="1" lang="en-US" altLang="zh-CN" sz="1800" dirty="0">
                    <a:solidFill>
                      <a:prstClr val="black"/>
                    </a:solidFill>
                  </a:rPr>
                  <a:t>of</a:t>
                </a:r>
                <a:r>
                  <a:rPr kumimoji="1" lang="zh-CN" altLang="en-US" sz="1800" dirty="0">
                    <a:solidFill>
                      <a:prstClr val="black"/>
                    </a:solidFill>
                  </a:rPr>
                  <a:t> </a:t>
                </a:r>
                <a:r>
                  <a:rPr kumimoji="1" lang="en-US" altLang="zh-CN" sz="1800" dirty="0">
                    <a:solidFill>
                      <a:prstClr val="black"/>
                    </a:solidFill>
                  </a:rPr>
                  <a:t>ETF</a:t>
                </a:r>
                <a:r>
                  <a:rPr kumimoji="1" lang="zh-CN" altLang="en-US" sz="1800" dirty="0">
                    <a:solidFill>
                      <a:prstClr val="black"/>
                    </a:solidFill>
                  </a:rPr>
                  <a:t> </a:t>
                </a:r>
                <a:r>
                  <a:rPr kumimoji="1" lang="en-US" altLang="zh-CN" sz="1800" dirty="0">
                    <a:solidFill>
                      <a:prstClr val="black"/>
                    </a:solidFill>
                  </a:rPr>
                  <a:t>markets.</a:t>
                </a:r>
              </a:p>
              <a:p>
                <a:pPr marL="171450" indent="-171450" algn="just">
                  <a:buFont typeface="Arial" panose="020B0604020202090204" pitchFamily="34" charset="0"/>
                  <a:buChar char="•"/>
                </a:pPr>
                <a:r>
                  <a:rPr kumimoji="1" lang="en-US" altLang="zh-CN" sz="1800" b="1" dirty="0">
                    <a:solidFill>
                      <a:prstClr val="black"/>
                    </a:solidFill>
                  </a:rPr>
                  <a:t>Wealth</a:t>
                </a:r>
              </a:p>
              <a:p>
                <a:pPr marL="378332" lvl="1" indent="-171450" algn="just">
                  <a:buFont typeface="Arial" panose="020B0604020202090204" pitchFamily="34" charset="0"/>
                  <a:buChar char="•"/>
                </a:pPr>
                <a:r>
                  <a:rPr kumimoji="1" lang="en-US" altLang="zh-CN" sz="1800" dirty="0">
                    <a:solidFill>
                      <a:prstClr val="black"/>
                    </a:solidFill>
                  </a:rPr>
                  <a:t>In</a:t>
                </a:r>
                <a:r>
                  <a:rPr kumimoji="1" lang="zh-CN" altLang="en-US" sz="1800" dirty="0">
                    <a:solidFill>
                      <a:prstClr val="black"/>
                    </a:solidFill>
                  </a:rPr>
                  <a:t> </a:t>
                </a:r>
                <a:r>
                  <a:rPr kumimoji="1" lang="en-US" altLang="zh-CN" sz="1800" dirty="0">
                    <a:solidFill>
                      <a:prstClr val="black"/>
                    </a:solidFill>
                  </a:rPr>
                  <a:t>previous</a:t>
                </a:r>
                <a:r>
                  <a:rPr kumimoji="1" lang="zh-CN" altLang="en-US" sz="1800" dirty="0">
                    <a:solidFill>
                      <a:prstClr val="black"/>
                    </a:solidFill>
                  </a:rPr>
                  <a:t> </a:t>
                </a:r>
                <a:r>
                  <a:rPr kumimoji="1" lang="en-US" altLang="zh-CN" sz="1800" dirty="0">
                    <a:solidFill>
                      <a:prstClr val="black"/>
                    </a:solidFill>
                  </a:rPr>
                  <a:t>empirical</a:t>
                </a:r>
                <a:r>
                  <a:rPr kumimoji="1" lang="zh-CN" altLang="en-US" sz="1800" dirty="0">
                    <a:solidFill>
                      <a:prstClr val="black"/>
                    </a:solidFill>
                  </a:rPr>
                  <a:t> </a:t>
                </a:r>
                <a:r>
                  <a:rPr kumimoji="1" lang="en-US" altLang="zh-CN" sz="1800" dirty="0">
                    <a:solidFill>
                      <a:prstClr val="black"/>
                    </a:solidFill>
                  </a:rPr>
                  <a:t>analysis,</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wealth</a:t>
                </a:r>
                <a:r>
                  <a:rPr kumimoji="1" lang="zh-CN" altLang="en-US" sz="1800" dirty="0">
                    <a:solidFill>
                      <a:prstClr val="black"/>
                    </a:solidFill>
                  </a:rPr>
                  <a:t> </a:t>
                </a:r>
                <a:r>
                  <a:rPr kumimoji="1" lang="en-US" altLang="zh-CN" sz="1800" dirty="0">
                    <a:solidFill>
                      <a:prstClr val="black"/>
                    </a:solidFill>
                  </a:rPr>
                  <a:t>of</a:t>
                </a:r>
                <a:r>
                  <a:rPr kumimoji="1" lang="zh-CN" altLang="en-US" sz="1800" dirty="0">
                    <a:solidFill>
                      <a:prstClr val="black"/>
                    </a:solidFill>
                  </a:rPr>
                  <a:t> </a:t>
                </a:r>
                <a:r>
                  <a:rPr kumimoji="1" lang="en-US" altLang="zh-CN" sz="1800" dirty="0">
                    <a:solidFill>
                      <a:prstClr val="black"/>
                    </a:solidFill>
                  </a:rPr>
                  <a:t>traders</a:t>
                </a:r>
                <a:r>
                  <a:rPr kumimoji="1" lang="zh-CN" altLang="en-US" sz="1800" dirty="0">
                    <a:solidFill>
                      <a:prstClr val="black"/>
                    </a:solidFill>
                  </a:rPr>
                  <a:t> </a:t>
                </a:r>
                <a:r>
                  <a:rPr kumimoji="1" lang="en-US" altLang="zh-CN" sz="1800" dirty="0">
                    <a:solidFill>
                      <a:prstClr val="black"/>
                    </a:solidFill>
                  </a:rPr>
                  <a:t>are</a:t>
                </a:r>
                <a:r>
                  <a:rPr kumimoji="1" lang="zh-CN" altLang="en-US" sz="1800" dirty="0">
                    <a:solidFill>
                      <a:prstClr val="black"/>
                    </a:solidFill>
                  </a:rPr>
                  <a:t> </a:t>
                </a:r>
                <a:r>
                  <a:rPr kumimoji="1" lang="en-US" altLang="zh-CN" sz="1800" dirty="0">
                    <a:solidFill>
                      <a:prstClr val="black"/>
                    </a:solidFill>
                  </a:rPr>
                  <a:t>sometimes</a:t>
                </a:r>
                <a:r>
                  <a:rPr kumimoji="1" lang="zh-CN" altLang="en-US" sz="1800" dirty="0">
                    <a:solidFill>
                      <a:prstClr val="black"/>
                    </a:solidFill>
                  </a:rPr>
                  <a:t> </a:t>
                </a:r>
                <a:r>
                  <a:rPr kumimoji="1" lang="en-US" altLang="zh-CN" sz="1800" dirty="0">
                    <a:solidFill>
                      <a:prstClr val="black"/>
                    </a:solidFill>
                  </a:rPr>
                  <a:t>negative,</a:t>
                </a:r>
                <a:r>
                  <a:rPr kumimoji="1" lang="zh-CN" altLang="en-US" sz="1800" dirty="0">
                    <a:solidFill>
                      <a:prstClr val="black"/>
                    </a:solidFill>
                  </a:rPr>
                  <a:t> </a:t>
                </a:r>
                <a:r>
                  <a:rPr kumimoji="1" lang="en-US" altLang="zh-CN" sz="1800" dirty="0">
                    <a:solidFill>
                      <a:prstClr val="black"/>
                    </a:solidFill>
                  </a:rPr>
                  <a:t>which</a:t>
                </a:r>
                <a:r>
                  <a:rPr kumimoji="1" lang="zh-CN" altLang="en-US" sz="1800" dirty="0">
                    <a:solidFill>
                      <a:prstClr val="black"/>
                    </a:solidFill>
                  </a:rPr>
                  <a:t> </a:t>
                </a:r>
                <a:r>
                  <a:rPr kumimoji="1" lang="en-US" altLang="zh-CN" sz="1800" dirty="0">
                    <a:solidFill>
                      <a:prstClr val="black"/>
                    </a:solidFill>
                  </a:rPr>
                  <a:t>means</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investment</a:t>
                </a:r>
                <a:r>
                  <a:rPr kumimoji="1" lang="zh-CN" altLang="en-US" sz="1800" dirty="0">
                    <a:solidFill>
                      <a:prstClr val="black"/>
                    </a:solidFill>
                  </a:rPr>
                  <a:t> </a:t>
                </a:r>
                <a:r>
                  <a:rPr kumimoji="1" lang="en-US" altLang="zh-CN" sz="1800" dirty="0">
                    <a:solidFill>
                      <a:prstClr val="black"/>
                    </a:solidFill>
                  </a:rPr>
                  <a:t>are</a:t>
                </a:r>
                <a:r>
                  <a:rPr kumimoji="1" lang="zh-CN" altLang="en-US" sz="1800" dirty="0">
                    <a:solidFill>
                      <a:prstClr val="black"/>
                    </a:solidFill>
                  </a:rPr>
                  <a:t> </a:t>
                </a:r>
                <a:r>
                  <a:rPr kumimoji="1" lang="en-US" altLang="zh-CN" sz="1800" dirty="0">
                    <a:solidFill>
                      <a:prstClr val="black"/>
                    </a:solidFill>
                  </a:rPr>
                  <a:t>leveraged</a:t>
                </a:r>
                <a:r>
                  <a:rPr kumimoji="1" lang="zh-CN" altLang="en-US" sz="1800" dirty="0">
                    <a:solidFill>
                      <a:prstClr val="black"/>
                    </a:solidFill>
                  </a:rPr>
                  <a:t> </a:t>
                </a:r>
                <a:r>
                  <a:rPr kumimoji="1" lang="en-US" altLang="zh-CN" sz="1800" dirty="0">
                    <a:solidFill>
                      <a:prstClr val="black"/>
                    </a:solidFill>
                  </a:rPr>
                  <a:t>and</a:t>
                </a:r>
                <a:r>
                  <a:rPr kumimoji="1" lang="zh-CN" altLang="en-US" sz="1800" dirty="0">
                    <a:solidFill>
                      <a:prstClr val="black"/>
                    </a:solidFill>
                  </a:rPr>
                  <a:t> </a:t>
                </a:r>
                <a:r>
                  <a:rPr kumimoji="1" lang="en-US" altLang="zh-CN" sz="1800" dirty="0">
                    <a:solidFill>
                      <a:prstClr val="black"/>
                    </a:solidFill>
                  </a:rPr>
                  <a:t>highly</a:t>
                </a:r>
                <a:r>
                  <a:rPr kumimoji="1" lang="zh-CN" altLang="en-US" sz="1800" dirty="0">
                    <a:solidFill>
                      <a:prstClr val="black"/>
                    </a:solidFill>
                  </a:rPr>
                  <a:t> </a:t>
                </a:r>
                <a:r>
                  <a:rPr kumimoji="1" lang="en-US" altLang="zh-CN" sz="1800" dirty="0">
                    <a:solidFill>
                      <a:prstClr val="black"/>
                    </a:solidFill>
                  </a:rPr>
                  <a:t>risky</a:t>
                </a:r>
                <a:r>
                  <a:rPr kumimoji="1" lang="zh-CN" altLang="en-US" sz="1800" dirty="0">
                    <a:solidFill>
                      <a:prstClr val="black"/>
                    </a:solidFill>
                  </a:rPr>
                  <a:t> </a:t>
                </a:r>
                <a:r>
                  <a:rPr kumimoji="1" lang="en-US" altLang="zh-CN" sz="1800" dirty="0">
                    <a:solidFill>
                      <a:prstClr val="black"/>
                    </a:solidFill>
                  </a:rPr>
                  <a:t>under</a:t>
                </a:r>
                <a:r>
                  <a:rPr kumimoji="1" lang="zh-CN" altLang="en-US" sz="1800" dirty="0">
                    <a:solidFill>
                      <a:prstClr val="black"/>
                    </a:solidFill>
                  </a:rPr>
                  <a:t> </a:t>
                </a:r>
                <a:r>
                  <a:rPr kumimoji="1" lang="en-US" altLang="zh-CN" sz="1800" dirty="0">
                    <a:solidFill>
                      <a:prstClr val="black"/>
                    </a:solidFill>
                  </a:rPr>
                  <a:t>this</a:t>
                </a:r>
                <a:r>
                  <a:rPr kumimoji="1" lang="zh-CN" altLang="en-US" sz="1800" dirty="0">
                    <a:solidFill>
                      <a:prstClr val="black"/>
                    </a:solidFill>
                  </a:rPr>
                  <a:t> </a:t>
                </a:r>
                <a:r>
                  <a:rPr kumimoji="1" lang="en-US" altLang="zh-CN" sz="1800" dirty="0">
                    <a:solidFill>
                      <a:prstClr val="black"/>
                    </a:solidFill>
                  </a:rPr>
                  <a:t>circumstance.</a:t>
                </a:r>
                <a:r>
                  <a:rPr kumimoji="1" lang="zh-CN" altLang="en-US" sz="1800" dirty="0">
                    <a:solidFill>
                      <a:prstClr val="black"/>
                    </a:solidFill>
                  </a:rPr>
                  <a:t> </a:t>
                </a:r>
                <a:r>
                  <a:rPr kumimoji="1" lang="en-US" altLang="zh-CN" sz="1800" dirty="0">
                    <a:solidFill>
                      <a:prstClr val="black"/>
                    </a:solidFill>
                  </a:rPr>
                  <a:t>In</a:t>
                </a:r>
                <a:r>
                  <a:rPr kumimoji="1" lang="zh-CN" altLang="en-US" sz="1800" dirty="0">
                    <a:solidFill>
                      <a:prstClr val="black"/>
                    </a:solidFill>
                  </a:rPr>
                  <a:t> </a:t>
                </a:r>
                <a:r>
                  <a:rPr kumimoji="1" lang="en-US" altLang="zh-CN" sz="1800" dirty="0">
                    <a:solidFill>
                      <a:prstClr val="black"/>
                    </a:solidFill>
                  </a:rPr>
                  <a:t>following</a:t>
                </a:r>
                <a:r>
                  <a:rPr kumimoji="1" lang="zh-CN" altLang="en-US" sz="1800" dirty="0">
                    <a:solidFill>
                      <a:prstClr val="black"/>
                    </a:solidFill>
                  </a:rPr>
                  <a:t> </a:t>
                </a:r>
                <a:r>
                  <a:rPr kumimoji="1" lang="en-US" altLang="zh-CN" sz="1800" dirty="0">
                    <a:solidFill>
                      <a:prstClr val="black"/>
                    </a:solidFill>
                  </a:rPr>
                  <a:t>improved</a:t>
                </a:r>
                <a:r>
                  <a:rPr kumimoji="1" lang="zh-CN" altLang="en-US" sz="1800" dirty="0">
                    <a:solidFill>
                      <a:prstClr val="black"/>
                    </a:solidFill>
                  </a:rPr>
                  <a:t> </a:t>
                </a:r>
                <a:r>
                  <a:rPr kumimoji="1" lang="en-US" altLang="zh-CN" sz="1800" dirty="0">
                    <a:solidFill>
                      <a:prstClr val="black"/>
                    </a:solidFill>
                  </a:rPr>
                  <a:t>empirical</a:t>
                </a:r>
                <a:r>
                  <a:rPr kumimoji="1" lang="zh-CN" altLang="en-US" sz="1800" dirty="0">
                    <a:solidFill>
                      <a:prstClr val="black"/>
                    </a:solidFill>
                  </a:rPr>
                  <a:t> </a:t>
                </a:r>
                <a:r>
                  <a:rPr kumimoji="1" lang="en-US" altLang="zh-CN" sz="1800" dirty="0">
                    <a:solidFill>
                      <a:prstClr val="black"/>
                    </a:solidFill>
                  </a:rPr>
                  <a:t>analysis,</a:t>
                </a:r>
                <a:r>
                  <a:rPr kumimoji="1" lang="zh-CN" altLang="en-US" sz="1800" dirty="0">
                    <a:solidFill>
                      <a:prstClr val="black"/>
                    </a:solidFill>
                  </a:rPr>
                  <a:t> </a:t>
                </a:r>
                <a:r>
                  <a:rPr kumimoji="1" lang="en-US" altLang="zh-CN" sz="1800" dirty="0">
                    <a:solidFill>
                      <a:prstClr val="black"/>
                    </a:solidFill>
                  </a:rPr>
                  <a:t>wealth</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not</a:t>
                </a:r>
                <a:r>
                  <a:rPr kumimoji="1" lang="zh-CN" altLang="en-US" sz="1800" dirty="0">
                    <a:solidFill>
                      <a:prstClr val="black"/>
                    </a:solidFill>
                  </a:rPr>
                  <a:t> </a:t>
                </a:r>
                <a:r>
                  <a:rPr kumimoji="1" lang="en-US" altLang="zh-CN" sz="1800" dirty="0">
                    <a:solidFill>
                      <a:prstClr val="black"/>
                    </a:solidFill>
                  </a:rPr>
                  <a:t>allowed</a:t>
                </a:r>
                <a:r>
                  <a:rPr kumimoji="1" lang="zh-CN" altLang="en-US" sz="1800" dirty="0">
                    <a:solidFill>
                      <a:prstClr val="black"/>
                    </a:solidFill>
                  </a:rPr>
                  <a:t> </a:t>
                </a:r>
                <a:r>
                  <a:rPr kumimoji="1" lang="en-US" altLang="zh-CN" sz="1800" dirty="0">
                    <a:solidFill>
                      <a:prstClr val="black"/>
                    </a:solidFill>
                  </a:rPr>
                  <a:t>to</a:t>
                </a:r>
                <a:r>
                  <a:rPr kumimoji="1" lang="zh-CN" altLang="en-US" sz="1800" dirty="0">
                    <a:solidFill>
                      <a:prstClr val="black"/>
                    </a:solidFill>
                  </a:rPr>
                  <a:t> </a:t>
                </a:r>
                <a:r>
                  <a:rPr kumimoji="1" lang="en-US" altLang="zh-CN" sz="1800" dirty="0">
                    <a:solidFill>
                      <a:prstClr val="black"/>
                    </a:solidFill>
                  </a:rPr>
                  <a:t>be</a:t>
                </a:r>
                <a:r>
                  <a:rPr kumimoji="1" lang="zh-CN" altLang="en-US" sz="1800" dirty="0">
                    <a:solidFill>
                      <a:prstClr val="black"/>
                    </a:solidFill>
                  </a:rPr>
                  <a:t> </a:t>
                </a:r>
                <a:r>
                  <a:rPr kumimoji="1" lang="en-US" altLang="zh-CN" sz="1800" dirty="0">
                    <a:solidFill>
                      <a:prstClr val="black"/>
                    </a:solidFill>
                  </a:rPr>
                  <a:t>negative,</a:t>
                </a:r>
                <a:r>
                  <a:rPr kumimoji="1" lang="zh-CN" altLang="en-US" sz="1800" dirty="0">
                    <a:solidFill>
                      <a:prstClr val="black"/>
                    </a:solidFill>
                  </a:rPr>
                  <a:t> </a:t>
                </a:r>
                <a:r>
                  <a:rPr kumimoji="1" lang="en-US" altLang="zh-CN" sz="1800" dirty="0">
                    <a:solidFill>
                      <a:prstClr val="black"/>
                    </a:solidFill>
                  </a:rPr>
                  <a:t>otherwise</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trade</a:t>
                </a:r>
                <a:r>
                  <a:rPr kumimoji="1" lang="zh-CN" altLang="en-US" sz="1800" dirty="0">
                    <a:solidFill>
                      <a:prstClr val="black"/>
                    </a:solidFill>
                  </a:rPr>
                  <a:t> </a:t>
                </a:r>
                <a:r>
                  <a:rPr kumimoji="1" lang="en-US" altLang="zh-CN" sz="1800" dirty="0">
                    <a:solidFill>
                      <a:prstClr val="black"/>
                    </a:solidFill>
                  </a:rPr>
                  <a:t>will</a:t>
                </a:r>
                <a:r>
                  <a:rPr kumimoji="1" lang="zh-CN" altLang="en-US" sz="1800" dirty="0">
                    <a:solidFill>
                      <a:prstClr val="black"/>
                    </a:solidFill>
                  </a:rPr>
                  <a:t> </a:t>
                </a:r>
                <a:r>
                  <a:rPr kumimoji="1" lang="en-US" altLang="zh-CN" sz="1800" dirty="0">
                    <a:solidFill>
                      <a:prstClr val="black"/>
                    </a:solidFill>
                  </a:rPr>
                  <a:t>be</a:t>
                </a:r>
                <a:r>
                  <a:rPr kumimoji="1" lang="zh-CN" altLang="en-US" sz="1800" dirty="0">
                    <a:solidFill>
                      <a:prstClr val="black"/>
                    </a:solidFill>
                  </a:rPr>
                  <a:t> </a:t>
                </a:r>
                <a:r>
                  <a:rPr kumimoji="1" lang="en-US" altLang="zh-CN" sz="1800" dirty="0">
                    <a:solidFill>
                      <a:prstClr val="black"/>
                    </a:solidFill>
                  </a:rPr>
                  <a:t>closed.</a:t>
                </a:r>
              </a:p>
              <a:p>
                <a:pPr marL="171450" indent="-171450" algn="just">
                  <a:buFont typeface="Arial" panose="020B0604020202090204" pitchFamily="34" charset="0"/>
                  <a:buChar char="•"/>
                </a:pPr>
                <a:r>
                  <a:rPr kumimoji="1" lang="en-US" altLang="zh-CN" sz="1800" b="1" dirty="0">
                    <a:solidFill>
                      <a:prstClr val="black"/>
                    </a:solidFill>
                  </a:rPr>
                  <a:t>Stop</a:t>
                </a:r>
                <a:r>
                  <a:rPr kumimoji="1" lang="zh-CN" altLang="en-US" sz="1800" b="1" dirty="0">
                    <a:solidFill>
                      <a:prstClr val="black"/>
                    </a:solidFill>
                  </a:rPr>
                  <a:t> </a:t>
                </a:r>
                <a:r>
                  <a:rPr kumimoji="1" lang="en-US" altLang="zh-CN" sz="1800" b="1" dirty="0">
                    <a:solidFill>
                      <a:prstClr val="black"/>
                    </a:solidFill>
                  </a:rPr>
                  <a:t>Loss</a:t>
                </a:r>
                <a:r>
                  <a:rPr kumimoji="1" lang="zh-CN" altLang="en-US" sz="1800" b="1" dirty="0">
                    <a:solidFill>
                      <a:prstClr val="black"/>
                    </a:solidFill>
                  </a:rPr>
                  <a:t> </a:t>
                </a:r>
                <a:r>
                  <a:rPr kumimoji="1" lang="en-US" altLang="zh-CN" sz="1800" b="1" dirty="0">
                    <a:solidFill>
                      <a:prstClr val="black"/>
                    </a:solidFill>
                  </a:rPr>
                  <a:t>Bands</a:t>
                </a:r>
              </a:p>
              <a:p>
                <a:pPr marL="378332" lvl="1" indent="-171450" algn="just">
                  <a:buFont typeface="Arial" panose="020B0604020202090204" pitchFamily="34" charset="0"/>
                  <a:buChar char="•"/>
                </a:pPr>
                <a:r>
                  <a:rPr kumimoji="1" lang="en-US" altLang="zh-CN" sz="1800" dirty="0">
                    <a:solidFill>
                      <a:prstClr val="black"/>
                    </a:solidFill>
                  </a:rPr>
                  <a:t>In</a:t>
                </a:r>
                <a:r>
                  <a:rPr kumimoji="1" lang="zh-CN" altLang="en-US" sz="1800" dirty="0">
                    <a:solidFill>
                      <a:prstClr val="black"/>
                    </a:solidFill>
                  </a:rPr>
                  <a:t> </a:t>
                </a:r>
                <a:r>
                  <a:rPr kumimoji="1" lang="en-US" altLang="zh-CN" sz="1800" dirty="0">
                    <a:solidFill>
                      <a:prstClr val="black"/>
                    </a:solidFill>
                  </a:rPr>
                  <a:t>previous</a:t>
                </a:r>
                <a:r>
                  <a:rPr kumimoji="1" lang="zh-CN" altLang="en-US" sz="1800" dirty="0">
                    <a:solidFill>
                      <a:prstClr val="black"/>
                    </a:solidFill>
                  </a:rPr>
                  <a:t> </a:t>
                </a:r>
                <a:r>
                  <a:rPr kumimoji="1" lang="en-US" altLang="zh-CN" sz="1800" dirty="0">
                    <a:solidFill>
                      <a:prstClr val="black"/>
                    </a:solidFill>
                  </a:rPr>
                  <a:t>empirical</a:t>
                </a:r>
                <a:r>
                  <a:rPr kumimoji="1" lang="zh-CN" altLang="en-US" sz="1800" dirty="0">
                    <a:solidFill>
                      <a:prstClr val="black"/>
                    </a:solidFill>
                  </a:rPr>
                  <a:t> </a:t>
                </a:r>
                <a:r>
                  <a:rPr kumimoji="1" lang="en-US" altLang="zh-CN" sz="1800" dirty="0">
                    <a:solidFill>
                      <a:prstClr val="black"/>
                    </a:solidFill>
                  </a:rPr>
                  <a:t>analysis,</a:t>
                </a:r>
                <a:r>
                  <a:rPr kumimoji="1" lang="zh-CN" altLang="en-US" sz="1800" dirty="0">
                    <a:solidFill>
                      <a:prstClr val="black"/>
                    </a:solidFill>
                  </a:rPr>
                  <a:t> </a:t>
                </a:r>
                <a:r>
                  <a:rPr kumimoji="1" lang="en-US" altLang="zh-CN" sz="1800" dirty="0">
                    <a:solidFill>
                      <a:prstClr val="black"/>
                    </a:solidFill>
                  </a:rPr>
                  <a:t>stop</a:t>
                </a:r>
                <a:r>
                  <a:rPr kumimoji="1" lang="zh-CN" altLang="en-US" sz="1800" dirty="0">
                    <a:solidFill>
                      <a:prstClr val="black"/>
                    </a:solidFill>
                  </a:rPr>
                  <a:t> </a:t>
                </a:r>
                <a:r>
                  <a:rPr kumimoji="1" lang="en-US" altLang="zh-CN" sz="1800" dirty="0">
                    <a:solidFill>
                      <a:prstClr val="black"/>
                    </a:solidFill>
                  </a:rPr>
                  <a:t>loss</a:t>
                </a:r>
                <a:r>
                  <a:rPr kumimoji="1" lang="zh-CN" altLang="en-US" sz="1800" dirty="0">
                    <a:solidFill>
                      <a:prstClr val="black"/>
                    </a:solidFill>
                  </a:rPr>
                  <a:t> </a:t>
                </a:r>
                <a:r>
                  <a:rPr kumimoji="1" lang="en-US" altLang="zh-CN" sz="1800" dirty="0">
                    <a:solidFill>
                      <a:prstClr val="black"/>
                    </a:solidFill>
                  </a:rPr>
                  <a:t>bands</a:t>
                </a:r>
                <a:r>
                  <a:rPr kumimoji="1" lang="zh-CN" altLang="en-US" sz="1800" dirty="0">
                    <a:solidFill>
                      <a:prstClr val="black"/>
                    </a:solidFill>
                  </a:rPr>
                  <a:t> </a:t>
                </a:r>
                <a:r>
                  <a:rPr kumimoji="1" lang="en-US" altLang="zh-CN" sz="1800" dirty="0">
                    <a:solidFill>
                      <a:prstClr val="black"/>
                    </a:solidFill>
                  </a:rPr>
                  <a:t>are</a:t>
                </a:r>
                <a:r>
                  <a:rPr kumimoji="1" lang="zh-CN" altLang="en-US" sz="1800" dirty="0">
                    <a:solidFill>
                      <a:prstClr val="black"/>
                    </a:solidFill>
                  </a:rPr>
                  <a:t> </a:t>
                </a:r>
                <a:r>
                  <a:rPr kumimoji="1" lang="en-US" altLang="zh-CN" sz="1800" dirty="0">
                    <a:solidFill>
                      <a:prstClr val="black"/>
                    </a:solidFill>
                  </a:rPr>
                  <a:t>not</a:t>
                </a:r>
                <a:r>
                  <a:rPr kumimoji="1" lang="zh-CN" altLang="en-US" sz="1800" dirty="0">
                    <a:solidFill>
                      <a:prstClr val="black"/>
                    </a:solidFill>
                  </a:rPr>
                  <a:t> </a:t>
                </a:r>
                <a:r>
                  <a:rPr kumimoji="1" lang="en-US" altLang="zh-CN" sz="1800" dirty="0">
                    <a:solidFill>
                      <a:prstClr val="black"/>
                    </a:solidFill>
                  </a:rPr>
                  <a:t>related</a:t>
                </a:r>
                <a:r>
                  <a:rPr kumimoji="1" lang="zh-CN" altLang="en-US" sz="1800" dirty="0">
                    <a:solidFill>
                      <a:prstClr val="black"/>
                    </a:solidFill>
                  </a:rPr>
                  <a:t> </a:t>
                </a:r>
                <a:r>
                  <a:rPr kumimoji="1" lang="en-US" altLang="zh-CN" sz="1800" dirty="0">
                    <a:solidFill>
                      <a:prstClr val="black"/>
                    </a:solidFill>
                  </a:rPr>
                  <a:t>to</a:t>
                </a:r>
                <a:r>
                  <a:rPr kumimoji="1" lang="zh-CN" altLang="en-US" sz="1800" dirty="0">
                    <a:solidFill>
                      <a:prstClr val="black"/>
                    </a:solidFill>
                  </a:rPr>
                  <a:t> </a:t>
                </a:r>
                <a14:m>
                  <m:oMath xmlns:m="http://schemas.openxmlformats.org/officeDocument/2006/math">
                    <m:r>
                      <a:rPr kumimoji="1" lang="zh-CN" altLang="en-US" sz="1800" i="1" smtClean="0">
                        <a:solidFill>
                          <a:prstClr val="black"/>
                        </a:solidFill>
                        <a:latin typeface="Cambria Math" panose="02040503050406030204" pitchFamily="18" charset="0"/>
                      </a:rPr>
                      <m:t>𝜎</m:t>
                    </m:r>
                  </m:oMath>
                </a14:m>
                <a:r>
                  <a:rPr kumimoji="1" lang="en-US" altLang="zh-CN" sz="1800" dirty="0">
                    <a:solidFill>
                      <a:prstClr val="black"/>
                    </a:solidFill>
                  </a:rPr>
                  <a:t>.</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weakness</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that</a:t>
                </a:r>
                <a:r>
                  <a:rPr kumimoji="1" lang="zh-CN" altLang="en-US" sz="1800" dirty="0">
                    <a:solidFill>
                      <a:prstClr val="black"/>
                    </a:solidFill>
                  </a:rPr>
                  <a:t> </a:t>
                </a:r>
                <a:r>
                  <a:rPr kumimoji="1" lang="en-US" altLang="zh-CN" sz="1800" dirty="0">
                    <a:solidFill>
                      <a:prstClr val="black"/>
                    </a:solidFill>
                  </a:rPr>
                  <a:t>when</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price</a:t>
                </a:r>
                <a:r>
                  <a:rPr kumimoji="1" lang="zh-CN" altLang="en-US" sz="1800" dirty="0">
                    <a:solidFill>
                      <a:prstClr val="black"/>
                    </a:solidFill>
                  </a:rPr>
                  <a:t> </a:t>
                </a:r>
                <a:r>
                  <a:rPr kumimoji="1" lang="en-US" altLang="zh-CN" sz="1800" dirty="0">
                    <a:solidFill>
                      <a:prstClr val="black"/>
                    </a:solidFill>
                  </a:rPr>
                  <a:t>volatility</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high,</a:t>
                </a:r>
                <a:r>
                  <a:rPr kumimoji="1" lang="zh-CN" altLang="en-US" sz="1800" dirty="0">
                    <a:solidFill>
                      <a:prstClr val="black"/>
                    </a:solidFill>
                  </a:rPr>
                  <a:t> </a:t>
                </a:r>
                <a:r>
                  <a:rPr kumimoji="1" lang="en-US" altLang="zh-CN" sz="1800" dirty="0">
                    <a:solidFill>
                      <a:prstClr val="black"/>
                    </a:solidFill>
                  </a:rPr>
                  <a:t>stop</a:t>
                </a:r>
                <a:r>
                  <a:rPr kumimoji="1" lang="zh-CN" altLang="en-US" sz="1800" dirty="0">
                    <a:solidFill>
                      <a:prstClr val="black"/>
                    </a:solidFill>
                  </a:rPr>
                  <a:t> </a:t>
                </a:r>
                <a:r>
                  <a:rPr kumimoji="1" lang="en-US" altLang="zh-CN" sz="1800" dirty="0">
                    <a:solidFill>
                      <a:prstClr val="black"/>
                    </a:solidFill>
                  </a:rPr>
                  <a:t>loss</a:t>
                </a:r>
                <a:r>
                  <a:rPr kumimoji="1" lang="zh-CN" altLang="en-US" sz="1800" dirty="0">
                    <a:solidFill>
                      <a:prstClr val="black"/>
                    </a:solidFill>
                  </a:rPr>
                  <a:t> </a:t>
                </a:r>
                <a:r>
                  <a:rPr kumimoji="1" lang="en-US" altLang="zh-CN" sz="1800" dirty="0">
                    <a:solidFill>
                      <a:prstClr val="black"/>
                    </a:solidFill>
                  </a:rPr>
                  <a:t>will</a:t>
                </a:r>
                <a:r>
                  <a:rPr kumimoji="1" lang="zh-CN" altLang="en-US" sz="1800" dirty="0">
                    <a:solidFill>
                      <a:prstClr val="black"/>
                    </a:solidFill>
                  </a:rPr>
                  <a:t> </a:t>
                </a:r>
                <a:r>
                  <a:rPr kumimoji="1" lang="en-US" altLang="zh-CN" sz="1800" dirty="0">
                    <a:solidFill>
                      <a:prstClr val="black"/>
                    </a:solidFill>
                  </a:rPr>
                  <a:t>be</a:t>
                </a:r>
                <a:r>
                  <a:rPr kumimoji="1" lang="zh-CN" altLang="en-US" sz="1800" dirty="0">
                    <a:solidFill>
                      <a:prstClr val="black"/>
                    </a:solidFill>
                  </a:rPr>
                  <a:t> </a:t>
                </a:r>
                <a:r>
                  <a:rPr kumimoji="1" lang="en-US" altLang="zh-CN" sz="1800" dirty="0">
                    <a:solidFill>
                      <a:prstClr val="black"/>
                    </a:solidFill>
                  </a:rPr>
                  <a:t>triggered</a:t>
                </a:r>
                <a:r>
                  <a:rPr kumimoji="1" lang="zh-CN" altLang="en-US" sz="1800" dirty="0">
                    <a:solidFill>
                      <a:prstClr val="black"/>
                    </a:solidFill>
                  </a:rPr>
                  <a:t> </a:t>
                </a:r>
                <a:r>
                  <a:rPr kumimoji="1" lang="en-US" altLang="zh-CN" sz="1800" dirty="0">
                    <a:solidFill>
                      <a:prstClr val="black"/>
                    </a:solidFill>
                  </a:rPr>
                  <a:t>easily</a:t>
                </a:r>
                <a:r>
                  <a:rPr kumimoji="1" lang="zh-CN" altLang="en-US" sz="1800" dirty="0">
                    <a:solidFill>
                      <a:prstClr val="black"/>
                    </a:solidFill>
                  </a:rPr>
                  <a:t> </a:t>
                </a:r>
                <a:r>
                  <a:rPr kumimoji="1" lang="en-US" altLang="zh-CN" sz="1800" dirty="0">
                    <a:solidFill>
                      <a:prstClr val="black"/>
                    </a:solidFill>
                  </a:rPr>
                  <a:t>and</a:t>
                </a:r>
                <a:r>
                  <a:rPr kumimoji="1" lang="zh-CN" altLang="en-US" sz="1800" dirty="0">
                    <a:solidFill>
                      <a:prstClr val="black"/>
                    </a:solidFill>
                  </a:rPr>
                  <a:t> </a:t>
                </a:r>
                <a:r>
                  <a:rPr kumimoji="1" lang="en-US" altLang="zh-CN" sz="1800" dirty="0">
                    <a:solidFill>
                      <a:prstClr val="black"/>
                    </a:solidFill>
                  </a:rPr>
                  <a:t>frequently.</a:t>
                </a:r>
                <a:r>
                  <a:rPr kumimoji="1" lang="zh-CN" altLang="en-US" sz="1800" dirty="0">
                    <a:solidFill>
                      <a:prstClr val="black"/>
                    </a:solidFill>
                  </a:rPr>
                  <a:t> </a:t>
                </a:r>
                <a:r>
                  <a:rPr kumimoji="1" lang="en-US" altLang="zh-CN" sz="1800" dirty="0">
                    <a:solidFill>
                      <a:prstClr val="black"/>
                    </a:solidFill>
                  </a:rPr>
                  <a:t>In</a:t>
                </a:r>
                <a:r>
                  <a:rPr kumimoji="1" lang="zh-CN" altLang="en-US" sz="1800" dirty="0">
                    <a:solidFill>
                      <a:prstClr val="black"/>
                    </a:solidFill>
                  </a:rPr>
                  <a:t> </a:t>
                </a:r>
                <a:r>
                  <a:rPr kumimoji="1" lang="en-US" altLang="zh-CN" sz="1800" dirty="0">
                    <a:solidFill>
                      <a:prstClr val="black"/>
                    </a:solidFill>
                  </a:rPr>
                  <a:t>following</a:t>
                </a:r>
                <a:r>
                  <a:rPr kumimoji="1" lang="zh-CN" altLang="en-US" sz="1800" dirty="0">
                    <a:solidFill>
                      <a:prstClr val="black"/>
                    </a:solidFill>
                  </a:rPr>
                  <a:t> </a:t>
                </a:r>
                <a:r>
                  <a:rPr kumimoji="1" lang="en-US" altLang="zh-CN" sz="1800" dirty="0">
                    <a:solidFill>
                      <a:prstClr val="black"/>
                    </a:solidFill>
                  </a:rPr>
                  <a:t>improved</a:t>
                </a:r>
                <a:r>
                  <a:rPr kumimoji="1" lang="zh-CN" altLang="en-US" sz="1800" dirty="0">
                    <a:solidFill>
                      <a:prstClr val="black"/>
                    </a:solidFill>
                  </a:rPr>
                  <a:t> </a:t>
                </a:r>
                <a:r>
                  <a:rPr kumimoji="1" lang="en-US" altLang="zh-CN" sz="1800" dirty="0">
                    <a:solidFill>
                      <a:prstClr val="black"/>
                    </a:solidFill>
                  </a:rPr>
                  <a:t>empirical</a:t>
                </a:r>
                <a:r>
                  <a:rPr kumimoji="1" lang="zh-CN" altLang="en-US" sz="1800" dirty="0">
                    <a:solidFill>
                      <a:prstClr val="black"/>
                    </a:solidFill>
                  </a:rPr>
                  <a:t> </a:t>
                </a:r>
                <a:r>
                  <a:rPr kumimoji="1" lang="en-US" altLang="zh-CN" sz="1800" dirty="0">
                    <a:solidFill>
                      <a:prstClr val="black"/>
                    </a:solidFill>
                  </a:rPr>
                  <a:t>analysis,</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stop</a:t>
                </a:r>
                <a:r>
                  <a:rPr kumimoji="1" lang="zh-CN" altLang="en-US" sz="1800" dirty="0">
                    <a:solidFill>
                      <a:prstClr val="black"/>
                    </a:solidFill>
                  </a:rPr>
                  <a:t> </a:t>
                </a:r>
                <a:r>
                  <a:rPr kumimoji="1" lang="en-US" altLang="zh-CN" sz="1800" dirty="0">
                    <a:solidFill>
                      <a:prstClr val="black"/>
                    </a:solidFill>
                  </a:rPr>
                  <a:t>loss</a:t>
                </a:r>
                <a:r>
                  <a:rPr kumimoji="1" lang="zh-CN" altLang="en-US" sz="1800" dirty="0">
                    <a:solidFill>
                      <a:prstClr val="black"/>
                    </a:solidFill>
                  </a:rPr>
                  <a:t> </a:t>
                </a:r>
                <a:r>
                  <a:rPr kumimoji="1" lang="en-US" altLang="zh-CN" sz="1800" dirty="0">
                    <a:solidFill>
                      <a:prstClr val="black"/>
                    </a:solidFill>
                  </a:rPr>
                  <a:t>threshold</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set</a:t>
                </a:r>
                <a:r>
                  <a:rPr kumimoji="1" lang="zh-CN" altLang="en-US" sz="1800" dirty="0">
                    <a:solidFill>
                      <a:prstClr val="black"/>
                    </a:solidFill>
                  </a:rPr>
                  <a:t> </a:t>
                </a:r>
                <a:r>
                  <a:rPr kumimoji="1" lang="en-US" altLang="zh-CN" sz="1800" dirty="0">
                    <a:solidFill>
                      <a:prstClr val="black"/>
                    </a:solidFill>
                  </a:rPr>
                  <a:t>equal</a:t>
                </a:r>
                <a:r>
                  <a:rPr kumimoji="1" lang="zh-CN" altLang="en-US" sz="1800" dirty="0">
                    <a:solidFill>
                      <a:prstClr val="black"/>
                    </a:solidFill>
                  </a:rPr>
                  <a:t> </a:t>
                </a:r>
                <a:r>
                  <a:rPr kumimoji="1" lang="en-US" altLang="zh-CN" sz="1800" dirty="0">
                    <a:solidFill>
                      <a:prstClr val="black"/>
                    </a:solidFill>
                  </a:rPr>
                  <a:t>to</a:t>
                </a:r>
                <a:r>
                  <a:rPr kumimoji="1" lang="zh-CN" altLang="en-US" sz="1800" dirty="0">
                    <a:solidFill>
                      <a:prstClr val="black"/>
                    </a:solidFill>
                  </a:rPr>
                  <a:t> </a:t>
                </a:r>
                <a14:m>
                  <m:oMath xmlns:m="http://schemas.openxmlformats.org/officeDocument/2006/math">
                    <m:rad>
                      <m:radPr>
                        <m:degHide m:val="on"/>
                        <m:ctrlPr>
                          <a:rPr kumimoji="1" lang="zh-CN" altLang="en-US" sz="1800" i="1" smtClean="0">
                            <a:solidFill>
                              <a:prstClr val="black"/>
                            </a:solidFill>
                            <a:latin typeface="Cambria Math" panose="02040503050406030204" pitchFamily="18" charset="0"/>
                          </a:rPr>
                        </m:ctrlPr>
                      </m:radPr>
                      <m:deg/>
                      <m:e>
                        <m:r>
                          <a:rPr kumimoji="1" lang="zh-CN" altLang="en-US" sz="1800" i="1" smtClean="0">
                            <a:solidFill>
                              <a:prstClr val="black"/>
                            </a:solidFill>
                            <a:latin typeface="Cambria Math" panose="02040503050406030204" pitchFamily="18" charset="0"/>
                          </a:rPr>
                          <m:t>𝜎</m:t>
                        </m:r>
                        <m:r>
                          <a:rPr kumimoji="1" lang="en-US" altLang="zh-CN" sz="1800" b="0" i="1" smtClean="0">
                            <a:solidFill>
                              <a:prstClr val="black"/>
                            </a:solidFill>
                            <a:latin typeface="Cambria Math" panose="02040503050406030204" pitchFamily="18" charset="0"/>
                          </a:rPr>
                          <m:t>/</m:t>
                        </m:r>
                        <m:r>
                          <a:rPr kumimoji="1" lang="en-US" altLang="zh-CN" sz="1800" i="1">
                            <a:solidFill>
                              <a:prstClr val="black"/>
                            </a:solidFill>
                            <a:latin typeface="Cambria Math" panose="02040503050406030204" pitchFamily="18" charset="0"/>
                          </a:rPr>
                          <m:t>𝐷</m:t>
                        </m:r>
                        <m:r>
                          <a:rPr kumimoji="1" lang="en-US" altLang="zh-CN" sz="1800" i="1">
                            <a:solidFill>
                              <a:prstClr val="black"/>
                            </a:solidFill>
                            <a:latin typeface="Cambria Math" panose="02040503050406030204" pitchFamily="18" charset="0"/>
                          </a:rPr>
                          <m:t>(</m:t>
                        </m:r>
                        <m:r>
                          <a:rPr kumimoji="1" lang="en-US" altLang="zh-CN" sz="1800" i="1">
                            <a:solidFill>
                              <a:prstClr val="black"/>
                            </a:solidFill>
                            <a:latin typeface="Cambria Math" panose="02040503050406030204" pitchFamily="18" charset="0"/>
                            <a:ea typeface="Cambria Math" panose="02040503050406030204" pitchFamily="18" charset="0"/>
                          </a:rPr>
                          <m:t>𝜏</m:t>
                        </m:r>
                        <m:r>
                          <a:rPr kumimoji="1" lang="en-US" altLang="zh-CN" sz="1800" b="0" i="1" smtClean="0">
                            <a:solidFill>
                              <a:prstClr val="black"/>
                            </a:solidFill>
                            <a:latin typeface="Cambria Math" panose="02040503050406030204" pitchFamily="18" charset="0"/>
                            <a:ea typeface="Cambria Math" panose="02040503050406030204" pitchFamily="18" charset="0"/>
                          </a:rPr>
                          <m:t>)</m:t>
                        </m:r>
                      </m:e>
                    </m:rad>
                  </m:oMath>
                </a14:m>
                <a:r>
                  <a:rPr kumimoji="1" lang="en-US" altLang="zh-CN" sz="1800" dirty="0">
                    <a:solidFill>
                      <a:prstClr val="black"/>
                    </a:solidFill>
                  </a:rPr>
                  <a:t>.</a:t>
                </a:r>
              </a:p>
              <a:p>
                <a:pPr marL="171450" indent="-171450" algn="just">
                  <a:buFont typeface="Arial" panose="020B0604020202090204" pitchFamily="34" charset="0"/>
                  <a:buChar char="•"/>
                </a:pPr>
                <a:r>
                  <a:rPr kumimoji="1" lang="en-US" altLang="zh-CN" sz="1800" b="1" dirty="0">
                    <a:solidFill>
                      <a:prstClr val="black"/>
                    </a:solidFill>
                  </a:rPr>
                  <a:t>Pair</a:t>
                </a:r>
                <a:r>
                  <a:rPr kumimoji="1" lang="zh-CN" altLang="en-US" sz="1800" b="1" dirty="0">
                    <a:solidFill>
                      <a:prstClr val="black"/>
                    </a:solidFill>
                  </a:rPr>
                  <a:t> </a:t>
                </a:r>
                <a:r>
                  <a:rPr kumimoji="1" lang="en-US" altLang="zh-CN" sz="1800" b="1" dirty="0">
                    <a:solidFill>
                      <a:prstClr val="black"/>
                    </a:solidFill>
                  </a:rPr>
                  <a:t>Trading</a:t>
                </a:r>
                <a:r>
                  <a:rPr kumimoji="1" lang="zh-CN" altLang="en-US" sz="1800" b="1" dirty="0">
                    <a:solidFill>
                      <a:prstClr val="black"/>
                    </a:solidFill>
                  </a:rPr>
                  <a:t> </a:t>
                </a:r>
                <a:r>
                  <a:rPr kumimoji="1" lang="en-US" altLang="zh-CN" sz="1800" b="1" dirty="0">
                    <a:solidFill>
                      <a:prstClr val="black"/>
                    </a:solidFill>
                  </a:rPr>
                  <a:t>Assets</a:t>
                </a:r>
              </a:p>
              <a:p>
                <a:pPr marL="378332" lvl="1" indent="-171450" algn="just">
                  <a:buFont typeface="Arial" panose="020B0604020202090204" pitchFamily="34" charset="0"/>
                  <a:buChar char="•"/>
                </a:pPr>
                <a:r>
                  <a:rPr kumimoji="1" lang="en-US" altLang="zh-CN" sz="1800" dirty="0">
                    <a:solidFill>
                      <a:prstClr val="black"/>
                    </a:solidFill>
                  </a:rPr>
                  <a:t>In</a:t>
                </a:r>
                <a:r>
                  <a:rPr kumimoji="1" lang="zh-CN" altLang="en-US" sz="1800" dirty="0">
                    <a:solidFill>
                      <a:prstClr val="black"/>
                    </a:solidFill>
                  </a:rPr>
                  <a:t> </a:t>
                </a:r>
                <a:r>
                  <a:rPr kumimoji="1" lang="en-US" altLang="zh-CN" sz="1800" dirty="0">
                    <a:solidFill>
                      <a:prstClr val="black"/>
                    </a:solidFill>
                  </a:rPr>
                  <a:t>previous</a:t>
                </a:r>
                <a:r>
                  <a:rPr kumimoji="1" lang="zh-CN" altLang="en-US" sz="1800" dirty="0">
                    <a:solidFill>
                      <a:prstClr val="black"/>
                    </a:solidFill>
                  </a:rPr>
                  <a:t> </a:t>
                </a:r>
                <a:r>
                  <a:rPr kumimoji="1" lang="en-US" altLang="zh-CN" sz="1800" dirty="0">
                    <a:solidFill>
                      <a:prstClr val="black"/>
                    </a:solidFill>
                  </a:rPr>
                  <a:t>empirical</a:t>
                </a:r>
                <a:r>
                  <a:rPr kumimoji="1" lang="zh-CN" altLang="en-US" sz="1800" dirty="0">
                    <a:solidFill>
                      <a:prstClr val="black"/>
                    </a:solidFill>
                  </a:rPr>
                  <a:t> </a:t>
                </a:r>
                <a:r>
                  <a:rPr kumimoji="1" lang="en-US" altLang="zh-CN" sz="1800" dirty="0">
                    <a:solidFill>
                      <a:prstClr val="black"/>
                    </a:solidFill>
                  </a:rPr>
                  <a:t>analysis,</a:t>
                </a:r>
                <a:r>
                  <a:rPr kumimoji="1" lang="zh-CN" altLang="en-US" sz="1800" dirty="0">
                    <a:solidFill>
                      <a:prstClr val="black"/>
                    </a:solidFill>
                  </a:rPr>
                  <a:t> </a:t>
                </a:r>
                <a:r>
                  <a:rPr kumimoji="1" lang="en-US" altLang="zh-CN" sz="1800" dirty="0">
                    <a:solidFill>
                      <a:prstClr val="black"/>
                    </a:solidFill>
                  </a:rPr>
                  <a:t>we</a:t>
                </a:r>
                <a:r>
                  <a:rPr kumimoji="1" lang="zh-CN" altLang="en-US" sz="1800" dirty="0">
                    <a:solidFill>
                      <a:prstClr val="black"/>
                    </a:solidFill>
                  </a:rPr>
                  <a:t> </a:t>
                </a:r>
                <a:r>
                  <a:rPr kumimoji="1" lang="en-US" altLang="zh-CN" sz="1800" dirty="0">
                    <a:solidFill>
                      <a:prstClr val="black"/>
                    </a:solidFill>
                  </a:rPr>
                  <a:t>only</a:t>
                </a:r>
                <a:r>
                  <a:rPr kumimoji="1" lang="zh-CN" altLang="en-US" sz="1800" dirty="0">
                    <a:solidFill>
                      <a:prstClr val="black"/>
                    </a:solidFill>
                  </a:rPr>
                  <a:t> </a:t>
                </a:r>
                <a:r>
                  <a:rPr kumimoji="1" lang="en-US" altLang="zh-CN" sz="1800" dirty="0">
                    <a:solidFill>
                      <a:prstClr val="black"/>
                    </a:solidFill>
                  </a:rPr>
                  <a:t>use</a:t>
                </a:r>
                <a:r>
                  <a:rPr kumimoji="1" lang="zh-CN" altLang="en-US" sz="1800" dirty="0">
                    <a:solidFill>
                      <a:prstClr val="black"/>
                    </a:solidFill>
                  </a:rPr>
                  <a:t> </a:t>
                </a:r>
                <a:r>
                  <a:rPr kumimoji="1" lang="en-US" altLang="zh-CN" sz="1800" dirty="0">
                    <a:solidFill>
                      <a:prstClr val="black"/>
                    </a:solidFill>
                  </a:rPr>
                  <a:t>Gold</a:t>
                </a:r>
                <a:r>
                  <a:rPr kumimoji="1" lang="zh-CN" altLang="en-US" sz="1800" dirty="0">
                    <a:solidFill>
                      <a:prstClr val="black"/>
                    </a:solidFill>
                  </a:rPr>
                  <a:t> </a:t>
                </a:r>
                <a:r>
                  <a:rPr kumimoji="1" lang="en-US" altLang="zh-CN" sz="1800" dirty="0">
                    <a:solidFill>
                      <a:prstClr val="black"/>
                    </a:solidFill>
                  </a:rPr>
                  <a:t>ETFs</a:t>
                </a:r>
                <a:r>
                  <a:rPr kumimoji="1" lang="zh-CN" altLang="en-US" sz="1800" dirty="0">
                    <a:solidFill>
                      <a:prstClr val="black"/>
                    </a:solidFill>
                  </a:rPr>
                  <a:t> </a:t>
                </a:r>
                <a:r>
                  <a:rPr kumimoji="1" lang="en-US" altLang="zh-CN" sz="1800" dirty="0">
                    <a:solidFill>
                      <a:prstClr val="black"/>
                    </a:solidFill>
                  </a:rPr>
                  <a:t>to</a:t>
                </a:r>
                <a:r>
                  <a:rPr kumimoji="1" lang="zh-CN" altLang="en-US" sz="1800" dirty="0">
                    <a:solidFill>
                      <a:prstClr val="black"/>
                    </a:solidFill>
                  </a:rPr>
                  <a:t> </a:t>
                </a:r>
                <a:r>
                  <a:rPr kumimoji="1" lang="en-US" altLang="zh-CN" sz="1800" dirty="0">
                    <a:solidFill>
                      <a:prstClr val="black"/>
                    </a:solidFill>
                  </a:rPr>
                  <a:t>do</a:t>
                </a:r>
                <a:r>
                  <a:rPr kumimoji="1" lang="zh-CN" altLang="en-US" sz="1800" dirty="0">
                    <a:solidFill>
                      <a:prstClr val="black"/>
                    </a:solidFill>
                  </a:rPr>
                  <a:t> </a:t>
                </a:r>
                <a:r>
                  <a:rPr kumimoji="1" lang="en-US" altLang="zh-CN" sz="1800" dirty="0">
                    <a:solidFill>
                      <a:prstClr val="black"/>
                    </a:solidFill>
                  </a:rPr>
                  <a:t>pair</a:t>
                </a:r>
                <a:r>
                  <a:rPr kumimoji="1" lang="zh-CN" altLang="en-US" sz="1800" dirty="0">
                    <a:solidFill>
                      <a:prstClr val="black"/>
                    </a:solidFill>
                  </a:rPr>
                  <a:t> </a:t>
                </a:r>
                <a:r>
                  <a:rPr kumimoji="1" lang="en-US" altLang="zh-CN" sz="1800" dirty="0">
                    <a:solidFill>
                      <a:prstClr val="black"/>
                    </a:solidFill>
                  </a:rPr>
                  <a:t>trading.</a:t>
                </a:r>
                <a:r>
                  <a:rPr kumimoji="1" lang="zh-CN" altLang="en-US" sz="1800" dirty="0">
                    <a:solidFill>
                      <a:prstClr val="black"/>
                    </a:solidFill>
                  </a:rPr>
                  <a:t> </a:t>
                </a:r>
                <a:r>
                  <a:rPr kumimoji="1" lang="en-US" altLang="zh-CN" sz="1800" dirty="0">
                    <a:solidFill>
                      <a:prstClr val="black"/>
                    </a:solidFill>
                  </a:rPr>
                  <a:t>In</a:t>
                </a:r>
                <a:r>
                  <a:rPr kumimoji="1" lang="zh-CN" altLang="en-US" sz="1800" dirty="0">
                    <a:solidFill>
                      <a:prstClr val="black"/>
                    </a:solidFill>
                  </a:rPr>
                  <a:t> </a:t>
                </a:r>
                <a:r>
                  <a:rPr kumimoji="1" lang="en-US" altLang="zh-CN" sz="1800" dirty="0">
                    <a:solidFill>
                      <a:prstClr val="black"/>
                    </a:solidFill>
                  </a:rPr>
                  <a:t>following</a:t>
                </a:r>
                <a:r>
                  <a:rPr kumimoji="1" lang="zh-CN" altLang="en-US" sz="1800" dirty="0">
                    <a:solidFill>
                      <a:prstClr val="black"/>
                    </a:solidFill>
                  </a:rPr>
                  <a:t> </a:t>
                </a:r>
                <a:r>
                  <a:rPr kumimoji="1" lang="en-US" altLang="zh-CN" sz="1800" dirty="0">
                    <a:solidFill>
                      <a:prstClr val="black"/>
                    </a:solidFill>
                  </a:rPr>
                  <a:t>empirical</a:t>
                </a:r>
                <a:r>
                  <a:rPr kumimoji="1" lang="zh-CN" altLang="en-US" sz="1800" dirty="0">
                    <a:solidFill>
                      <a:prstClr val="black"/>
                    </a:solidFill>
                  </a:rPr>
                  <a:t> </a:t>
                </a:r>
                <a:r>
                  <a:rPr kumimoji="1" lang="en-US" altLang="zh-CN" sz="1800" dirty="0">
                    <a:solidFill>
                      <a:prstClr val="black"/>
                    </a:solidFill>
                  </a:rPr>
                  <a:t>analysis,</a:t>
                </a:r>
                <a:r>
                  <a:rPr kumimoji="1" lang="zh-CN" altLang="en-US" sz="1800" dirty="0">
                    <a:solidFill>
                      <a:prstClr val="black"/>
                    </a:solidFill>
                  </a:rPr>
                  <a:t> </a:t>
                </a:r>
                <a:r>
                  <a:rPr kumimoji="1" lang="en-US" altLang="zh-CN" sz="1800" dirty="0">
                    <a:solidFill>
                      <a:prstClr val="black"/>
                    </a:solidFill>
                  </a:rPr>
                  <a:t>US</a:t>
                </a:r>
                <a:r>
                  <a:rPr kumimoji="1" lang="zh-CN" altLang="en-US" sz="1800" dirty="0">
                    <a:solidFill>
                      <a:prstClr val="black"/>
                    </a:solidFill>
                  </a:rPr>
                  <a:t> </a:t>
                </a:r>
                <a:r>
                  <a:rPr kumimoji="1" lang="en-US" altLang="zh-CN" sz="1800" dirty="0">
                    <a:solidFill>
                      <a:prstClr val="black"/>
                    </a:solidFill>
                  </a:rPr>
                  <a:t>stocks,</a:t>
                </a:r>
                <a:r>
                  <a:rPr kumimoji="1" lang="zh-CN" altLang="en-US" sz="1800" dirty="0">
                    <a:solidFill>
                      <a:prstClr val="black"/>
                    </a:solidFill>
                  </a:rPr>
                  <a:t> </a:t>
                </a:r>
                <a:r>
                  <a:rPr kumimoji="1" lang="en-US" altLang="zh-CN" sz="1800" dirty="0">
                    <a:solidFill>
                      <a:prstClr val="black"/>
                    </a:solidFill>
                  </a:rPr>
                  <a:t>Bank</a:t>
                </a:r>
                <a:r>
                  <a:rPr kumimoji="1" lang="zh-CN" altLang="en-US" sz="1800" dirty="0">
                    <a:solidFill>
                      <a:prstClr val="black"/>
                    </a:solidFill>
                  </a:rPr>
                  <a:t> </a:t>
                </a:r>
                <a:r>
                  <a:rPr kumimoji="1" lang="en-US" altLang="zh-CN" sz="1800" dirty="0">
                    <a:solidFill>
                      <a:prstClr val="black"/>
                    </a:solidFill>
                  </a:rPr>
                  <a:t>ETFs,</a:t>
                </a:r>
                <a:r>
                  <a:rPr kumimoji="1" lang="zh-CN" altLang="en-US" sz="1800" dirty="0">
                    <a:solidFill>
                      <a:prstClr val="black"/>
                    </a:solidFill>
                  </a:rPr>
                  <a:t> </a:t>
                </a:r>
                <a:r>
                  <a:rPr kumimoji="1" lang="en-US" altLang="zh-CN" sz="1800" dirty="0">
                    <a:solidFill>
                      <a:prstClr val="black"/>
                    </a:solidFill>
                  </a:rPr>
                  <a:t>and</a:t>
                </a:r>
                <a:r>
                  <a:rPr kumimoji="1" lang="zh-CN" altLang="en-US" sz="1800" dirty="0">
                    <a:solidFill>
                      <a:prstClr val="black"/>
                    </a:solidFill>
                  </a:rPr>
                  <a:t> </a:t>
                </a:r>
                <a:r>
                  <a:rPr kumimoji="1" lang="en-US" altLang="zh-CN" sz="1800" dirty="0">
                    <a:solidFill>
                      <a:prstClr val="black"/>
                    </a:solidFill>
                  </a:rPr>
                  <a:t>Gold</a:t>
                </a:r>
                <a:r>
                  <a:rPr kumimoji="1" lang="zh-CN" altLang="en-US" sz="1800" dirty="0">
                    <a:solidFill>
                      <a:prstClr val="black"/>
                    </a:solidFill>
                  </a:rPr>
                  <a:t> </a:t>
                </a:r>
                <a:r>
                  <a:rPr kumimoji="1" lang="en-US" altLang="zh-CN" sz="1800" dirty="0">
                    <a:solidFill>
                      <a:prstClr val="black"/>
                    </a:solidFill>
                  </a:rPr>
                  <a:t>ETFs</a:t>
                </a:r>
                <a:r>
                  <a:rPr kumimoji="1" lang="zh-CN" altLang="en-US" sz="1800" dirty="0">
                    <a:solidFill>
                      <a:prstClr val="black"/>
                    </a:solidFill>
                  </a:rPr>
                  <a:t> </a:t>
                </a:r>
                <a:r>
                  <a:rPr kumimoji="1" lang="en-US" altLang="zh-CN" sz="1800" dirty="0">
                    <a:solidFill>
                      <a:prstClr val="black"/>
                    </a:solidFill>
                  </a:rPr>
                  <a:t>are</a:t>
                </a:r>
                <a:r>
                  <a:rPr kumimoji="1" lang="zh-CN" altLang="en-US" sz="1800" dirty="0">
                    <a:solidFill>
                      <a:prstClr val="black"/>
                    </a:solidFill>
                  </a:rPr>
                  <a:t> </a:t>
                </a:r>
                <a:r>
                  <a:rPr kumimoji="1" lang="en-US" altLang="zh-CN" sz="1800" dirty="0">
                    <a:solidFill>
                      <a:prstClr val="black"/>
                    </a:solidFill>
                  </a:rPr>
                  <a:t>included.</a:t>
                </a:r>
              </a:p>
              <a:p>
                <a:pPr marL="171450" indent="-171450" algn="just">
                  <a:buFont typeface="Arial" panose="020B0604020202090204" pitchFamily="34" charset="0"/>
                  <a:buChar char="•"/>
                </a:pPr>
                <a:endParaRPr kumimoji="1" lang="zh-CN" altLang="en-US" sz="1800" dirty="0">
                  <a:solidFill>
                    <a:prstClr val="black"/>
                  </a:solidFill>
                </a:endParaRPr>
              </a:p>
            </p:txBody>
          </p:sp>
        </mc:Choice>
        <mc:Fallback xmlns="">
          <p:sp>
            <p:nvSpPr>
              <p:cNvPr id="7" name="矩形 18">
                <a:extLst>
                  <a:ext uri="{FF2B5EF4-FFF2-40B4-BE49-F238E27FC236}">
                    <a16:creationId xmlns:a16="http://schemas.microsoft.com/office/drawing/2014/main" id="{FCC070DE-DF20-DE43-8380-07091B97B2DF}"/>
                  </a:ext>
                </a:extLst>
              </p:cNvPr>
              <p:cNvSpPr txBox="1">
                <a:spLocks noGrp="1" noRot="1" noChangeAspect="1" noMove="1" noResize="1" noEditPoints="1" noAdjustHandles="1" noChangeArrowheads="1" noChangeShapeType="1" noTextEdit="1"/>
              </p:cNvSpPr>
              <p:nvPr>
                <p:ph sz="quarter" idx="18"/>
              </p:nvPr>
            </p:nvSpPr>
            <p:spPr>
              <a:xfrm>
                <a:off x="334964" y="1654857"/>
                <a:ext cx="11519999" cy="4435780"/>
              </a:xfrm>
              <a:prstGeom prst="rect">
                <a:avLst/>
              </a:prstGeom>
              <a:blipFill>
                <a:blip r:embed="rId3"/>
                <a:stretch>
                  <a:fillRect l="-441" t="-570" r="-551" b="-1709"/>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2E0E6B8-9D76-1C43-A27C-02F70E50E101}"/>
              </a:ext>
            </a:extLst>
          </p:cNvPr>
          <p:cNvSpPr/>
          <p:nvPr/>
        </p:nvSpPr>
        <p:spPr>
          <a:xfrm>
            <a:off x="334964" y="3813511"/>
            <a:ext cx="2408235" cy="361884"/>
          </a:xfrm>
          <a:prstGeom prst="rect">
            <a:avLst/>
          </a:prstGeom>
          <a:noFill/>
          <a:ln w="28575">
            <a:solidFill>
              <a:srgbClr val="FF0000"/>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p:sp>
        <p:nvSpPr>
          <p:cNvPr id="10" name="Rectangle 9">
            <a:extLst>
              <a:ext uri="{FF2B5EF4-FFF2-40B4-BE49-F238E27FC236}">
                <a16:creationId xmlns:a16="http://schemas.microsoft.com/office/drawing/2014/main" id="{CB4046B9-1C81-654C-B95E-CCA44AEBC1D2}"/>
              </a:ext>
            </a:extLst>
          </p:cNvPr>
          <p:cNvSpPr/>
          <p:nvPr/>
        </p:nvSpPr>
        <p:spPr>
          <a:xfrm>
            <a:off x="334964" y="5100787"/>
            <a:ext cx="2408235" cy="361884"/>
          </a:xfrm>
          <a:prstGeom prst="rect">
            <a:avLst/>
          </a:prstGeom>
          <a:noFill/>
          <a:ln w="28575">
            <a:solidFill>
              <a:srgbClr val="FF0000"/>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p:spTree>
    <p:extLst>
      <p:ext uri="{BB962C8B-B14F-4D97-AF65-F5344CB8AC3E}">
        <p14:creationId xmlns:p14="http://schemas.microsoft.com/office/powerpoint/2010/main" val="2037175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a:xfrm>
            <a:off x="338400" y="743300"/>
            <a:ext cx="11520000" cy="626106"/>
          </a:xfrm>
        </p:spPr>
        <p:txBody>
          <a:bodyPr/>
          <a:lstStyle/>
          <a:p>
            <a:r>
              <a:rPr lang="en-US" altLang="zh-CN" b="1" dirty="0"/>
              <a:t>In</a:t>
            </a:r>
            <a:r>
              <a:rPr lang="zh-CN" altLang="en-US" b="1" dirty="0"/>
              <a:t> </a:t>
            </a:r>
            <a:r>
              <a:rPr lang="en-US" altLang="zh-CN" b="1" dirty="0"/>
              <a:t>this</a:t>
            </a:r>
            <a:r>
              <a:rPr lang="zh-CN" altLang="en-US" b="1" dirty="0"/>
              <a:t> </a:t>
            </a:r>
            <a:r>
              <a:rPr lang="en-US" altLang="zh-CN" b="1" dirty="0"/>
              <a:t>section,</a:t>
            </a:r>
            <a:r>
              <a:rPr lang="zh-CN" altLang="en-US" b="1" dirty="0"/>
              <a:t> </a:t>
            </a:r>
            <a:r>
              <a:rPr lang="en-US" altLang="zh-CN" b="1" dirty="0"/>
              <a:t>we</a:t>
            </a:r>
            <a:r>
              <a:rPr lang="zh-CN" altLang="en-US" b="1" dirty="0"/>
              <a:t> </a:t>
            </a:r>
            <a:r>
              <a:rPr lang="en-US" b="1" dirty="0"/>
              <a:t>look at two businesses that are highly correlated: GM and Ford. Since both are American auto manufacturers, t</a:t>
            </a:r>
            <a:r>
              <a:rPr lang="en-US" altLang="zh-CN" b="1" dirty="0"/>
              <a:t>he</a:t>
            </a:r>
            <a:r>
              <a:rPr lang="zh-CN" altLang="en-US" b="1" dirty="0"/>
              <a:t> </a:t>
            </a:r>
            <a:r>
              <a:rPr lang="en-US" b="1" dirty="0"/>
              <a:t>stock</a:t>
            </a:r>
            <a:r>
              <a:rPr lang="zh-CN" altLang="en-US" b="1" dirty="0"/>
              <a:t> </a:t>
            </a:r>
            <a:r>
              <a:rPr lang="en-US" altLang="zh-CN" b="1" dirty="0"/>
              <a:t>prices</a:t>
            </a:r>
            <a:r>
              <a:rPr lang="en-US" b="1" dirty="0"/>
              <a:t> tend to move together.</a:t>
            </a:r>
            <a:br>
              <a:rPr lang="en-US" b="1" dirty="0"/>
            </a:br>
            <a:endParaRPr lang="zh-CN" altLang="zh-CN" b="1" dirty="0"/>
          </a:p>
        </p:txBody>
      </p:sp>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US</a:t>
            </a:r>
            <a:r>
              <a:rPr lang="zh-CN" altLang="en-US" sz="2800" dirty="0"/>
              <a:t> </a:t>
            </a:r>
            <a:r>
              <a:rPr lang="en-US" altLang="zh-CN" sz="2800" dirty="0"/>
              <a:t>Stocks</a:t>
            </a:r>
            <a:endParaRPr lang="zh-CN" altLang="en-US" sz="2800" dirty="0"/>
          </a:p>
        </p:txBody>
      </p:sp>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a:p>
        </p:txBody>
      </p:sp>
      <p:sp>
        <p:nvSpPr>
          <p:cNvPr id="7" name="矩形 18">
            <a:extLst>
              <a:ext uri="{FF2B5EF4-FFF2-40B4-BE49-F238E27FC236}">
                <a16:creationId xmlns:a16="http://schemas.microsoft.com/office/drawing/2014/main" id="{FCC070DE-DF20-DE43-8380-07091B97B2DF}"/>
              </a:ext>
            </a:extLst>
          </p:cNvPr>
          <p:cNvSpPr txBox="1">
            <a:spLocks noGrp="1"/>
          </p:cNvSpPr>
          <p:nvPr>
            <p:ph sz="quarter" idx="18"/>
          </p:nvPr>
        </p:nvSpPr>
        <p:spPr>
          <a:xfrm>
            <a:off x="336000" y="1507537"/>
            <a:ext cx="11520000" cy="324952"/>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Assets:</a:t>
            </a:r>
            <a:r>
              <a:rPr kumimoji="1" lang="zh-CN" altLang="en-US" sz="1800" dirty="0">
                <a:solidFill>
                  <a:prstClr val="black"/>
                </a:solidFill>
              </a:rPr>
              <a:t> </a:t>
            </a:r>
            <a:r>
              <a:rPr kumimoji="1" lang="en-US" altLang="zh-CN" sz="1800" dirty="0">
                <a:solidFill>
                  <a:prstClr val="black"/>
                </a:solidFill>
              </a:rPr>
              <a:t>Two</a:t>
            </a:r>
            <a:r>
              <a:rPr kumimoji="1" lang="zh-CN" altLang="en-US" sz="1800" dirty="0">
                <a:solidFill>
                  <a:prstClr val="black"/>
                </a:solidFill>
              </a:rPr>
              <a:t> </a:t>
            </a:r>
            <a:r>
              <a:rPr kumimoji="1" lang="en-US" altLang="zh-CN" sz="1800" dirty="0">
                <a:solidFill>
                  <a:prstClr val="black"/>
                </a:solidFill>
              </a:rPr>
              <a:t>US</a:t>
            </a:r>
            <a:r>
              <a:rPr kumimoji="1" lang="zh-CN" altLang="en-US" sz="1800" dirty="0">
                <a:solidFill>
                  <a:prstClr val="black"/>
                </a:solidFill>
              </a:rPr>
              <a:t> </a:t>
            </a:r>
            <a:r>
              <a:rPr kumimoji="1" lang="en-US" altLang="zh-CN" sz="1800" dirty="0">
                <a:solidFill>
                  <a:prstClr val="black"/>
                </a:solidFill>
              </a:rPr>
              <a:t>stocks</a:t>
            </a:r>
            <a:r>
              <a:rPr kumimoji="1" lang="zh-CN" altLang="en-US" sz="1800" dirty="0">
                <a:solidFill>
                  <a:prstClr val="black"/>
                </a:solidFill>
              </a:rPr>
              <a:t> </a:t>
            </a:r>
            <a:r>
              <a:rPr kumimoji="1" lang="en-US" altLang="zh-CN" sz="1800" dirty="0">
                <a:solidFill>
                  <a:prstClr val="black"/>
                </a:solidFill>
              </a:rPr>
              <a:t>(GM</a:t>
            </a:r>
            <a:r>
              <a:rPr kumimoji="1" lang="zh-CN" altLang="en-US" sz="1800" dirty="0">
                <a:solidFill>
                  <a:prstClr val="black"/>
                </a:solidFill>
              </a:rPr>
              <a:t> </a:t>
            </a:r>
            <a:r>
              <a:rPr kumimoji="1" lang="en-US" altLang="zh-CN" sz="1800" dirty="0">
                <a:solidFill>
                  <a:prstClr val="black"/>
                </a:solidFill>
              </a:rPr>
              <a:t>&amp;</a:t>
            </a:r>
            <a:r>
              <a:rPr kumimoji="1" lang="zh-CN" altLang="en-US" sz="1800" dirty="0">
                <a:solidFill>
                  <a:prstClr val="black"/>
                </a:solidFill>
              </a:rPr>
              <a:t> </a:t>
            </a:r>
            <a:r>
              <a:rPr kumimoji="1" lang="en-US" altLang="zh-CN" sz="1800" dirty="0">
                <a:solidFill>
                  <a:prstClr val="black"/>
                </a:solidFill>
              </a:rPr>
              <a:t>Ford)</a:t>
            </a:r>
          </a:p>
          <a:p>
            <a:pPr marL="171450" indent="-171450" algn="just">
              <a:buFont typeface="Arial" panose="020B0604020202090204" pitchFamily="34" charset="0"/>
              <a:buChar char="•"/>
            </a:pPr>
            <a:endParaRPr kumimoji="1" lang="zh-CN" altLang="en-US" sz="1800" dirty="0">
              <a:solidFill>
                <a:prstClr val="black"/>
              </a:solidFill>
            </a:endParaRPr>
          </a:p>
        </p:txBody>
      </p:sp>
      <p:grpSp>
        <p:nvGrpSpPr>
          <p:cNvPr id="11" name="Group 10">
            <a:extLst>
              <a:ext uri="{FF2B5EF4-FFF2-40B4-BE49-F238E27FC236}">
                <a16:creationId xmlns:a16="http://schemas.microsoft.com/office/drawing/2014/main" id="{6A57ED24-4997-4A4C-9837-D1D8EFE80E19}"/>
              </a:ext>
            </a:extLst>
          </p:cNvPr>
          <p:cNvGrpSpPr/>
          <p:nvPr/>
        </p:nvGrpSpPr>
        <p:grpSpPr>
          <a:xfrm>
            <a:off x="3222404" y="1985405"/>
            <a:ext cx="5747191" cy="4095692"/>
            <a:chOff x="3222404" y="2220606"/>
            <a:chExt cx="5747191" cy="4095692"/>
          </a:xfrm>
        </p:grpSpPr>
        <p:pic>
          <p:nvPicPr>
            <p:cNvPr id="6" name="Picture 5">
              <a:extLst>
                <a:ext uri="{FF2B5EF4-FFF2-40B4-BE49-F238E27FC236}">
                  <a16:creationId xmlns:a16="http://schemas.microsoft.com/office/drawing/2014/main" id="{76B40ADB-325D-854A-982C-3E6E042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2405" y="2220606"/>
              <a:ext cx="5747190" cy="1947600"/>
            </a:xfrm>
            <a:prstGeom prst="rect">
              <a:avLst/>
            </a:prstGeom>
          </p:spPr>
        </p:pic>
        <p:pic>
          <p:nvPicPr>
            <p:cNvPr id="10" name="Picture 9">
              <a:extLst>
                <a:ext uri="{FF2B5EF4-FFF2-40B4-BE49-F238E27FC236}">
                  <a16:creationId xmlns:a16="http://schemas.microsoft.com/office/drawing/2014/main" id="{723EAA5A-48AB-0144-99C8-767F1EBED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404" y="4368698"/>
              <a:ext cx="5747189" cy="1947600"/>
            </a:xfrm>
            <a:prstGeom prst="rect">
              <a:avLst/>
            </a:prstGeom>
          </p:spPr>
        </p:pic>
      </p:grpSp>
      <p:sp>
        <p:nvSpPr>
          <p:cNvPr id="12" name="Rectangle 11">
            <a:extLst>
              <a:ext uri="{FF2B5EF4-FFF2-40B4-BE49-F238E27FC236}">
                <a16:creationId xmlns:a16="http://schemas.microsoft.com/office/drawing/2014/main" id="{5B4259A4-91D0-1E4A-A190-D745EFCF228D}"/>
              </a:ext>
            </a:extLst>
          </p:cNvPr>
          <p:cNvSpPr/>
          <p:nvPr/>
        </p:nvSpPr>
        <p:spPr>
          <a:xfrm>
            <a:off x="2284864" y="1914711"/>
            <a:ext cx="7622267" cy="4328916"/>
          </a:xfrm>
          <a:prstGeom prst="rect">
            <a:avLst/>
          </a:prstGeom>
          <a:noFill/>
          <a:ln w="19050">
            <a:solidFill>
              <a:srgbClr val="002060"/>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p:spTree>
    <p:extLst>
      <p:ext uri="{BB962C8B-B14F-4D97-AF65-F5344CB8AC3E}">
        <p14:creationId xmlns:p14="http://schemas.microsoft.com/office/powerpoint/2010/main" val="809406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a:xfrm>
            <a:off x="338400" y="743300"/>
            <a:ext cx="11520000" cy="626106"/>
          </a:xfrm>
        </p:spPr>
        <p:txBody>
          <a:bodyPr/>
          <a:lstStyle/>
          <a:p>
            <a:r>
              <a:rPr lang="en-US" altLang="zh-CN" b="1" dirty="0"/>
              <a:t>In</a:t>
            </a:r>
            <a:r>
              <a:rPr lang="zh-CN" altLang="en-US" b="1" dirty="0"/>
              <a:t> </a:t>
            </a:r>
            <a:r>
              <a:rPr lang="en-US" altLang="zh-CN" b="1" dirty="0"/>
              <a:t>this</a:t>
            </a:r>
            <a:r>
              <a:rPr lang="zh-CN" altLang="en-US" b="1" dirty="0"/>
              <a:t> </a:t>
            </a:r>
            <a:r>
              <a:rPr lang="en-US" altLang="zh-CN" b="1" dirty="0"/>
              <a:t>section,</a:t>
            </a:r>
            <a:r>
              <a:rPr lang="zh-CN" altLang="en-US" b="1" dirty="0"/>
              <a:t> </a:t>
            </a:r>
            <a:r>
              <a:rPr lang="en-US" altLang="zh-CN" b="1" dirty="0"/>
              <a:t>we</a:t>
            </a:r>
            <a:r>
              <a:rPr lang="zh-CN" altLang="en-US" b="1" dirty="0"/>
              <a:t> </a:t>
            </a:r>
            <a:r>
              <a:rPr lang="en-US" b="1" dirty="0"/>
              <a:t>look at</a:t>
            </a:r>
            <a:r>
              <a:rPr lang="zh-CN" altLang="en-US" b="1" dirty="0"/>
              <a:t> </a:t>
            </a:r>
            <a:r>
              <a:rPr lang="en-US" altLang="zh-CN" b="1" dirty="0"/>
              <a:t>two</a:t>
            </a:r>
            <a:r>
              <a:rPr lang="zh-CN" altLang="en-US" b="1" dirty="0"/>
              <a:t> </a:t>
            </a:r>
            <a:r>
              <a:rPr lang="en-US" altLang="zh-CN" b="1" dirty="0"/>
              <a:t>single</a:t>
            </a:r>
            <a:r>
              <a:rPr lang="zh-CN" altLang="en-US" b="1" dirty="0"/>
              <a:t> </a:t>
            </a:r>
            <a:r>
              <a:rPr lang="en-US" altLang="zh-CN" b="1" dirty="0"/>
              <a:t>stocks</a:t>
            </a:r>
            <a:r>
              <a:rPr lang="zh-CN" altLang="en-US" b="1" dirty="0"/>
              <a:t> </a:t>
            </a:r>
            <a:r>
              <a:rPr lang="en-US" altLang="zh-CN" b="1" dirty="0"/>
              <a:t>listed</a:t>
            </a:r>
            <a:r>
              <a:rPr lang="zh-CN" altLang="en-US" b="1" dirty="0"/>
              <a:t> </a:t>
            </a:r>
            <a:r>
              <a:rPr lang="en-US" altLang="zh-CN" b="1" dirty="0"/>
              <a:t>in</a:t>
            </a:r>
            <a:r>
              <a:rPr lang="zh-CN" altLang="en-US" b="1" dirty="0"/>
              <a:t> </a:t>
            </a:r>
            <a:r>
              <a:rPr lang="en-US" altLang="zh-CN" b="1" dirty="0"/>
              <a:t>Hong</a:t>
            </a:r>
            <a:r>
              <a:rPr lang="zh-CN" altLang="en-US" b="1" dirty="0"/>
              <a:t> </a:t>
            </a:r>
            <a:r>
              <a:rPr lang="en-US" altLang="zh-CN" b="1" dirty="0"/>
              <a:t>Kong.</a:t>
            </a:r>
            <a:r>
              <a:rPr lang="zh-CN" altLang="en-US" b="1" dirty="0"/>
              <a:t> </a:t>
            </a:r>
            <a:r>
              <a:rPr lang="en-US" altLang="zh-CN" b="1" dirty="0"/>
              <a:t>Since</a:t>
            </a:r>
            <a:r>
              <a:rPr lang="zh-CN" altLang="en-US" b="1" dirty="0"/>
              <a:t> </a:t>
            </a:r>
            <a:r>
              <a:rPr lang="en-US" altLang="zh-CN" b="1" dirty="0"/>
              <a:t>they</a:t>
            </a:r>
            <a:r>
              <a:rPr lang="zh-CN" altLang="en-US" b="1" dirty="0"/>
              <a:t> </a:t>
            </a:r>
            <a:r>
              <a:rPr lang="en-US" altLang="zh-CN" b="1" dirty="0"/>
              <a:t>both</a:t>
            </a:r>
            <a:r>
              <a:rPr lang="zh-CN" altLang="en-US" b="1" dirty="0"/>
              <a:t> </a:t>
            </a:r>
            <a:r>
              <a:rPr lang="en-US" altLang="zh-CN" b="1" dirty="0"/>
              <a:t>belong</a:t>
            </a:r>
            <a:r>
              <a:rPr lang="zh-CN" altLang="en-US" b="1" dirty="0"/>
              <a:t> </a:t>
            </a:r>
            <a:r>
              <a:rPr lang="en-US" altLang="zh-CN" b="1" dirty="0"/>
              <a:t>to</a:t>
            </a:r>
            <a:r>
              <a:rPr lang="zh-CN" altLang="en-US" b="1" dirty="0"/>
              <a:t> </a:t>
            </a:r>
            <a:r>
              <a:rPr lang="en-US" altLang="zh-CN" b="1" dirty="0"/>
              <a:t>bank-related</a:t>
            </a:r>
            <a:r>
              <a:rPr lang="zh-CN" altLang="en-US" b="1" dirty="0"/>
              <a:t> </a:t>
            </a:r>
            <a:r>
              <a:rPr lang="en-US" altLang="zh-CN" b="1" dirty="0"/>
              <a:t>industry,</a:t>
            </a:r>
            <a:r>
              <a:rPr lang="zh-CN" altLang="en-US" b="1" dirty="0"/>
              <a:t> </a:t>
            </a:r>
            <a:r>
              <a:rPr lang="en-US" altLang="zh-CN" b="1" dirty="0"/>
              <a:t>the</a:t>
            </a:r>
            <a:r>
              <a:rPr lang="zh-CN" altLang="en-US" b="1" dirty="0"/>
              <a:t> </a:t>
            </a:r>
            <a:r>
              <a:rPr lang="en-US" altLang="zh-CN" b="1" dirty="0"/>
              <a:t>prices</a:t>
            </a:r>
            <a:r>
              <a:rPr lang="zh-CN" altLang="en-US" b="1" dirty="0"/>
              <a:t> </a:t>
            </a:r>
            <a:r>
              <a:rPr lang="en-US" altLang="zh-CN" b="1" dirty="0"/>
              <a:t>of</a:t>
            </a:r>
            <a:r>
              <a:rPr lang="zh-CN" altLang="en-US" b="1" dirty="0"/>
              <a:t> </a:t>
            </a:r>
            <a:r>
              <a:rPr lang="en-US" altLang="zh-CN" b="1" dirty="0"/>
              <a:t>them</a:t>
            </a:r>
            <a:r>
              <a:rPr lang="zh-CN" altLang="en-US" b="1" dirty="0"/>
              <a:t> </a:t>
            </a:r>
            <a:r>
              <a:rPr lang="en-US" altLang="zh-CN" b="1" dirty="0"/>
              <a:t>tend</a:t>
            </a:r>
            <a:r>
              <a:rPr lang="zh-CN" altLang="en-US" b="1" dirty="0"/>
              <a:t> </a:t>
            </a:r>
            <a:r>
              <a:rPr lang="en-US" altLang="zh-CN" b="1" dirty="0"/>
              <a:t>to</a:t>
            </a:r>
            <a:r>
              <a:rPr lang="zh-CN" altLang="en-US" b="1" dirty="0"/>
              <a:t> </a:t>
            </a:r>
            <a:r>
              <a:rPr lang="en-US" altLang="zh-CN" b="1" dirty="0"/>
              <a:t>cointegrate.</a:t>
            </a:r>
            <a:endParaRPr lang="zh-CN" altLang="zh-CN" b="1" dirty="0"/>
          </a:p>
        </p:txBody>
      </p:sp>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Hong</a:t>
            </a:r>
            <a:r>
              <a:rPr lang="zh-CN" altLang="en-US" sz="2800" dirty="0"/>
              <a:t> </a:t>
            </a:r>
            <a:r>
              <a:rPr lang="en-US" altLang="zh-CN" sz="2800" dirty="0"/>
              <a:t>Kong</a:t>
            </a:r>
            <a:r>
              <a:rPr lang="zh-CN" altLang="en-US" sz="2800" dirty="0"/>
              <a:t> </a:t>
            </a:r>
            <a:r>
              <a:rPr lang="en-US" altLang="zh-CN" sz="2800" dirty="0"/>
              <a:t>Stocks</a:t>
            </a:r>
            <a:endParaRPr lang="zh-CN" altLang="en-US" sz="2800" dirty="0"/>
          </a:p>
        </p:txBody>
      </p:sp>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a:p>
        </p:txBody>
      </p:sp>
      <p:sp>
        <p:nvSpPr>
          <p:cNvPr id="7" name="矩形 18">
            <a:extLst>
              <a:ext uri="{FF2B5EF4-FFF2-40B4-BE49-F238E27FC236}">
                <a16:creationId xmlns:a16="http://schemas.microsoft.com/office/drawing/2014/main" id="{FCC070DE-DF20-DE43-8380-07091B97B2DF}"/>
              </a:ext>
            </a:extLst>
          </p:cNvPr>
          <p:cNvSpPr txBox="1">
            <a:spLocks noGrp="1"/>
          </p:cNvSpPr>
          <p:nvPr>
            <p:ph sz="quarter" idx="18"/>
          </p:nvPr>
        </p:nvSpPr>
        <p:spPr>
          <a:xfrm>
            <a:off x="336000" y="1507537"/>
            <a:ext cx="11520000" cy="324952"/>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Assets:</a:t>
            </a:r>
            <a:r>
              <a:rPr kumimoji="1" lang="zh-CN" altLang="en-US" sz="1800" dirty="0">
                <a:solidFill>
                  <a:prstClr val="black"/>
                </a:solidFill>
              </a:rPr>
              <a:t> </a:t>
            </a:r>
            <a:r>
              <a:rPr kumimoji="1" lang="en-US" altLang="zh-CN" sz="1800" dirty="0">
                <a:solidFill>
                  <a:prstClr val="black"/>
                </a:solidFill>
              </a:rPr>
              <a:t>Two</a:t>
            </a:r>
            <a:r>
              <a:rPr kumimoji="1" lang="zh-CN" altLang="en-US" sz="1800" dirty="0">
                <a:solidFill>
                  <a:prstClr val="black"/>
                </a:solidFill>
              </a:rPr>
              <a:t> </a:t>
            </a:r>
            <a:r>
              <a:rPr kumimoji="1" lang="en-US" altLang="zh-CN" sz="1800" dirty="0">
                <a:solidFill>
                  <a:prstClr val="black"/>
                </a:solidFill>
              </a:rPr>
              <a:t>HK</a:t>
            </a:r>
            <a:r>
              <a:rPr kumimoji="1" lang="zh-CN" altLang="en-US" sz="1800" dirty="0">
                <a:solidFill>
                  <a:prstClr val="black"/>
                </a:solidFill>
              </a:rPr>
              <a:t> </a:t>
            </a:r>
            <a:r>
              <a:rPr kumimoji="1" lang="en-US" altLang="zh-CN" sz="1800" dirty="0">
                <a:solidFill>
                  <a:prstClr val="black"/>
                </a:solidFill>
              </a:rPr>
              <a:t>stocks</a:t>
            </a:r>
            <a:r>
              <a:rPr kumimoji="1" lang="zh-CN" altLang="en-US" sz="1800" dirty="0">
                <a:solidFill>
                  <a:prstClr val="black"/>
                </a:solidFill>
              </a:rPr>
              <a:t> </a:t>
            </a:r>
            <a:r>
              <a:rPr kumimoji="1" lang="en-US" altLang="zh-CN" sz="1800" dirty="0">
                <a:solidFill>
                  <a:prstClr val="black"/>
                </a:solidFill>
              </a:rPr>
              <a:t>(ICBC</a:t>
            </a:r>
            <a:r>
              <a:rPr kumimoji="1" lang="zh-CN" altLang="en-US" sz="1800" dirty="0">
                <a:solidFill>
                  <a:prstClr val="black"/>
                </a:solidFill>
              </a:rPr>
              <a:t> </a:t>
            </a:r>
            <a:r>
              <a:rPr kumimoji="1" lang="en-US" altLang="zh-CN" sz="1800" dirty="0">
                <a:solidFill>
                  <a:prstClr val="black"/>
                </a:solidFill>
              </a:rPr>
              <a:t>&amp;</a:t>
            </a:r>
            <a:r>
              <a:rPr kumimoji="1" lang="zh-CN" altLang="en-US" sz="1800" dirty="0">
                <a:solidFill>
                  <a:prstClr val="black"/>
                </a:solidFill>
              </a:rPr>
              <a:t> </a:t>
            </a:r>
            <a:r>
              <a:rPr kumimoji="1" lang="en-US" altLang="zh-CN" sz="1800" dirty="0">
                <a:solidFill>
                  <a:prstClr val="black"/>
                </a:solidFill>
              </a:rPr>
              <a:t>CICC)</a:t>
            </a:r>
          </a:p>
          <a:p>
            <a:pPr marL="171450" indent="-171450" algn="just">
              <a:buFont typeface="Arial" panose="020B0604020202090204" pitchFamily="34" charset="0"/>
              <a:buChar char="•"/>
            </a:pPr>
            <a:endParaRPr kumimoji="1" lang="zh-CN" altLang="en-US" sz="1800" dirty="0">
              <a:solidFill>
                <a:prstClr val="black"/>
              </a:solidFill>
            </a:endParaRPr>
          </a:p>
        </p:txBody>
      </p:sp>
      <p:grpSp>
        <p:nvGrpSpPr>
          <p:cNvPr id="15" name="Group 14">
            <a:extLst>
              <a:ext uri="{FF2B5EF4-FFF2-40B4-BE49-F238E27FC236}">
                <a16:creationId xmlns:a16="http://schemas.microsoft.com/office/drawing/2014/main" id="{4AD42DF0-771F-854D-A4FE-278976036340}"/>
              </a:ext>
            </a:extLst>
          </p:cNvPr>
          <p:cNvGrpSpPr/>
          <p:nvPr/>
        </p:nvGrpSpPr>
        <p:grpSpPr>
          <a:xfrm>
            <a:off x="3173660" y="2043996"/>
            <a:ext cx="5844673" cy="4070346"/>
            <a:chOff x="3173663" y="2256229"/>
            <a:chExt cx="5844673" cy="4070346"/>
          </a:xfrm>
        </p:grpSpPr>
        <p:pic>
          <p:nvPicPr>
            <p:cNvPr id="8" name="Picture 7">
              <a:extLst>
                <a:ext uri="{FF2B5EF4-FFF2-40B4-BE49-F238E27FC236}">
                  <a16:creationId xmlns:a16="http://schemas.microsoft.com/office/drawing/2014/main" id="{329FFDAE-E04F-EF46-A03E-590855421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3663" y="2256229"/>
              <a:ext cx="5844673" cy="2001600"/>
            </a:xfrm>
            <a:prstGeom prst="rect">
              <a:avLst/>
            </a:prstGeom>
          </p:spPr>
        </p:pic>
        <p:pic>
          <p:nvPicPr>
            <p:cNvPr id="13" name="Picture 12">
              <a:extLst>
                <a:ext uri="{FF2B5EF4-FFF2-40B4-BE49-F238E27FC236}">
                  <a16:creationId xmlns:a16="http://schemas.microsoft.com/office/drawing/2014/main" id="{CF8E370F-57DA-0446-8957-80C879741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3663" y="4324975"/>
              <a:ext cx="5844673" cy="2001600"/>
            </a:xfrm>
            <a:prstGeom prst="rect">
              <a:avLst/>
            </a:prstGeom>
          </p:spPr>
        </p:pic>
      </p:grpSp>
      <p:sp>
        <p:nvSpPr>
          <p:cNvPr id="14" name="Rectangle 13">
            <a:extLst>
              <a:ext uri="{FF2B5EF4-FFF2-40B4-BE49-F238E27FC236}">
                <a16:creationId xmlns:a16="http://schemas.microsoft.com/office/drawing/2014/main" id="{56B38888-098B-1C4B-B404-85A047C8A295}"/>
              </a:ext>
            </a:extLst>
          </p:cNvPr>
          <p:cNvSpPr/>
          <p:nvPr/>
        </p:nvSpPr>
        <p:spPr>
          <a:xfrm>
            <a:off x="2284864" y="1914711"/>
            <a:ext cx="7622267" cy="4328916"/>
          </a:xfrm>
          <a:prstGeom prst="rect">
            <a:avLst/>
          </a:prstGeom>
          <a:noFill/>
          <a:ln w="19050">
            <a:solidFill>
              <a:srgbClr val="002060"/>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p:spTree>
    <p:extLst>
      <p:ext uri="{BB962C8B-B14F-4D97-AF65-F5344CB8AC3E}">
        <p14:creationId xmlns:p14="http://schemas.microsoft.com/office/powerpoint/2010/main" val="1708561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a:xfrm>
            <a:off x="338400" y="743300"/>
            <a:ext cx="11520000" cy="626106"/>
          </a:xfrm>
        </p:spPr>
        <p:txBody>
          <a:bodyPr/>
          <a:lstStyle/>
          <a:p>
            <a:r>
              <a:rPr lang="en-US" altLang="zh-CN" b="1" dirty="0"/>
              <a:t>In</a:t>
            </a:r>
            <a:r>
              <a:rPr lang="zh-CN" altLang="en-US" b="1" dirty="0"/>
              <a:t> </a:t>
            </a:r>
            <a:r>
              <a:rPr lang="en-US" altLang="zh-CN" b="1" dirty="0"/>
              <a:t>this</a:t>
            </a:r>
            <a:r>
              <a:rPr lang="zh-CN" altLang="en-US" b="1" dirty="0"/>
              <a:t> </a:t>
            </a:r>
            <a:r>
              <a:rPr lang="en-US" altLang="zh-CN" b="1" dirty="0"/>
              <a:t>section,</a:t>
            </a:r>
            <a:r>
              <a:rPr lang="zh-CN" altLang="en-US" b="1" dirty="0"/>
              <a:t> </a:t>
            </a:r>
            <a:r>
              <a:rPr lang="en-US" altLang="zh-CN" b="1" dirty="0"/>
              <a:t>we</a:t>
            </a:r>
            <a:r>
              <a:rPr lang="zh-CN" altLang="en-US" b="1" dirty="0"/>
              <a:t> </a:t>
            </a:r>
            <a:r>
              <a:rPr lang="en-US" b="1" dirty="0"/>
              <a:t>look at</a:t>
            </a:r>
            <a:r>
              <a:rPr lang="zh-CN" altLang="en-US" b="1" dirty="0"/>
              <a:t> </a:t>
            </a:r>
            <a:r>
              <a:rPr lang="en-US" altLang="zh-CN" b="1" dirty="0"/>
              <a:t>WTI</a:t>
            </a:r>
            <a:r>
              <a:rPr lang="zh-CN" altLang="en-US" b="1" dirty="0"/>
              <a:t> </a:t>
            </a:r>
            <a:r>
              <a:rPr lang="en-US" altLang="zh-CN" b="1" dirty="0"/>
              <a:t>ETF</a:t>
            </a:r>
            <a:r>
              <a:rPr lang="zh-CN" altLang="en-US" b="1" dirty="0"/>
              <a:t> </a:t>
            </a:r>
            <a:r>
              <a:rPr lang="en-US" altLang="zh-CN" b="1" dirty="0"/>
              <a:t>and</a:t>
            </a:r>
            <a:r>
              <a:rPr lang="zh-CN" altLang="en-US" b="1" dirty="0"/>
              <a:t> </a:t>
            </a:r>
            <a:r>
              <a:rPr lang="en-US" altLang="zh-CN" b="1" dirty="0"/>
              <a:t>a</a:t>
            </a:r>
            <a:r>
              <a:rPr lang="zh-CN" altLang="en-US" b="1" dirty="0"/>
              <a:t> </a:t>
            </a:r>
            <a:r>
              <a:rPr lang="en-US" altLang="zh-CN" b="1" dirty="0"/>
              <a:t>Chinese</a:t>
            </a:r>
            <a:r>
              <a:rPr lang="zh-CN" altLang="en-US" b="1" dirty="0"/>
              <a:t> </a:t>
            </a:r>
            <a:r>
              <a:rPr lang="en-US" altLang="zh-CN" b="1" dirty="0"/>
              <a:t>oil</a:t>
            </a:r>
            <a:r>
              <a:rPr lang="zh-CN" altLang="en-US" b="1" dirty="0"/>
              <a:t> </a:t>
            </a:r>
            <a:r>
              <a:rPr lang="en-US" altLang="zh-CN" b="1" dirty="0"/>
              <a:t>and</a:t>
            </a:r>
            <a:r>
              <a:rPr lang="zh-CN" altLang="en-US" b="1" dirty="0"/>
              <a:t> </a:t>
            </a:r>
            <a:r>
              <a:rPr lang="en-US" altLang="zh-CN" b="1" dirty="0"/>
              <a:t>gas</a:t>
            </a:r>
            <a:r>
              <a:rPr lang="zh-CN" altLang="en-US" b="1" dirty="0"/>
              <a:t> </a:t>
            </a:r>
            <a:r>
              <a:rPr lang="en-US" altLang="zh-CN" b="1" dirty="0"/>
              <a:t>enterprise</a:t>
            </a:r>
            <a:r>
              <a:rPr lang="zh-CN" altLang="en-US" b="1" dirty="0"/>
              <a:t> </a:t>
            </a:r>
            <a:r>
              <a:rPr lang="en-US" altLang="zh-CN" b="1" dirty="0"/>
              <a:t>listed</a:t>
            </a:r>
            <a:r>
              <a:rPr lang="zh-CN" altLang="en-US" b="1" dirty="0"/>
              <a:t> </a:t>
            </a:r>
            <a:r>
              <a:rPr lang="en-US" altLang="zh-CN" b="1" dirty="0"/>
              <a:t>in</a:t>
            </a:r>
            <a:r>
              <a:rPr lang="zh-CN" altLang="en-US" b="1" dirty="0"/>
              <a:t> </a:t>
            </a:r>
            <a:r>
              <a:rPr lang="en-US" altLang="zh-CN" b="1" dirty="0"/>
              <a:t>Hong</a:t>
            </a:r>
            <a:r>
              <a:rPr lang="zh-CN" altLang="en-US" b="1" dirty="0"/>
              <a:t> </a:t>
            </a:r>
            <a:r>
              <a:rPr lang="en-US" altLang="zh-CN" b="1" dirty="0"/>
              <a:t>Kong</a:t>
            </a:r>
            <a:r>
              <a:rPr lang="zh-CN" altLang="en-US" b="1" dirty="0"/>
              <a:t> </a:t>
            </a:r>
            <a:r>
              <a:rPr lang="en-US" altLang="zh-CN" b="1" dirty="0"/>
              <a:t>–</a:t>
            </a:r>
            <a:r>
              <a:rPr lang="zh-CN" altLang="en-US" b="1" dirty="0"/>
              <a:t> </a:t>
            </a:r>
            <a:r>
              <a:rPr lang="en-US" altLang="zh-CN" b="1" dirty="0"/>
              <a:t>Sinopec.</a:t>
            </a:r>
            <a:r>
              <a:rPr lang="zh-CN" altLang="en-US" b="1" dirty="0"/>
              <a:t> </a:t>
            </a:r>
            <a:r>
              <a:rPr lang="en-US" altLang="zh-CN" b="1" dirty="0"/>
              <a:t>Since</a:t>
            </a:r>
            <a:r>
              <a:rPr lang="zh-CN" altLang="en-US" b="1" dirty="0"/>
              <a:t> </a:t>
            </a:r>
            <a:r>
              <a:rPr lang="en-US" altLang="zh-CN" b="1" dirty="0"/>
              <a:t>Sinopec’s</a:t>
            </a:r>
            <a:r>
              <a:rPr lang="zh-CN" altLang="en-US" b="1" dirty="0"/>
              <a:t> </a:t>
            </a:r>
            <a:r>
              <a:rPr lang="en-US" altLang="zh-CN" b="1" dirty="0"/>
              <a:t>stock</a:t>
            </a:r>
            <a:r>
              <a:rPr lang="zh-CN" altLang="en-US" b="1" dirty="0"/>
              <a:t> </a:t>
            </a:r>
            <a:r>
              <a:rPr lang="en-US" altLang="zh-CN" b="1" dirty="0"/>
              <a:t>performance</a:t>
            </a:r>
            <a:r>
              <a:rPr lang="zh-CN" altLang="en-US" b="1" dirty="0"/>
              <a:t> </a:t>
            </a:r>
            <a:r>
              <a:rPr lang="en-US" altLang="zh-CN" b="1" dirty="0"/>
              <a:t>is</a:t>
            </a:r>
            <a:r>
              <a:rPr lang="zh-CN" altLang="en-US" b="1" dirty="0"/>
              <a:t> </a:t>
            </a:r>
            <a:r>
              <a:rPr lang="en-US" altLang="zh-CN" b="1" dirty="0"/>
              <a:t>highly</a:t>
            </a:r>
            <a:r>
              <a:rPr lang="zh-CN" altLang="en-US" b="1" dirty="0"/>
              <a:t> </a:t>
            </a:r>
            <a:r>
              <a:rPr lang="en-US" altLang="zh-CN" b="1" dirty="0"/>
              <a:t>correlated</a:t>
            </a:r>
            <a:r>
              <a:rPr lang="zh-CN" altLang="en-US" b="1" dirty="0"/>
              <a:t> </a:t>
            </a:r>
            <a:r>
              <a:rPr lang="en-US" altLang="zh-CN" b="1" dirty="0"/>
              <a:t>with</a:t>
            </a:r>
            <a:r>
              <a:rPr lang="zh-CN" altLang="en-US" b="1" dirty="0"/>
              <a:t> </a:t>
            </a:r>
            <a:r>
              <a:rPr lang="en-US" altLang="zh-CN" b="1" dirty="0"/>
              <a:t>oil</a:t>
            </a:r>
            <a:r>
              <a:rPr lang="zh-CN" altLang="en-US" b="1" dirty="0"/>
              <a:t> </a:t>
            </a:r>
            <a:r>
              <a:rPr lang="en-US" altLang="zh-CN" b="1" dirty="0"/>
              <a:t>price,</a:t>
            </a:r>
            <a:r>
              <a:rPr lang="zh-CN" altLang="en-US" b="1" dirty="0"/>
              <a:t> </a:t>
            </a:r>
            <a:r>
              <a:rPr lang="en-US" altLang="zh-CN" b="1" dirty="0"/>
              <a:t>these</a:t>
            </a:r>
            <a:r>
              <a:rPr lang="zh-CN" altLang="en-US" b="1" dirty="0"/>
              <a:t> </a:t>
            </a:r>
            <a:r>
              <a:rPr lang="en-US" altLang="zh-CN" b="1" dirty="0"/>
              <a:t>two</a:t>
            </a:r>
            <a:r>
              <a:rPr lang="zh-CN" altLang="en-US" b="1" dirty="0"/>
              <a:t> </a:t>
            </a:r>
            <a:r>
              <a:rPr lang="en-US" altLang="zh-CN" b="1" dirty="0"/>
              <a:t>assets</a:t>
            </a:r>
            <a:r>
              <a:rPr lang="zh-CN" altLang="en-US" b="1" dirty="0"/>
              <a:t> </a:t>
            </a:r>
            <a:r>
              <a:rPr lang="en-US" altLang="zh-CN" b="1" dirty="0"/>
              <a:t>tend</a:t>
            </a:r>
            <a:r>
              <a:rPr lang="zh-CN" altLang="en-US" b="1" dirty="0"/>
              <a:t> </a:t>
            </a:r>
            <a:r>
              <a:rPr lang="en-US" altLang="zh-CN" b="1" dirty="0"/>
              <a:t>to</a:t>
            </a:r>
            <a:r>
              <a:rPr lang="zh-CN" altLang="en-US" b="1" dirty="0"/>
              <a:t> </a:t>
            </a:r>
            <a:r>
              <a:rPr lang="en-US" altLang="zh-CN" b="1" dirty="0"/>
              <a:t>move</a:t>
            </a:r>
            <a:r>
              <a:rPr lang="zh-CN" altLang="en-US" b="1" dirty="0"/>
              <a:t> </a:t>
            </a:r>
            <a:r>
              <a:rPr lang="en-US" altLang="zh-CN" b="1" dirty="0"/>
              <a:t>together.</a:t>
            </a:r>
            <a:endParaRPr lang="zh-CN" altLang="zh-CN" b="1" dirty="0"/>
          </a:p>
        </p:txBody>
      </p:sp>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ETF</a:t>
            </a:r>
            <a:r>
              <a:rPr lang="zh-CN" altLang="en-US" sz="2800" dirty="0"/>
              <a:t> </a:t>
            </a:r>
            <a:r>
              <a:rPr lang="en-US" altLang="zh-CN" sz="2800" dirty="0"/>
              <a:t>and</a:t>
            </a:r>
            <a:r>
              <a:rPr lang="zh-CN" altLang="en-US" sz="2800" dirty="0"/>
              <a:t> </a:t>
            </a:r>
            <a:r>
              <a:rPr lang="en-US" altLang="zh-CN" sz="2800" dirty="0"/>
              <a:t>Stock</a:t>
            </a:r>
            <a:endParaRPr lang="zh-CN" altLang="en-US" sz="2800" dirty="0"/>
          </a:p>
        </p:txBody>
      </p:sp>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a:p>
        </p:txBody>
      </p:sp>
      <p:sp>
        <p:nvSpPr>
          <p:cNvPr id="7" name="矩形 18">
            <a:extLst>
              <a:ext uri="{FF2B5EF4-FFF2-40B4-BE49-F238E27FC236}">
                <a16:creationId xmlns:a16="http://schemas.microsoft.com/office/drawing/2014/main" id="{FCC070DE-DF20-DE43-8380-07091B97B2DF}"/>
              </a:ext>
            </a:extLst>
          </p:cNvPr>
          <p:cNvSpPr txBox="1">
            <a:spLocks noGrp="1"/>
          </p:cNvSpPr>
          <p:nvPr>
            <p:ph sz="quarter" idx="18"/>
          </p:nvPr>
        </p:nvSpPr>
        <p:spPr>
          <a:xfrm>
            <a:off x="336000" y="1507537"/>
            <a:ext cx="11520000" cy="324952"/>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Assets:</a:t>
            </a:r>
            <a:r>
              <a:rPr kumimoji="1" lang="zh-CN" altLang="en-US" sz="1800" dirty="0">
                <a:solidFill>
                  <a:prstClr val="black"/>
                </a:solidFill>
              </a:rPr>
              <a:t> </a:t>
            </a:r>
            <a:r>
              <a:rPr kumimoji="1" lang="en-US" altLang="zh-CN" sz="1800" dirty="0">
                <a:solidFill>
                  <a:prstClr val="black"/>
                </a:solidFill>
              </a:rPr>
              <a:t>ETF</a:t>
            </a:r>
            <a:r>
              <a:rPr kumimoji="1" lang="zh-CN" altLang="en-US" sz="1800" dirty="0">
                <a:solidFill>
                  <a:prstClr val="black"/>
                </a:solidFill>
              </a:rPr>
              <a:t> </a:t>
            </a:r>
            <a:r>
              <a:rPr kumimoji="1" lang="en-US" altLang="zh-CN" sz="1800" dirty="0">
                <a:solidFill>
                  <a:prstClr val="black"/>
                </a:solidFill>
              </a:rPr>
              <a:t>and</a:t>
            </a:r>
            <a:r>
              <a:rPr kumimoji="1" lang="zh-CN" altLang="en-US" sz="1800" dirty="0">
                <a:solidFill>
                  <a:prstClr val="black"/>
                </a:solidFill>
              </a:rPr>
              <a:t> </a:t>
            </a:r>
            <a:r>
              <a:rPr kumimoji="1" lang="en-US" altLang="zh-CN" sz="1800" dirty="0">
                <a:solidFill>
                  <a:prstClr val="black"/>
                </a:solidFill>
              </a:rPr>
              <a:t>Stock</a:t>
            </a:r>
            <a:r>
              <a:rPr kumimoji="1" lang="zh-CN" altLang="en-US" sz="1800" dirty="0">
                <a:solidFill>
                  <a:prstClr val="black"/>
                </a:solidFill>
              </a:rPr>
              <a:t> </a:t>
            </a:r>
            <a:r>
              <a:rPr kumimoji="1" lang="en-US" altLang="zh-CN" sz="1800" dirty="0">
                <a:solidFill>
                  <a:prstClr val="black"/>
                </a:solidFill>
              </a:rPr>
              <a:t>(WTI</a:t>
            </a:r>
            <a:r>
              <a:rPr kumimoji="1" lang="zh-CN" altLang="en-US" sz="1800" dirty="0">
                <a:solidFill>
                  <a:prstClr val="black"/>
                </a:solidFill>
              </a:rPr>
              <a:t> </a:t>
            </a:r>
            <a:r>
              <a:rPr kumimoji="1" lang="en-US" altLang="zh-CN" sz="1800" dirty="0">
                <a:solidFill>
                  <a:prstClr val="black"/>
                </a:solidFill>
              </a:rPr>
              <a:t>ETF</a:t>
            </a:r>
            <a:r>
              <a:rPr kumimoji="1" lang="zh-CN" altLang="en-US" sz="1800" dirty="0">
                <a:solidFill>
                  <a:prstClr val="black"/>
                </a:solidFill>
              </a:rPr>
              <a:t> </a:t>
            </a:r>
            <a:r>
              <a:rPr kumimoji="1" lang="en-US" altLang="zh-CN" sz="1800" dirty="0">
                <a:solidFill>
                  <a:prstClr val="black"/>
                </a:solidFill>
              </a:rPr>
              <a:t>&amp;</a:t>
            </a:r>
            <a:r>
              <a:rPr kumimoji="1" lang="zh-CN" altLang="en-US" sz="1800" dirty="0">
                <a:solidFill>
                  <a:prstClr val="black"/>
                </a:solidFill>
              </a:rPr>
              <a:t> </a:t>
            </a:r>
            <a:r>
              <a:rPr kumimoji="1" lang="en-US" altLang="zh-CN" sz="1800" dirty="0">
                <a:solidFill>
                  <a:prstClr val="black"/>
                </a:solidFill>
              </a:rPr>
              <a:t>Sinopec)</a:t>
            </a:r>
          </a:p>
          <a:p>
            <a:pPr marL="171450" indent="-171450" algn="just">
              <a:buFont typeface="Arial" panose="020B0604020202090204" pitchFamily="34" charset="0"/>
              <a:buChar char="•"/>
            </a:pPr>
            <a:endParaRPr kumimoji="1" lang="zh-CN" altLang="en-US" sz="1800" dirty="0">
              <a:solidFill>
                <a:prstClr val="black"/>
              </a:solidFill>
            </a:endParaRPr>
          </a:p>
        </p:txBody>
      </p:sp>
      <p:grpSp>
        <p:nvGrpSpPr>
          <p:cNvPr id="11" name="Group 10">
            <a:extLst>
              <a:ext uri="{FF2B5EF4-FFF2-40B4-BE49-F238E27FC236}">
                <a16:creationId xmlns:a16="http://schemas.microsoft.com/office/drawing/2014/main" id="{668B1346-81B6-3641-9ABC-E576655D011E}"/>
              </a:ext>
            </a:extLst>
          </p:cNvPr>
          <p:cNvGrpSpPr/>
          <p:nvPr/>
        </p:nvGrpSpPr>
        <p:grpSpPr>
          <a:xfrm>
            <a:off x="3173663" y="2036788"/>
            <a:ext cx="5844673" cy="4134423"/>
            <a:chOff x="3173663" y="2075425"/>
            <a:chExt cx="5844673" cy="4134423"/>
          </a:xfrm>
        </p:grpSpPr>
        <p:pic>
          <p:nvPicPr>
            <p:cNvPr id="6" name="Picture 5">
              <a:extLst>
                <a:ext uri="{FF2B5EF4-FFF2-40B4-BE49-F238E27FC236}">
                  <a16:creationId xmlns:a16="http://schemas.microsoft.com/office/drawing/2014/main" id="{9B255544-51C4-CA41-B8F6-EF07626EF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3663" y="2075425"/>
              <a:ext cx="5844673" cy="2001600"/>
            </a:xfrm>
            <a:prstGeom prst="rect">
              <a:avLst/>
            </a:prstGeom>
          </p:spPr>
        </p:pic>
        <p:pic>
          <p:nvPicPr>
            <p:cNvPr id="10" name="Picture 9">
              <a:extLst>
                <a:ext uri="{FF2B5EF4-FFF2-40B4-BE49-F238E27FC236}">
                  <a16:creationId xmlns:a16="http://schemas.microsoft.com/office/drawing/2014/main" id="{532BA25E-038B-A440-A218-23707834C8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3663" y="4208248"/>
              <a:ext cx="5844673" cy="2001600"/>
            </a:xfrm>
            <a:prstGeom prst="rect">
              <a:avLst/>
            </a:prstGeom>
          </p:spPr>
        </p:pic>
      </p:grpSp>
      <p:sp>
        <p:nvSpPr>
          <p:cNvPr id="16" name="Rectangle 15">
            <a:extLst>
              <a:ext uri="{FF2B5EF4-FFF2-40B4-BE49-F238E27FC236}">
                <a16:creationId xmlns:a16="http://schemas.microsoft.com/office/drawing/2014/main" id="{746A299B-0FA8-A349-8602-A97769656DAA}"/>
              </a:ext>
            </a:extLst>
          </p:cNvPr>
          <p:cNvSpPr/>
          <p:nvPr/>
        </p:nvSpPr>
        <p:spPr>
          <a:xfrm>
            <a:off x="2284864" y="1914711"/>
            <a:ext cx="7622267" cy="4328916"/>
          </a:xfrm>
          <a:prstGeom prst="rect">
            <a:avLst/>
          </a:prstGeom>
          <a:noFill/>
          <a:ln w="19050">
            <a:solidFill>
              <a:srgbClr val="002060"/>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p:spTree>
    <p:extLst>
      <p:ext uri="{BB962C8B-B14F-4D97-AF65-F5344CB8AC3E}">
        <p14:creationId xmlns:p14="http://schemas.microsoft.com/office/powerpoint/2010/main" val="954427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a:xfrm>
            <a:off x="338400" y="743300"/>
            <a:ext cx="11520000" cy="626106"/>
          </a:xfrm>
        </p:spPr>
        <p:txBody>
          <a:bodyPr/>
          <a:lstStyle/>
          <a:p>
            <a:r>
              <a:rPr lang="en-US" altLang="zh-CN" b="1" dirty="0"/>
              <a:t>In</a:t>
            </a:r>
            <a:r>
              <a:rPr lang="zh-CN" altLang="en-US" b="1" dirty="0"/>
              <a:t> </a:t>
            </a:r>
            <a:r>
              <a:rPr lang="en-US" altLang="zh-CN" b="1" dirty="0"/>
              <a:t>this</a:t>
            </a:r>
            <a:r>
              <a:rPr lang="zh-CN" altLang="en-US" b="1" dirty="0"/>
              <a:t> </a:t>
            </a:r>
            <a:r>
              <a:rPr lang="en-US" altLang="zh-CN" b="1" dirty="0"/>
              <a:t>section,</a:t>
            </a:r>
            <a:r>
              <a:rPr lang="zh-CN" altLang="en-US" b="1" dirty="0"/>
              <a:t> </a:t>
            </a:r>
            <a:r>
              <a:rPr lang="en-US" altLang="zh-CN" b="1" dirty="0"/>
              <a:t>we</a:t>
            </a:r>
            <a:r>
              <a:rPr lang="zh-CN" altLang="en-US" b="1" dirty="0"/>
              <a:t> </a:t>
            </a:r>
            <a:r>
              <a:rPr lang="en-US" altLang="zh-CN" b="1" dirty="0"/>
              <a:t>focus</a:t>
            </a:r>
            <a:r>
              <a:rPr lang="zh-CN" altLang="en-US" b="1" dirty="0"/>
              <a:t> </a:t>
            </a:r>
            <a:r>
              <a:rPr lang="en-US" altLang="zh-CN" b="1" dirty="0"/>
              <a:t>on</a:t>
            </a:r>
            <a:r>
              <a:rPr lang="zh-CN" altLang="en-US" b="1" dirty="0"/>
              <a:t> </a:t>
            </a:r>
            <a:r>
              <a:rPr lang="en-US" altLang="zh-CN" b="1" dirty="0"/>
              <a:t>Gold</a:t>
            </a:r>
            <a:r>
              <a:rPr lang="zh-CN" altLang="en-US" b="1" dirty="0"/>
              <a:t> </a:t>
            </a:r>
            <a:r>
              <a:rPr lang="en-US" altLang="zh-CN" b="1" dirty="0"/>
              <a:t>ETFs</a:t>
            </a:r>
            <a:r>
              <a:rPr lang="zh-CN" altLang="en-US" b="1" dirty="0"/>
              <a:t> </a:t>
            </a:r>
            <a:r>
              <a:rPr lang="en-US" altLang="zh-CN" b="1" dirty="0"/>
              <a:t>showed</a:t>
            </a:r>
            <a:r>
              <a:rPr lang="zh-CN" altLang="en-US" b="1" dirty="0"/>
              <a:t> </a:t>
            </a:r>
            <a:r>
              <a:rPr lang="en-US" altLang="zh-CN" b="1" dirty="0"/>
              <a:t>in</a:t>
            </a:r>
            <a:r>
              <a:rPr lang="zh-CN" altLang="en-US" b="1" dirty="0"/>
              <a:t> </a:t>
            </a:r>
            <a:r>
              <a:rPr lang="en-US" altLang="zh-CN" b="1" dirty="0"/>
              <a:t>the</a:t>
            </a:r>
            <a:r>
              <a:rPr lang="zh-CN" altLang="en-US" b="1" dirty="0"/>
              <a:t> </a:t>
            </a:r>
            <a:r>
              <a:rPr lang="en-US" altLang="zh-CN" b="1" dirty="0"/>
              <a:t>previous</a:t>
            </a:r>
            <a:r>
              <a:rPr lang="zh-CN" altLang="en-US" b="1" dirty="0"/>
              <a:t> </a:t>
            </a:r>
            <a:r>
              <a:rPr lang="en-US" altLang="zh-CN" b="1" dirty="0"/>
              <a:t>slides</a:t>
            </a:r>
            <a:r>
              <a:rPr lang="zh-CN" altLang="en-US" b="1" dirty="0"/>
              <a:t> </a:t>
            </a:r>
            <a:r>
              <a:rPr lang="en-US" altLang="zh-CN" b="1" dirty="0"/>
              <a:t>again.</a:t>
            </a:r>
            <a:r>
              <a:rPr lang="zh-CN" altLang="en-US" b="1" dirty="0"/>
              <a:t> </a:t>
            </a:r>
            <a:r>
              <a:rPr lang="en-US" altLang="zh-CN" b="1" dirty="0"/>
              <a:t>This</a:t>
            </a:r>
            <a:r>
              <a:rPr lang="zh-CN" altLang="en-US" b="1" dirty="0"/>
              <a:t> </a:t>
            </a:r>
            <a:r>
              <a:rPr lang="en-US" altLang="zh-CN" b="1" dirty="0"/>
              <a:t>time,</a:t>
            </a:r>
            <a:r>
              <a:rPr lang="zh-CN" altLang="en-US" b="1" dirty="0"/>
              <a:t> </a:t>
            </a:r>
            <a:r>
              <a:rPr lang="en-US" altLang="zh-CN" b="1" dirty="0"/>
              <a:t>however,</a:t>
            </a:r>
            <a:r>
              <a:rPr lang="zh-CN" altLang="en-US" b="1" dirty="0"/>
              <a:t> </a:t>
            </a:r>
            <a:r>
              <a:rPr lang="en-US" altLang="zh-CN" b="1" dirty="0"/>
              <a:t>transaction</a:t>
            </a:r>
            <a:r>
              <a:rPr lang="zh-CN" altLang="en-US" b="1" dirty="0"/>
              <a:t> </a:t>
            </a:r>
            <a:r>
              <a:rPr lang="en-US" altLang="zh-CN" b="1" dirty="0"/>
              <a:t>rules</a:t>
            </a:r>
            <a:r>
              <a:rPr lang="zh-CN" altLang="en-US" b="1" dirty="0"/>
              <a:t> </a:t>
            </a:r>
            <a:r>
              <a:rPr lang="en-US" altLang="zh-CN" b="1" dirty="0"/>
              <a:t>have</a:t>
            </a:r>
            <a:r>
              <a:rPr lang="zh-CN" altLang="en-US" b="1" dirty="0"/>
              <a:t> </a:t>
            </a:r>
            <a:r>
              <a:rPr lang="en-US" altLang="zh-CN" b="1" dirty="0"/>
              <a:t>been</a:t>
            </a:r>
            <a:r>
              <a:rPr lang="zh-CN" altLang="en-US" b="1" dirty="0"/>
              <a:t> </a:t>
            </a:r>
            <a:r>
              <a:rPr lang="en-US" altLang="zh-CN" b="1" dirty="0"/>
              <a:t>updated</a:t>
            </a:r>
            <a:r>
              <a:rPr lang="zh-CN" altLang="en-US" b="1" dirty="0"/>
              <a:t> </a:t>
            </a:r>
            <a:r>
              <a:rPr lang="en-US" altLang="zh-CN" b="1" dirty="0"/>
              <a:t>in</a:t>
            </a:r>
            <a:r>
              <a:rPr lang="zh-CN" altLang="en-US" b="1" dirty="0"/>
              <a:t> </a:t>
            </a:r>
            <a:r>
              <a:rPr lang="en-US" altLang="zh-CN" b="1" dirty="0"/>
              <a:t>term</a:t>
            </a:r>
            <a:r>
              <a:rPr lang="zh-CN" altLang="en-US" b="1" dirty="0"/>
              <a:t> </a:t>
            </a:r>
            <a:r>
              <a:rPr lang="en-US" altLang="zh-CN" b="1" dirty="0"/>
              <a:t>of</a:t>
            </a:r>
            <a:r>
              <a:rPr lang="zh-CN" altLang="en-US" b="1" dirty="0"/>
              <a:t> </a:t>
            </a:r>
            <a:r>
              <a:rPr lang="en-US" altLang="zh-CN" b="1" dirty="0"/>
              <a:t>transaction</a:t>
            </a:r>
            <a:r>
              <a:rPr lang="zh-CN" altLang="en-US" b="1" dirty="0"/>
              <a:t> </a:t>
            </a:r>
            <a:r>
              <a:rPr lang="en-US" altLang="zh-CN" b="1" dirty="0"/>
              <a:t>cost,</a:t>
            </a:r>
            <a:r>
              <a:rPr lang="zh-CN" altLang="en-US" b="1" dirty="0"/>
              <a:t> </a:t>
            </a:r>
            <a:r>
              <a:rPr lang="en-US" altLang="zh-CN" b="1" dirty="0"/>
              <a:t>wealth</a:t>
            </a:r>
            <a:r>
              <a:rPr lang="zh-CN" altLang="en-US" b="1" dirty="0"/>
              <a:t> </a:t>
            </a:r>
            <a:r>
              <a:rPr lang="en-US" altLang="zh-CN" b="1" dirty="0"/>
              <a:t>and</a:t>
            </a:r>
            <a:r>
              <a:rPr lang="zh-CN" altLang="en-US" b="1" dirty="0"/>
              <a:t> </a:t>
            </a:r>
            <a:r>
              <a:rPr lang="en-US" altLang="zh-CN" b="1" dirty="0"/>
              <a:t>stop</a:t>
            </a:r>
            <a:r>
              <a:rPr lang="zh-CN" altLang="en-US" b="1" dirty="0"/>
              <a:t> </a:t>
            </a:r>
            <a:r>
              <a:rPr lang="en-US" altLang="zh-CN" b="1" dirty="0"/>
              <a:t>loss</a:t>
            </a:r>
            <a:r>
              <a:rPr lang="zh-CN" altLang="en-US" b="1" dirty="0"/>
              <a:t> </a:t>
            </a:r>
            <a:r>
              <a:rPr lang="en-US" altLang="zh-CN" b="1" dirty="0"/>
              <a:t>bands.</a:t>
            </a:r>
            <a:endParaRPr lang="zh-CN" altLang="zh-CN" b="1" dirty="0"/>
          </a:p>
        </p:txBody>
      </p:sp>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Commodities</a:t>
            </a:r>
            <a:endParaRPr lang="zh-CN" altLang="en-US" sz="2800" dirty="0"/>
          </a:p>
        </p:txBody>
      </p:sp>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a:p>
        </p:txBody>
      </p:sp>
      <p:sp>
        <p:nvSpPr>
          <p:cNvPr id="7" name="矩形 18">
            <a:extLst>
              <a:ext uri="{FF2B5EF4-FFF2-40B4-BE49-F238E27FC236}">
                <a16:creationId xmlns:a16="http://schemas.microsoft.com/office/drawing/2014/main" id="{FCC070DE-DF20-DE43-8380-07091B97B2DF}"/>
              </a:ext>
            </a:extLst>
          </p:cNvPr>
          <p:cNvSpPr txBox="1">
            <a:spLocks noGrp="1"/>
          </p:cNvSpPr>
          <p:nvPr>
            <p:ph sz="quarter" idx="18"/>
          </p:nvPr>
        </p:nvSpPr>
        <p:spPr>
          <a:xfrm>
            <a:off x="336000" y="1507537"/>
            <a:ext cx="11520000" cy="324952"/>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Assets:</a:t>
            </a:r>
            <a:r>
              <a:rPr kumimoji="1" lang="zh-CN" altLang="en-US" sz="1800" dirty="0">
                <a:solidFill>
                  <a:prstClr val="black"/>
                </a:solidFill>
              </a:rPr>
              <a:t> </a:t>
            </a:r>
            <a:r>
              <a:rPr kumimoji="1" lang="en-US" altLang="zh-CN" sz="1800" dirty="0">
                <a:solidFill>
                  <a:prstClr val="black"/>
                </a:solidFill>
              </a:rPr>
              <a:t>Gold</a:t>
            </a:r>
            <a:r>
              <a:rPr kumimoji="1" lang="zh-CN" altLang="en-US" sz="1800" dirty="0">
                <a:solidFill>
                  <a:prstClr val="black"/>
                </a:solidFill>
              </a:rPr>
              <a:t> </a:t>
            </a:r>
            <a:r>
              <a:rPr kumimoji="1" lang="en-US" altLang="zh-CN" sz="1800" dirty="0">
                <a:solidFill>
                  <a:prstClr val="black"/>
                </a:solidFill>
              </a:rPr>
              <a:t>ETFs</a:t>
            </a:r>
            <a:r>
              <a:rPr kumimoji="1" lang="zh-CN" altLang="en-US" sz="1800" dirty="0">
                <a:solidFill>
                  <a:prstClr val="black"/>
                </a:solidFill>
              </a:rPr>
              <a:t> </a:t>
            </a:r>
            <a:r>
              <a:rPr kumimoji="1" lang="en-US" altLang="zh-CN" sz="1800" dirty="0">
                <a:solidFill>
                  <a:prstClr val="black"/>
                </a:solidFill>
              </a:rPr>
              <a:t>(IAU</a:t>
            </a:r>
            <a:r>
              <a:rPr kumimoji="1" lang="zh-CN" altLang="en-US" sz="1800" dirty="0">
                <a:solidFill>
                  <a:prstClr val="black"/>
                </a:solidFill>
              </a:rPr>
              <a:t> </a:t>
            </a:r>
            <a:r>
              <a:rPr kumimoji="1" lang="en-US" altLang="zh-CN" sz="1800" dirty="0">
                <a:solidFill>
                  <a:prstClr val="black"/>
                </a:solidFill>
              </a:rPr>
              <a:t>&amp;</a:t>
            </a:r>
            <a:r>
              <a:rPr kumimoji="1" lang="zh-CN" altLang="en-US" sz="1800" dirty="0">
                <a:solidFill>
                  <a:prstClr val="black"/>
                </a:solidFill>
              </a:rPr>
              <a:t> </a:t>
            </a:r>
            <a:r>
              <a:rPr kumimoji="1" lang="en-US" altLang="zh-CN" sz="1800" dirty="0">
                <a:solidFill>
                  <a:prstClr val="black"/>
                </a:solidFill>
              </a:rPr>
              <a:t>SGOL)</a:t>
            </a:r>
          </a:p>
          <a:p>
            <a:pPr marL="171450" indent="-171450" algn="just">
              <a:buFont typeface="Arial" panose="020B0604020202090204" pitchFamily="34" charset="0"/>
              <a:buChar char="•"/>
            </a:pPr>
            <a:endParaRPr kumimoji="1" lang="zh-CN" altLang="en-US" sz="1800" dirty="0">
              <a:solidFill>
                <a:prstClr val="black"/>
              </a:solidFill>
            </a:endParaRPr>
          </a:p>
        </p:txBody>
      </p:sp>
      <p:sp>
        <p:nvSpPr>
          <p:cNvPr id="16" name="Rectangle 15">
            <a:extLst>
              <a:ext uri="{FF2B5EF4-FFF2-40B4-BE49-F238E27FC236}">
                <a16:creationId xmlns:a16="http://schemas.microsoft.com/office/drawing/2014/main" id="{746A299B-0FA8-A349-8602-A97769656DAA}"/>
              </a:ext>
            </a:extLst>
          </p:cNvPr>
          <p:cNvSpPr/>
          <p:nvPr/>
        </p:nvSpPr>
        <p:spPr>
          <a:xfrm>
            <a:off x="2284864" y="1914711"/>
            <a:ext cx="7622267" cy="4328916"/>
          </a:xfrm>
          <a:prstGeom prst="rect">
            <a:avLst/>
          </a:prstGeom>
          <a:noFill/>
          <a:ln w="19050">
            <a:solidFill>
              <a:srgbClr val="002060"/>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p:grpSp>
        <p:nvGrpSpPr>
          <p:cNvPr id="15" name="Group 14">
            <a:extLst>
              <a:ext uri="{FF2B5EF4-FFF2-40B4-BE49-F238E27FC236}">
                <a16:creationId xmlns:a16="http://schemas.microsoft.com/office/drawing/2014/main" id="{68691450-821C-424B-8EE9-294488FC05F7}"/>
              </a:ext>
            </a:extLst>
          </p:cNvPr>
          <p:cNvGrpSpPr/>
          <p:nvPr/>
        </p:nvGrpSpPr>
        <p:grpSpPr>
          <a:xfrm>
            <a:off x="3142727" y="2006337"/>
            <a:ext cx="5906540" cy="4068729"/>
            <a:chOff x="3142727" y="2109369"/>
            <a:chExt cx="5906540" cy="4068729"/>
          </a:xfrm>
        </p:grpSpPr>
        <p:pic>
          <p:nvPicPr>
            <p:cNvPr id="12" name="Picture 11">
              <a:extLst>
                <a:ext uri="{FF2B5EF4-FFF2-40B4-BE49-F238E27FC236}">
                  <a16:creationId xmlns:a16="http://schemas.microsoft.com/office/drawing/2014/main" id="{1CE6CF35-D403-984C-B5F6-999B65CFF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727" y="2109369"/>
              <a:ext cx="5906540" cy="2001600"/>
            </a:xfrm>
            <a:prstGeom prst="rect">
              <a:avLst/>
            </a:prstGeom>
          </p:spPr>
        </p:pic>
        <p:pic>
          <p:nvPicPr>
            <p:cNvPr id="14" name="Picture 13">
              <a:extLst>
                <a:ext uri="{FF2B5EF4-FFF2-40B4-BE49-F238E27FC236}">
                  <a16:creationId xmlns:a16="http://schemas.microsoft.com/office/drawing/2014/main" id="{4B49F958-F0C9-0241-8844-99B7636D3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2727" y="4176498"/>
              <a:ext cx="5906540" cy="2001600"/>
            </a:xfrm>
            <a:prstGeom prst="rect">
              <a:avLst/>
            </a:prstGeom>
          </p:spPr>
        </p:pic>
      </p:grpSp>
    </p:spTree>
    <p:extLst>
      <p:ext uri="{BB962C8B-B14F-4D97-AF65-F5344CB8AC3E}">
        <p14:creationId xmlns:p14="http://schemas.microsoft.com/office/powerpoint/2010/main" val="448016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C4E7535B-786B-42DD-B8A3-10B1A8C90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513" y="2514268"/>
            <a:ext cx="8900055" cy="2520237"/>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p:txBody>
          <a:bodyPr/>
          <a:lstStyle/>
          <a:p>
            <a:r>
              <a:rPr lang="en-US" altLang="zh-CN" b="1" dirty="0"/>
              <a:t>In</a:t>
            </a:r>
            <a:r>
              <a:rPr lang="zh-CN" altLang="en-US" b="1" dirty="0"/>
              <a:t> </a:t>
            </a:r>
            <a:r>
              <a:rPr lang="en-US" altLang="zh-CN" b="1" dirty="0"/>
              <a:t>this</a:t>
            </a:r>
            <a:r>
              <a:rPr lang="zh-CN" altLang="en-US" b="1" dirty="0"/>
              <a:t> </a:t>
            </a:r>
            <a:r>
              <a:rPr lang="en-US" altLang="zh-CN" b="1" dirty="0"/>
              <a:t>project,</a:t>
            </a:r>
            <a:r>
              <a:rPr lang="zh-CN" altLang="en-US" b="1" dirty="0"/>
              <a:t> </a:t>
            </a:r>
            <a:r>
              <a:rPr lang="en-US" altLang="zh-CN" b="1" dirty="0"/>
              <a:t>we</a:t>
            </a:r>
            <a:r>
              <a:rPr lang="zh-CN" altLang="en-US" b="1" dirty="0"/>
              <a:t> </a:t>
            </a:r>
            <a:r>
              <a:rPr lang="en-US" altLang="zh-CN" b="1" dirty="0"/>
              <a:t>consider</a:t>
            </a:r>
            <a:r>
              <a:rPr lang="zh-CN" altLang="en-US" b="1" dirty="0"/>
              <a:t> </a:t>
            </a:r>
            <a:r>
              <a:rPr lang="en-US" altLang="zh-CN" b="1" dirty="0"/>
              <a:t>a</a:t>
            </a:r>
            <a:r>
              <a:rPr lang="zh-CN" altLang="en-US" b="1" dirty="0"/>
              <a:t> </a:t>
            </a:r>
            <a:r>
              <a:rPr lang="en-US" altLang="zh-CN" b="1" dirty="0"/>
              <a:t>problem</a:t>
            </a:r>
            <a:r>
              <a:rPr lang="zh-CN" altLang="en-US" b="1" dirty="0"/>
              <a:t> </a:t>
            </a:r>
            <a:r>
              <a:rPr lang="en-US" altLang="zh-CN" b="1" dirty="0"/>
              <a:t>where</a:t>
            </a:r>
            <a:r>
              <a:rPr lang="zh-CN" altLang="en-US" b="1" dirty="0"/>
              <a:t> </a:t>
            </a:r>
            <a:r>
              <a:rPr lang="en-US" altLang="zh-CN" b="1" dirty="0"/>
              <a:t>the</a:t>
            </a:r>
            <a:r>
              <a:rPr lang="zh-CN" altLang="en-US" b="1" dirty="0"/>
              <a:t> </a:t>
            </a:r>
            <a:r>
              <a:rPr lang="en-US" altLang="zh-CN" b="1" dirty="0"/>
              <a:t>asset</a:t>
            </a:r>
            <a:r>
              <a:rPr lang="zh-CN" altLang="en-US" b="1" dirty="0"/>
              <a:t> </a:t>
            </a:r>
            <a:r>
              <a:rPr lang="en-US" altLang="zh-CN" b="1" dirty="0"/>
              <a:t>price</a:t>
            </a:r>
            <a:r>
              <a:rPr lang="zh-CN" altLang="en-US" b="1" dirty="0"/>
              <a:t> </a:t>
            </a:r>
            <a:r>
              <a:rPr lang="en-US" altLang="zh-CN" b="1" dirty="0"/>
              <a:t>is</a:t>
            </a:r>
            <a:r>
              <a:rPr lang="zh-CN" altLang="en-US" b="1" dirty="0"/>
              <a:t> </a:t>
            </a:r>
            <a:r>
              <a:rPr lang="en-US" altLang="zh-CN" b="1" dirty="0"/>
              <a:t>driven</a:t>
            </a:r>
            <a:r>
              <a:rPr lang="zh-CN" altLang="en-US" b="1" dirty="0"/>
              <a:t> </a:t>
            </a:r>
            <a:r>
              <a:rPr lang="en-US" altLang="zh-CN" b="1" dirty="0"/>
              <a:t>by</a:t>
            </a:r>
            <a:r>
              <a:rPr lang="zh-CN" altLang="en-US" b="1" dirty="0"/>
              <a:t> </a:t>
            </a:r>
            <a:r>
              <a:rPr lang="en-US" altLang="zh-CN" b="1" dirty="0"/>
              <a:t>a</a:t>
            </a:r>
            <a:r>
              <a:rPr lang="zh-CN" altLang="en-US" b="1" dirty="0"/>
              <a:t> </a:t>
            </a:r>
            <a:r>
              <a:rPr lang="en-US" altLang="zh-CN" b="1" dirty="0"/>
              <a:t>mean-reverting</a:t>
            </a:r>
            <a:r>
              <a:rPr lang="zh-CN" altLang="en-US" b="1" dirty="0"/>
              <a:t> </a:t>
            </a:r>
            <a:r>
              <a:rPr lang="en-US" altLang="zh-CN" b="1" dirty="0"/>
              <a:t>process.</a:t>
            </a:r>
            <a:r>
              <a:rPr lang="zh-CN" altLang="en-US" b="1" dirty="0"/>
              <a:t> </a:t>
            </a:r>
          </a:p>
        </p:txBody>
      </p:sp>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Motivation</a:t>
            </a:r>
            <a:endParaRPr lang="zh-CN" altLang="en-US" dirty="0"/>
          </a:p>
        </p:txBody>
      </p:sp>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a:p>
        </p:txBody>
      </p:sp>
      <p:sp>
        <p:nvSpPr>
          <p:cNvPr id="11" name="矩形 18">
            <a:extLst>
              <a:ext uri="{FF2B5EF4-FFF2-40B4-BE49-F238E27FC236}">
                <a16:creationId xmlns:a16="http://schemas.microsoft.com/office/drawing/2014/main" id="{B314616D-5FA9-3D45-9830-D293EC33D162}"/>
              </a:ext>
            </a:extLst>
          </p:cNvPr>
          <p:cNvSpPr>
            <a:spLocks noGrp="1"/>
          </p:cNvSpPr>
          <p:nvPr>
            <p:ph sz="quarter" idx="18"/>
          </p:nvPr>
        </p:nvSpPr>
        <p:spPr>
          <a:xfrm>
            <a:off x="337344" y="1338472"/>
            <a:ext cx="11520000" cy="1092200"/>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p>
            <a:pPr marL="171450" indent="-171450" algn="just">
              <a:buFont typeface="Arial" panose="020B0604020202090204" pitchFamily="34" charset="0"/>
              <a:buChar char="•"/>
            </a:pPr>
            <a:r>
              <a:rPr kumimoji="1" lang="en-US" altLang="zh-CN" sz="1800" dirty="0">
                <a:solidFill>
                  <a:prstClr val="black"/>
                </a:solidFill>
              </a:rPr>
              <a:t>Consider,</a:t>
            </a:r>
            <a:r>
              <a:rPr kumimoji="1" lang="zh-CN" altLang="en-US" sz="1800" dirty="0">
                <a:solidFill>
                  <a:prstClr val="black"/>
                </a:solidFill>
              </a:rPr>
              <a:t> </a:t>
            </a:r>
            <a:r>
              <a:rPr kumimoji="1" lang="en-US" altLang="zh-CN" sz="1800" dirty="0">
                <a:solidFill>
                  <a:prstClr val="black"/>
                </a:solidFill>
              </a:rPr>
              <a:t>for</a:t>
            </a:r>
            <a:r>
              <a:rPr kumimoji="1" lang="zh-CN" altLang="en-US" sz="1800" dirty="0">
                <a:solidFill>
                  <a:prstClr val="black"/>
                </a:solidFill>
              </a:rPr>
              <a:t> </a:t>
            </a:r>
            <a:r>
              <a:rPr kumimoji="1" lang="en-US" altLang="zh-CN" sz="1800" dirty="0">
                <a:solidFill>
                  <a:prstClr val="black"/>
                </a:solidFill>
              </a:rPr>
              <a:t>example, we are trading the spreads between two cointegrated assets.</a:t>
            </a:r>
          </a:p>
          <a:p>
            <a:pPr marL="171450" indent="-171450" algn="just">
              <a:buFont typeface="Arial" panose="020B0604020202090204" pitchFamily="34" charset="0"/>
              <a:buChar char="•"/>
            </a:pP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spread</a:t>
            </a:r>
            <a:r>
              <a:rPr kumimoji="1" lang="zh-CN" altLang="en-US" sz="1800" dirty="0">
                <a:solidFill>
                  <a:prstClr val="black"/>
                </a:solidFill>
              </a:rPr>
              <a:t> </a:t>
            </a:r>
            <a:r>
              <a:rPr kumimoji="1" lang="en-US" altLang="zh-CN" sz="1800" dirty="0">
                <a:solidFill>
                  <a:prstClr val="black"/>
                </a:solidFill>
              </a:rPr>
              <a:t>between</a:t>
            </a:r>
            <a:r>
              <a:rPr kumimoji="1" lang="zh-CN" altLang="en-US" sz="1800" dirty="0">
                <a:solidFill>
                  <a:prstClr val="black"/>
                </a:solidFill>
              </a:rPr>
              <a:t> </a:t>
            </a:r>
            <a:r>
              <a:rPr kumimoji="1" lang="en-US" altLang="zh-CN" sz="1800" dirty="0">
                <a:solidFill>
                  <a:prstClr val="black"/>
                </a:solidFill>
              </a:rPr>
              <a:t>these</a:t>
            </a:r>
            <a:r>
              <a:rPr kumimoji="1" lang="zh-CN" altLang="en-US" sz="1800" dirty="0">
                <a:solidFill>
                  <a:prstClr val="black"/>
                </a:solidFill>
              </a:rPr>
              <a:t> </a:t>
            </a:r>
            <a:r>
              <a:rPr kumimoji="1" lang="en-US" altLang="zh-CN" sz="1800" dirty="0">
                <a:solidFill>
                  <a:prstClr val="black"/>
                </a:solidFill>
              </a:rPr>
              <a:t>two</a:t>
            </a:r>
            <a:r>
              <a:rPr kumimoji="1" lang="zh-CN" altLang="en-US" sz="1800" dirty="0">
                <a:solidFill>
                  <a:prstClr val="black"/>
                </a:solidFill>
              </a:rPr>
              <a:t> </a:t>
            </a:r>
            <a:r>
              <a:rPr kumimoji="1" lang="en-US" altLang="zh-CN" sz="1800" dirty="0">
                <a:solidFill>
                  <a:prstClr val="black"/>
                </a:solidFill>
              </a:rPr>
              <a:t>assets</a:t>
            </a:r>
            <a:r>
              <a:rPr kumimoji="1" lang="zh-CN" altLang="en-US" sz="1800" dirty="0">
                <a:solidFill>
                  <a:prstClr val="black"/>
                </a:solidFill>
              </a:rPr>
              <a:t> </a:t>
            </a:r>
            <a:r>
              <a:rPr kumimoji="1" lang="en-US" altLang="zh-CN" sz="1800" dirty="0">
                <a:solidFill>
                  <a:prstClr val="black"/>
                </a:solidFill>
              </a:rPr>
              <a:t>follows</a:t>
            </a:r>
            <a:r>
              <a:rPr kumimoji="1" lang="zh-CN" altLang="en-US" sz="1800" dirty="0">
                <a:solidFill>
                  <a:prstClr val="black"/>
                </a:solidFill>
              </a:rPr>
              <a:t> </a:t>
            </a:r>
            <a:r>
              <a:rPr kumimoji="1" lang="en-US" altLang="zh-CN" sz="1800" dirty="0">
                <a:solidFill>
                  <a:prstClr val="black"/>
                </a:solidFill>
              </a:rPr>
              <a:t>a</a:t>
            </a:r>
            <a:r>
              <a:rPr kumimoji="1" lang="zh-CN" altLang="en-US" sz="1800" dirty="0">
                <a:solidFill>
                  <a:prstClr val="black"/>
                </a:solidFill>
              </a:rPr>
              <a:t> </a:t>
            </a:r>
            <a:r>
              <a:rPr kumimoji="1" lang="en-US" altLang="zh-CN" sz="1800" dirty="0">
                <a:solidFill>
                  <a:prstClr val="black"/>
                </a:solidFill>
              </a:rPr>
              <a:t>mean-reverting</a:t>
            </a:r>
            <a:r>
              <a:rPr kumimoji="1" lang="zh-CN" altLang="en-US" sz="1800" dirty="0">
                <a:solidFill>
                  <a:prstClr val="black"/>
                </a:solidFill>
              </a:rPr>
              <a:t> </a:t>
            </a:r>
            <a:r>
              <a:rPr kumimoji="1" lang="en-US" altLang="zh-CN" sz="1800" dirty="0">
                <a:solidFill>
                  <a:prstClr val="black"/>
                </a:solidFill>
              </a:rPr>
              <a:t>process (OU process),</a:t>
            </a:r>
            <a:r>
              <a:rPr kumimoji="1" lang="zh-CN" altLang="en-US" sz="1800" dirty="0">
                <a:solidFill>
                  <a:prstClr val="black"/>
                </a:solidFill>
              </a:rPr>
              <a:t> </a:t>
            </a:r>
            <a:r>
              <a:rPr kumimoji="1" lang="en-US" altLang="zh-CN" sz="1800" dirty="0">
                <a:solidFill>
                  <a:prstClr val="black"/>
                </a:solidFill>
              </a:rPr>
              <a:t>so</a:t>
            </a:r>
            <a:r>
              <a:rPr kumimoji="1" lang="zh-CN" altLang="en-US" sz="1800" dirty="0">
                <a:solidFill>
                  <a:prstClr val="black"/>
                </a:solidFill>
              </a:rPr>
              <a:t> </a:t>
            </a:r>
            <a:r>
              <a:rPr kumimoji="1" lang="en-US" altLang="zh-CN" sz="1800" dirty="0">
                <a:solidFill>
                  <a:prstClr val="black"/>
                </a:solidFill>
              </a:rPr>
              <a:t>we</a:t>
            </a:r>
            <a:r>
              <a:rPr kumimoji="1" lang="zh-CN" altLang="en-US" sz="1800" dirty="0">
                <a:solidFill>
                  <a:prstClr val="black"/>
                </a:solidFill>
              </a:rPr>
              <a:t> </a:t>
            </a:r>
            <a:r>
              <a:rPr kumimoji="1" lang="en-US" altLang="zh-CN" sz="1800" dirty="0">
                <a:solidFill>
                  <a:prstClr val="black"/>
                </a:solidFill>
              </a:rPr>
              <a:t>can</a:t>
            </a:r>
            <a:r>
              <a:rPr kumimoji="1" lang="zh-CN" altLang="en-US" sz="1800" dirty="0">
                <a:solidFill>
                  <a:prstClr val="black"/>
                </a:solidFill>
              </a:rPr>
              <a:t> </a:t>
            </a:r>
            <a:r>
              <a:rPr kumimoji="1" lang="en-US" altLang="zh-CN" sz="1800" dirty="0">
                <a:solidFill>
                  <a:prstClr val="black"/>
                </a:solidFill>
              </a:rPr>
              <a:t>arbitrage</a:t>
            </a:r>
            <a:r>
              <a:rPr kumimoji="1" lang="zh-CN" altLang="en-US" sz="1800" dirty="0">
                <a:solidFill>
                  <a:prstClr val="black"/>
                </a:solidFill>
              </a:rPr>
              <a:t> </a:t>
            </a:r>
            <a:r>
              <a:rPr kumimoji="1" lang="en-US" altLang="zh-CN" sz="1800" dirty="0">
                <a:solidFill>
                  <a:prstClr val="black"/>
                </a:solidFill>
              </a:rPr>
              <a:t>when</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spread</a:t>
            </a:r>
            <a:r>
              <a:rPr kumimoji="1" lang="zh-CN" altLang="en-US" sz="1800" dirty="0">
                <a:solidFill>
                  <a:prstClr val="black"/>
                </a:solidFill>
              </a:rPr>
              <a:t> </a:t>
            </a:r>
            <a:r>
              <a:rPr kumimoji="1" lang="en-US" altLang="zh-CN" sz="1800" dirty="0">
                <a:solidFill>
                  <a:prstClr val="black"/>
                </a:solidFill>
              </a:rPr>
              <a:t>deviates</a:t>
            </a:r>
            <a:r>
              <a:rPr kumimoji="1" lang="zh-CN" altLang="en-US" sz="1800" dirty="0">
                <a:solidFill>
                  <a:prstClr val="black"/>
                </a:solidFill>
              </a:rPr>
              <a:t> </a:t>
            </a:r>
            <a:r>
              <a:rPr kumimoji="1" lang="en-US" altLang="zh-CN" sz="1800" dirty="0">
                <a:solidFill>
                  <a:prstClr val="black"/>
                </a:solidFill>
              </a:rPr>
              <a:t>from</a:t>
            </a:r>
            <a:r>
              <a:rPr kumimoji="1" lang="zh-CN" altLang="en-US" sz="1800" dirty="0">
                <a:solidFill>
                  <a:prstClr val="black"/>
                </a:solidFill>
              </a:rPr>
              <a:t> </a:t>
            </a:r>
            <a:r>
              <a:rPr kumimoji="1" lang="en-US" altLang="zh-CN" sz="1800" dirty="0">
                <a:solidFill>
                  <a:prstClr val="black"/>
                </a:solidFill>
              </a:rPr>
              <a:t>its</a:t>
            </a:r>
            <a:r>
              <a:rPr kumimoji="1" lang="zh-CN" altLang="en-US" sz="1800" dirty="0">
                <a:solidFill>
                  <a:prstClr val="black"/>
                </a:solidFill>
              </a:rPr>
              <a:t> </a:t>
            </a:r>
            <a:r>
              <a:rPr kumimoji="1" lang="en-US" altLang="zh-CN" sz="1800" dirty="0">
                <a:solidFill>
                  <a:prstClr val="black"/>
                </a:solidFill>
              </a:rPr>
              <a:t>long-term</a:t>
            </a:r>
            <a:r>
              <a:rPr kumimoji="1" lang="zh-CN" altLang="en-US" sz="1800" dirty="0">
                <a:solidFill>
                  <a:prstClr val="black"/>
                </a:solidFill>
              </a:rPr>
              <a:t> </a:t>
            </a:r>
            <a:r>
              <a:rPr kumimoji="1" lang="en-US" altLang="zh-CN" sz="1800" dirty="0">
                <a:solidFill>
                  <a:prstClr val="black"/>
                </a:solidFill>
              </a:rPr>
              <a:t>average.</a:t>
            </a:r>
          </a:p>
          <a:p>
            <a:pPr marL="171450" indent="-171450" algn="just">
              <a:buFont typeface="Arial" panose="020B0604020202090204" pitchFamily="34" charset="0"/>
              <a:buChar char="•"/>
            </a:pPr>
            <a:endParaRPr kumimoji="1" lang="zh-CN" altLang="en-US" sz="1800" dirty="0">
              <a:solidFill>
                <a:prstClr val="black"/>
              </a:solidFill>
            </a:endParaRPr>
          </a:p>
        </p:txBody>
      </p:sp>
      <p:sp>
        <p:nvSpPr>
          <p:cNvPr id="12" name="矩形 18">
            <a:extLst>
              <a:ext uri="{FF2B5EF4-FFF2-40B4-BE49-F238E27FC236}">
                <a16:creationId xmlns:a16="http://schemas.microsoft.com/office/drawing/2014/main" id="{C285CF5D-E7BE-934C-A5BC-9CFCAC2D15DB}"/>
              </a:ext>
            </a:extLst>
          </p:cNvPr>
          <p:cNvSpPr txBox="1">
            <a:spLocks/>
          </p:cNvSpPr>
          <p:nvPr/>
        </p:nvSpPr>
        <p:spPr>
          <a:xfrm>
            <a:off x="336000" y="5118100"/>
            <a:ext cx="11520000" cy="1298678"/>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Faced</a:t>
            </a:r>
            <a:r>
              <a:rPr kumimoji="1" lang="zh-CN" altLang="en-US" sz="1800" dirty="0">
                <a:solidFill>
                  <a:prstClr val="black"/>
                </a:solidFill>
              </a:rPr>
              <a:t> </a:t>
            </a:r>
            <a:r>
              <a:rPr kumimoji="1" lang="en-US" altLang="zh-CN" sz="1800" dirty="0">
                <a:solidFill>
                  <a:prstClr val="black"/>
                </a:solidFill>
              </a:rPr>
              <a:t>with</a:t>
            </a:r>
            <a:r>
              <a:rPr kumimoji="1" lang="zh-CN" altLang="en-US" sz="1800" dirty="0">
                <a:solidFill>
                  <a:prstClr val="black"/>
                </a:solidFill>
              </a:rPr>
              <a:t> </a:t>
            </a:r>
            <a:r>
              <a:rPr kumimoji="1" lang="en-US" altLang="zh-CN" sz="1800" dirty="0">
                <a:solidFill>
                  <a:prstClr val="black"/>
                </a:solidFill>
              </a:rPr>
              <a:t>a</a:t>
            </a:r>
            <a:r>
              <a:rPr kumimoji="1" lang="zh-CN" altLang="en-US" sz="1800" dirty="0">
                <a:solidFill>
                  <a:prstClr val="black"/>
                </a:solidFill>
              </a:rPr>
              <a:t> </a:t>
            </a:r>
            <a:r>
              <a:rPr kumimoji="1" lang="en-US" altLang="zh-CN" sz="1800" dirty="0">
                <a:solidFill>
                  <a:prstClr val="black"/>
                </a:solidFill>
              </a:rPr>
              <a:t>mean-reverting</a:t>
            </a:r>
            <a:r>
              <a:rPr kumimoji="1" lang="zh-CN" altLang="en-US" sz="1800" dirty="0">
                <a:solidFill>
                  <a:prstClr val="black"/>
                </a:solidFill>
              </a:rPr>
              <a:t> </a:t>
            </a:r>
            <a:r>
              <a:rPr kumimoji="1" lang="en-US" altLang="zh-CN" sz="1800" dirty="0">
                <a:solidFill>
                  <a:prstClr val="black"/>
                </a:solidFill>
              </a:rPr>
              <a:t>process,</a:t>
            </a:r>
            <a:r>
              <a:rPr kumimoji="1" lang="zh-CN" altLang="en-US" sz="1800" dirty="0">
                <a:solidFill>
                  <a:prstClr val="black"/>
                </a:solidFill>
              </a:rPr>
              <a:t> </a:t>
            </a:r>
            <a:r>
              <a:rPr kumimoji="1" lang="en-US" altLang="zh-CN" sz="1800" dirty="0">
                <a:solidFill>
                  <a:prstClr val="black"/>
                </a:solidFill>
              </a:rPr>
              <a:t>a</a:t>
            </a:r>
            <a:r>
              <a:rPr kumimoji="1" lang="zh-CN" altLang="en-US" sz="1800" dirty="0">
                <a:solidFill>
                  <a:prstClr val="black"/>
                </a:solidFill>
              </a:rPr>
              <a:t> </a:t>
            </a:r>
            <a:r>
              <a:rPr kumimoji="1" lang="en-US" altLang="zh-CN" sz="1800" dirty="0">
                <a:solidFill>
                  <a:prstClr val="black"/>
                </a:solidFill>
              </a:rPr>
              <a:t>trader</a:t>
            </a:r>
            <a:r>
              <a:rPr kumimoji="1" lang="zh-CN" altLang="en-US" sz="1800" dirty="0">
                <a:solidFill>
                  <a:prstClr val="black"/>
                </a:solidFill>
              </a:rPr>
              <a:t> </a:t>
            </a:r>
            <a:r>
              <a:rPr kumimoji="1" lang="en-US" altLang="zh-CN" sz="1800" dirty="0">
                <a:solidFill>
                  <a:prstClr val="black"/>
                </a:solidFill>
              </a:rPr>
              <a:t>would</a:t>
            </a:r>
            <a:r>
              <a:rPr kumimoji="1" lang="zh-CN" altLang="en-US" sz="1800" dirty="0">
                <a:solidFill>
                  <a:prstClr val="black"/>
                </a:solidFill>
              </a:rPr>
              <a:t> </a:t>
            </a:r>
            <a:r>
              <a:rPr kumimoji="1" lang="en-US" altLang="zh-CN" sz="1800" dirty="0">
                <a:solidFill>
                  <a:prstClr val="black"/>
                </a:solidFill>
              </a:rPr>
              <a:t>typically</a:t>
            </a:r>
            <a:r>
              <a:rPr kumimoji="1" lang="zh-CN" altLang="en-US" sz="1800" dirty="0">
                <a:solidFill>
                  <a:prstClr val="black"/>
                </a:solidFill>
              </a:rPr>
              <a:t> </a:t>
            </a:r>
            <a:r>
              <a:rPr kumimoji="1" lang="en-US" altLang="zh-CN" sz="1800" dirty="0">
                <a:solidFill>
                  <a:prstClr val="black"/>
                </a:solidFill>
              </a:rPr>
              <a:t>take</a:t>
            </a:r>
            <a:r>
              <a:rPr kumimoji="1" lang="zh-CN" altLang="en-US" sz="1800" dirty="0">
                <a:solidFill>
                  <a:prstClr val="black"/>
                </a:solidFill>
              </a:rPr>
              <a:t> </a:t>
            </a:r>
            <a:r>
              <a:rPr kumimoji="1" lang="en-US" altLang="zh-CN" sz="1800" dirty="0">
                <a:solidFill>
                  <a:prstClr val="black"/>
                </a:solidFill>
              </a:rPr>
              <a:t>a</a:t>
            </a:r>
            <a:r>
              <a:rPr kumimoji="1" lang="zh-CN" altLang="en-US" sz="1800" dirty="0">
                <a:solidFill>
                  <a:prstClr val="black"/>
                </a:solidFill>
              </a:rPr>
              <a:t> </a:t>
            </a:r>
            <a:r>
              <a:rPr kumimoji="1" lang="en-US" altLang="zh-CN" sz="1800" dirty="0">
                <a:solidFill>
                  <a:prstClr val="black"/>
                </a:solidFill>
              </a:rPr>
              <a:t>long</a:t>
            </a:r>
            <a:r>
              <a:rPr kumimoji="1" lang="zh-CN" altLang="en-US" sz="1800" dirty="0">
                <a:solidFill>
                  <a:prstClr val="black"/>
                </a:solidFill>
              </a:rPr>
              <a:t> </a:t>
            </a:r>
            <a:r>
              <a:rPr kumimoji="1" lang="en-US" altLang="zh-CN" sz="1800" dirty="0">
                <a:solidFill>
                  <a:prstClr val="black"/>
                </a:solidFill>
              </a:rPr>
              <a:t>position</a:t>
            </a:r>
            <a:r>
              <a:rPr kumimoji="1" lang="zh-CN" altLang="en-US" sz="1800" dirty="0">
                <a:solidFill>
                  <a:prstClr val="black"/>
                </a:solidFill>
              </a:rPr>
              <a:t> </a:t>
            </a:r>
            <a:r>
              <a:rPr kumimoji="1" lang="en-US" altLang="zh-CN" sz="1800" dirty="0">
                <a:solidFill>
                  <a:prstClr val="black"/>
                </a:solidFill>
              </a:rPr>
              <a:t>when</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asset</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below</a:t>
            </a:r>
            <a:r>
              <a:rPr kumimoji="1" lang="zh-CN" altLang="en-US" sz="1800" dirty="0">
                <a:solidFill>
                  <a:prstClr val="black"/>
                </a:solidFill>
              </a:rPr>
              <a:t> </a:t>
            </a:r>
            <a:r>
              <a:rPr kumimoji="1" lang="en-US" altLang="zh-CN" sz="1800" dirty="0">
                <a:solidFill>
                  <a:prstClr val="black"/>
                </a:solidFill>
              </a:rPr>
              <a:t>its</a:t>
            </a:r>
            <a:r>
              <a:rPr kumimoji="1" lang="zh-CN" altLang="en-US" sz="1800" dirty="0">
                <a:solidFill>
                  <a:prstClr val="black"/>
                </a:solidFill>
              </a:rPr>
              <a:t> </a:t>
            </a:r>
            <a:r>
              <a:rPr kumimoji="1" lang="en-US" altLang="zh-CN" sz="1800" dirty="0">
                <a:solidFill>
                  <a:prstClr val="black"/>
                </a:solidFill>
              </a:rPr>
              <a:t>long-term</a:t>
            </a:r>
            <a:r>
              <a:rPr kumimoji="1" lang="zh-CN" altLang="en-US" sz="1800" dirty="0">
                <a:solidFill>
                  <a:prstClr val="black"/>
                </a:solidFill>
              </a:rPr>
              <a:t> </a:t>
            </a:r>
            <a:r>
              <a:rPr kumimoji="1" lang="en-US" altLang="zh-CN" sz="1800" dirty="0">
                <a:solidFill>
                  <a:prstClr val="black"/>
                </a:solidFill>
              </a:rPr>
              <a:t>mean</a:t>
            </a:r>
            <a:r>
              <a:rPr kumimoji="1" lang="zh-CN" altLang="en-US" sz="1800" dirty="0">
                <a:solidFill>
                  <a:prstClr val="black"/>
                </a:solidFill>
              </a:rPr>
              <a:t> </a:t>
            </a:r>
            <a:r>
              <a:rPr kumimoji="1" lang="en-US" altLang="zh-CN" sz="1800" dirty="0">
                <a:solidFill>
                  <a:prstClr val="black"/>
                </a:solidFill>
              </a:rPr>
              <a:t>and</a:t>
            </a:r>
            <a:r>
              <a:rPr kumimoji="1" lang="zh-CN" altLang="en-US" sz="1800" dirty="0">
                <a:solidFill>
                  <a:prstClr val="black"/>
                </a:solidFill>
              </a:rPr>
              <a:t> </a:t>
            </a:r>
            <a:r>
              <a:rPr kumimoji="1" lang="en-US" altLang="zh-CN" sz="1800" dirty="0">
                <a:solidFill>
                  <a:prstClr val="black"/>
                </a:solidFill>
              </a:rPr>
              <a:t>a</a:t>
            </a:r>
            <a:r>
              <a:rPr kumimoji="1" lang="zh-CN" altLang="en-US" sz="1800" dirty="0">
                <a:solidFill>
                  <a:prstClr val="black"/>
                </a:solidFill>
              </a:rPr>
              <a:t> </a:t>
            </a:r>
            <a:r>
              <a:rPr kumimoji="1" lang="en-US" altLang="zh-CN" sz="1800" dirty="0">
                <a:solidFill>
                  <a:prstClr val="black"/>
                </a:solidFill>
              </a:rPr>
              <a:t>short</a:t>
            </a:r>
            <a:r>
              <a:rPr kumimoji="1" lang="zh-CN" altLang="en-US" sz="1800" dirty="0">
                <a:solidFill>
                  <a:prstClr val="black"/>
                </a:solidFill>
              </a:rPr>
              <a:t> </a:t>
            </a:r>
            <a:r>
              <a:rPr kumimoji="1" lang="en-US" altLang="zh-CN" sz="1800" dirty="0">
                <a:solidFill>
                  <a:prstClr val="black"/>
                </a:solidFill>
              </a:rPr>
              <a:t>position</a:t>
            </a:r>
            <a:r>
              <a:rPr kumimoji="1" lang="zh-CN" altLang="en-US" sz="1800" dirty="0">
                <a:solidFill>
                  <a:prstClr val="black"/>
                </a:solidFill>
              </a:rPr>
              <a:t> </a:t>
            </a:r>
            <a:r>
              <a:rPr kumimoji="1" lang="en-US" altLang="zh-CN" sz="1800" dirty="0">
                <a:solidFill>
                  <a:prstClr val="black"/>
                </a:solidFill>
              </a:rPr>
              <a:t>when</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asset</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above</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long-term</a:t>
            </a:r>
            <a:r>
              <a:rPr kumimoji="1" lang="zh-CN" altLang="en-US" sz="1800" dirty="0">
                <a:solidFill>
                  <a:prstClr val="black"/>
                </a:solidFill>
              </a:rPr>
              <a:t> </a:t>
            </a:r>
            <a:r>
              <a:rPr kumimoji="1" lang="en-US" altLang="zh-CN" sz="1800" dirty="0">
                <a:solidFill>
                  <a:prstClr val="black"/>
                </a:solidFill>
              </a:rPr>
              <a:t>mean.</a:t>
            </a:r>
          </a:p>
          <a:p>
            <a:pPr marL="171450" indent="-171450" algn="just">
              <a:buFont typeface="Arial" panose="020B0604020202090204" pitchFamily="34" charset="0"/>
              <a:buChar char="•"/>
            </a:pP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question</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in</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size</a:t>
            </a:r>
            <a:r>
              <a:rPr kumimoji="1" lang="zh-CN" altLang="en-US" sz="1800" dirty="0">
                <a:solidFill>
                  <a:prstClr val="black"/>
                </a:solidFill>
              </a:rPr>
              <a:t> </a:t>
            </a:r>
            <a:r>
              <a:rPr kumimoji="1" lang="en-US" altLang="zh-CN" sz="1800" dirty="0">
                <a:solidFill>
                  <a:prstClr val="black"/>
                </a:solidFill>
              </a:rPr>
              <a:t>of</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position</a:t>
            </a:r>
            <a:r>
              <a:rPr kumimoji="1" lang="zh-CN" altLang="en-US" sz="1800" dirty="0">
                <a:solidFill>
                  <a:prstClr val="black"/>
                </a:solidFill>
              </a:rPr>
              <a:t> </a:t>
            </a:r>
            <a:r>
              <a:rPr kumimoji="1" lang="en-US" altLang="zh-CN" sz="1800" dirty="0">
                <a:solidFill>
                  <a:prstClr val="black"/>
                </a:solidFill>
              </a:rPr>
              <a:t>and</a:t>
            </a:r>
            <a:r>
              <a:rPr kumimoji="1" lang="zh-CN" altLang="en-US" sz="1800" dirty="0">
                <a:solidFill>
                  <a:prstClr val="black"/>
                </a:solidFill>
              </a:rPr>
              <a:t> </a:t>
            </a:r>
            <a:r>
              <a:rPr kumimoji="1" lang="en-US" altLang="zh-CN" sz="1800" dirty="0">
                <a:solidFill>
                  <a:prstClr val="black"/>
                </a:solidFill>
              </a:rPr>
              <a:t>how</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position</a:t>
            </a:r>
            <a:r>
              <a:rPr kumimoji="1" lang="zh-CN" altLang="en-US" sz="1800" dirty="0">
                <a:solidFill>
                  <a:prstClr val="black"/>
                </a:solidFill>
              </a:rPr>
              <a:t> </a:t>
            </a:r>
            <a:r>
              <a:rPr kumimoji="1" lang="en-US" altLang="zh-CN" sz="1800" dirty="0">
                <a:solidFill>
                  <a:prstClr val="black"/>
                </a:solidFill>
              </a:rPr>
              <a:t>should</a:t>
            </a:r>
            <a:r>
              <a:rPr kumimoji="1" lang="zh-CN" altLang="en-US" sz="1800" dirty="0">
                <a:solidFill>
                  <a:prstClr val="black"/>
                </a:solidFill>
              </a:rPr>
              <a:t> </a:t>
            </a:r>
            <a:r>
              <a:rPr kumimoji="1" lang="en-US" altLang="zh-CN" sz="1800" dirty="0">
                <a:solidFill>
                  <a:prstClr val="black"/>
                </a:solidFill>
              </a:rPr>
              <a:t>be</a:t>
            </a:r>
            <a:r>
              <a:rPr kumimoji="1" lang="zh-CN" altLang="en-US" sz="1800" dirty="0">
                <a:solidFill>
                  <a:prstClr val="black"/>
                </a:solidFill>
              </a:rPr>
              <a:t> </a:t>
            </a:r>
            <a:r>
              <a:rPr kumimoji="1" lang="en-US" altLang="zh-CN" sz="1800" dirty="0">
                <a:solidFill>
                  <a:prstClr val="black"/>
                </a:solidFill>
              </a:rPr>
              <a:t>optimally</a:t>
            </a:r>
            <a:r>
              <a:rPr kumimoji="1" lang="zh-CN" altLang="en-US" sz="1800" dirty="0">
                <a:solidFill>
                  <a:prstClr val="black"/>
                </a:solidFill>
              </a:rPr>
              <a:t> </a:t>
            </a:r>
            <a:r>
              <a:rPr kumimoji="1" lang="en-US" altLang="zh-CN" sz="1800" dirty="0">
                <a:solidFill>
                  <a:prstClr val="black"/>
                </a:solidFill>
              </a:rPr>
              <a:t>managed</a:t>
            </a:r>
            <a:r>
              <a:rPr kumimoji="1" lang="zh-CN" altLang="en-US" sz="1800" dirty="0">
                <a:solidFill>
                  <a:prstClr val="black"/>
                </a:solidFill>
              </a:rPr>
              <a:t> </a:t>
            </a:r>
            <a:r>
              <a:rPr kumimoji="1" lang="en-US" altLang="zh-CN" sz="1800" dirty="0">
                <a:solidFill>
                  <a:prstClr val="black"/>
                </a:solidFill>
              </a:rPr>
              <a:t>as</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price</a:t>
            </a:r>
            <a:r>
              <a:rPr kumimoji="1" lang="zh-CN" altLang="en-US" sz="1800" dirty="0">
                <a:solidFill>
                  <a:prstClr val="black"/>
                </a:solidFill>
              </a:rPr>
              <a:t> </a:t>
            </a:r>
            <a:r>
              <a:rPr kumimoji="1" lang="en-US" altLang="zh-CN" sz="1800" dirty="0">
                <a:solidFill>
                  <a:prstClr val="black"/>
                </a:solidFill>
              </a:rPr>
              <a:t>and</a:t>
            </a:r>
            <a:r>
              <a:rPr kumimoji="1" lang="zh-CN" altLang="en-US" sz="1800" dirty="0">
                <a:solidFill>
                  <a:prstClr val="black"/>
                </a:solidFill>
              </a:rPr>
              <a:t> </a:t>
            </a:r>
            <a:r>
              <a:rPr kumimoji="1" lang="en-US" altLang="zh-CN" sz="1800" dirty="0">
                <a:solidFill>
                  <a:prstClr val="black"/>
                </a:solidFill>
              </a:rPr>
              <a:t>wealth</a:t>
            </a:r>
            <a:r>
              <a:rPr kumimoji="1" lang="zh-CN" altLang="en-US" sz="1800" dirty="0">
                <a:solidFill>
                  <a:prstClr val="black"/>
                </a:solidFill>
              </a:rPr>
              <a:t> </a:t>
            </a:r>
            <a:r>
              <a:rPr kumimoji="1" lang="en-US" altLang="zh-CN" sz="1800" dirty="0">
                <a:solidFill>
                  <a:prstClr val="black"/>
                </a:solidFill>
              </a:rPr>
              <a:t>change</a:t>
            </a:r>
            <a:r>
              <a:rPr kumimoji="1" lang="zh-CN" altLang="en-US" sz="1800" dirty="0">
                <a:solidFill>
                  <a:prstClr val="black"/>
                </a:solidFill>
              </a:rPr>
              <a:t> </a:t>
            </a:r>
            <a:r>
              <a:rPr kumimoji="1" lang="en-US" altLang="zh-CN" sz="1800" dirty="0">
                <a:solidFill>
                  <a:prstClr val="black"/>
                </a:solidFill>
              </a:rPr>
              <a:t>and</a:t>
            </a:r>
            <a:r>
              <a:rPr kumimoji="1" lang="zh-CN" altLang="en-US" sz="1800" dirty="0">
                <a:solidFill>
                  <a:prstClr val="black"/>
                </a:solidFill>
              </a:rPr>
              <a:t> </a:t>
            </a:r>
            <a:r>
              <a:rPr kumimoji="1" lang="en-US" altLang="zh-CN" sz="1800" dirty="0">
                <a:solidFill>
                  <a:prstClr val="black"/>
                </a:solidFill>
              </a:rPr>
              <a:t>time</a:t>
            </a:r>
            <a:r>
              <a:rPr kumimoji="1" lang="zh-CN" altLang="en-US" sz="1800" dirty="0">
                <a:solidFill>
                  <a:prstClr val="black"/>
                </a:solidFill>
              </a:rPr>
              <a:t> </a:t>
            </a:r>
            <a:r>
              <a:rPr kumimoji="1" lang="en-US" altLang="zh-CN" sz="1800" dirty="0">
                <a:solidFill>
                  <a:prstClr val="black"/>
                </a:solidFill>
              </a:rPr>
              <a:t>passes</a:t>
            </a:r>
            <a:r>
              <a:rPr kumimoji="1" lang="zh-CN" altLang="en-US" sz="1800" dirty="0">
                <a:solidFill>
                  <a:prstClr val="black"/>
                </a:solidFill>
              </a:rPr>
              <a:t> </a:t>
            </a:r>
            <a:r>
              <a:rPr kumimoji="1" lang="en-US" altLang="zh-CN" sz="1800" dirty="0">
                <a:solidFill>
                  <a:prstClr val="black"/>
                </a:solidFill>
              </a:rPr>
              <a:t>by.</a:t>
            </a:r>
          </a:p>
          <a:p>
            <a:pPr marL="171450" indent="-171450" algn="just">
              <a:buFont typeface="Arial" panose="020B0604020202090204" pitchFamily="34" charset="0"/>
              <a:buChar char="•"/>
            </a:pPr>
            <a:endParaRPr kumimoji="1" lang="zh-CN" altLang="en-US" sz="1800" dirty="0">
              <a:solidFill>
                <a:prstClr val="black"/>
              </a:solidFill>
            </a:endParaRPr>
          </a:p>
        </p:txBody>
      </p:sp>
      <p:sp>
        <p:nvSpPr>
          <p:cNvPr id="16" name="Rectangle 15">
            <a:extLst>
              <a:ext uri="{FF2B5EF4-FFF2-40B4-BE49-F238E27FC236}">
                <a16:creationId xmlns:a16="http://schemas.microsoft.com/office/drawing/2014/main" id="{8FA6DA09-E4F8-C541-8D98-874CDB906A2C}"/>
              </a:ext>
            </a:extLst>
          </p:cNvPr>
          <p:cNvSpPr/>
          <p:nvPr/>
        </p:nvSpPr>
        <p:spPr>
          <a:xfrm>
            <a:off x="1603513" y="2430673"/>
            <a:ext cx="9051235" cy="2603832"/>
          </a:xfrm>
          <a:prstGeom prst="rect">
            <a:avLst/>
          </a:prstGeom>
          <a:noFill/>
          <a:ln w="38100">
            <a:solidFill>
              <a:schemeClr val="tx1"/>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p:cxnSp>
        <p:nvCxnSpPr>
          <p:cNvPr id="20" name="Straight Arrow Connector 19">
            <a:extLst>
              <a:ext uri="{FF2B5EF4-FFF2-40B4-BE49-F238E27FC236}">
                <a16:creationId xmlns:a16="http://schemas.microsoft.com/office/drawing/2014/main" id="{5CC9926C-5318-774C-AAF3-DEDC1520BFA5}"/>
              </a:ext>
            </a:extLst>
          </p:cNvPr>
          <p:cNvCxnSpPr/>
          <p:nvPr/>
        </p:nvCxnSpPr>
        <p:spPr>
          <a:xfrm>
            <a:off x="3886199" y="2871161"/>
            <a:ext cx="795809" cy="457200"/>
          </a:xfrm>
          <a:prstGeom prst="straightConnector1">
            <a:avLst/>
          </a:prstGeom>
          <a:ln w="38100">
            <a:solidFill>
              <a:srgbClr val="002060"/>
            </a:solidFill>
            <a:prstDash val="solid"/>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B0F39E95-4566-4A4A-804F-D5ADE7E1FB4E}"/>
              </a:ext>
            </a:extLst>
          </p:cNvPr>
          <p:cNvCxnSpPr>
            <a:cxnSpLocks/>
          </p:cNvCxnSpPr>
          <p:nvPr/>
        </p:nvCxnSpPr>
        <p:spPr>
          <a:xfrm flipV="1">
            <a:off x="3886199" y="4346415"/>
            <a:ext cx="795809" cy="468000"/>
          </a:xfrm>
          <a:prstGeom prst="straightConnector1">
            <a:avLst/>
          </a:prstGeom>
          <a:ln w="38100">
            <a:solidFill>
              <a:srgbClr val="002060"/>
            </a:solidFill>
            <a:prstDash val="soli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80333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a:xfrm>
            <a:off x="338400" y="743300"/>
            <a:ext cx="11520000" cy="626106"/>
          </a:xfrm>
        </p:spPr>
        <p:txBody>
          <a:bodyPr/>
          <a:lstStyle/>
          <a:p>
            <a:r>
              <a:rPr lang="en-US" altLang="zh-CN" b="1" dirty="0"/>
              <a:t>In</a:t>
            </a:r>
            <a:r>
              <a:rPr lang="zh-CN" altLang="en-US" b="1" dirty="0"/>
              <a:t> </a:t>
            </a:r>
            <a:r>
              <a:rPr lang="en-US" altLang="zh-CN" b="1" dirty="0"/>
              <a:t>this</a:t>
            </a:r>
            <a:r>
              <a:rPr lang="zh-CN" altLang="en-US" b="1" dirty="0"/>
              <a:t> </a:t>
            </a:r>
            <a:r>
              <a:rPr lang="en-US" altLang="zh-CN" b="1" dirty="0"/>
              <a:t>section,</a:t>
            </a:r>
            <a:r>
              <a:rPr lang="zh-CN" altLang="en-US" b="1" dirty="0"/>
              <a:t> </a:t>
            </a:r>
            <a:r>
              <a:rPr lang="en-US" altLang="zh-CN" b="1" dirty="0"/>
              <a:t>we</a:t>
            </a:r>
            <a:r>
              <a:rPr lang="zh-CN" altLang="en-US" b="1" dirty="0"/>
              <a:t> </a:t>
            </a:r>
            <a:r>
              <a:rPr lang="en-US" altLang="zh-CN" b="1" dirty="0"/>
              <a:t>summarize</a:t>
            </a:r>
            <a:r>
              <a:rPr lang="zh-CN" altLang="en-US" b="1" dirty="0"/>
              <a:t> </a:t>
            </a:r>
            <a:r>
              <a:rPr lang="en-US" altLang="zh-CN" b="1" dirty="0"/>
              <a:t>the</a:t>
            </a:r>
            <a:r>
              <a:rPr lang="zh-CN" altLang="en-US" b="1" dirty="0"/>
              <a:t> </a:t>
            </a:r>
            <a:r>
              <a:rPr lang="en-US" altLang="zh-CN" b="1" dirty="0"/>
              <a:t>results</a:t>
            </a:r>
            <a:r>
              <a:rPr lang="zh-CN" altLang="en-US" b="1" dirty="0"/>
              <a:t> </a:t>
            </a:r>
            <a:r>
              <a:rPr lang="en-US" altLang="zh-CN" b="1" dirty="0"/>
              <a:t>of</a:t>
            </a:r>
            <a:r>
              <a:rPr lang="zh-CN" altLang="en-US" b="1" dirty="0"/>
              <a:t> </a:t>
            </a:r>
            <a:r>
              <a:rPr lang="en-US" altLang="zh-CN" b="1" dirty="0"/>
              <a:t>our</a:t>
            </a:r>
            <a:r>
              <a:rPr lang="zh-CN" altLang="en-US" b="1" dirty="0"/>
              <a:t> </a:t>
            </a:r>
            <a:r>
              <a:rPr lang="en-US" altLang="zh-CN" b="1" dirty="0"/>
              <a:t>updated</a:t>
            </a:r>
            <a:r>
              <a:rPr lang="zh-CN" altLang="en-US" b="1" dirty="0"/>
              <a:t> </a:t>
            </a:r>
            <a:r>
              <a:rPr lang="en-US" altLang="zh-CN" b="1" dirty="0"/>
              <a:t>empirical</a:t>
            </a:r>
            <a:r>
              <a:rPr lang="zh-CN" altLang="en-US" b="1" dirty="0"/>
              <a:t> </a:t>
            </a:r>
            <a:r>
              <a:rPr lang="en-US" altLang="zh-CN" b="1" dirty="0"/>
              <a:t>analysis.</a:t>
            </a:r>
            <a:endParaRPr lang="zh-CN" altLang="zh-CN" b="1" dirty="0"/>
          </a:p>
        </p:txBody>
      </p:sp>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Summary</a:t>
            </a:r>
            <a:endParaRPr lang="zh-CN" altLang="en-US" sz="2800" dirty="0"/>
          </a:p>
        </p:txBody>
      </p:sp>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a:p>
        </p:txBody>
      </p:sp>
      <p:sp>
        <p:nvSpPr>
          <p:cNvPr id="13" name="矩形 18">
            <a:extLst>
              <a:ext uri="{FF2B5EF4-FFF2-40B4-BE49-F238E27FC236}">
                <a16:creationId xmlns:a16="http://schemas.microsoft.com/office/drawing/2014/main" id="{E6BF42C2-B916-964F-A3CD-2A3EF6356161}"/>
              </a:ext>
            </a:extLst>
          </p:cNvPr>
          <p:cNvSpPr txBox="1">
            <a:spLocks/>
          </p:cNvSpPr>
          <p:nvPr/>
        </p:nvSpPr>
        <p:spPr>
          <a:xfrm>
            <a:off x="672455" y="2048468"/>
            <a:ext cx="11171950" cy="738611"/>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0" indent="0" algn="just">
              <a:buNone/>
            </a:pPr>
            <a:r>
              <a:rPr kumimoji="1" lang="en-US" altLang="zh-CN" sz="1800" b="1" dirty="0">
                <a:solidFill>
                  <a:prstClr val="black"/>
                </a:solidFill>
              </a:rPr>
              <a:t>Transaction</a:t>
            </a:r>
            <a:r>
              <a:rPr kumimoji="1" lang="zh-CN" altLang="en-US" sz="1800" b="1" dirty="0">
                <a:solidFill>
                  <a:prstClr val="black"/>
                </a:solidFill>
              </a:rPr>
              <a:t> </a:t>
            </a:r>
            <a:r>
              <a:rPr kumimoji="1" lang="en-US" altLang="zh-CN" sz="1800" b="1" dirty="0">
                <a:solidFill>
                  <a:prstClr val="black"/>
                </a:solidFill>
              </a:rPr>
              <a:t>Cost</a:t>
            </a:r>
            <a:r>
              <a:rPr kumimoji="1" lang="en-US" altLang="zh-CN" sz="1800" dirty="0">
                <a:solidFill>
                  <a:prstClr val="black"/>
                </a:solidFill>
              </a:rPr>
              <a:t>:</a:t>
            </a:r>
            <a:r>
              <a:rPr kumimoji="1" lang="zh-CN" altLang="en-US" sz="1800" dirty="0">
                <a:solidFill>
                  <a:prstClr val="black"/>
                </a:solidFill>
              </a:rPr>
              <a:t> </a:t>
            </a:r>
            <a:r>
              <a:rPr kumimoji="1" lang="en-US" altLang="zh-CN" sz="1800" dirty="0">
                <a:solidFill>
                  <a:prstClr val="black"/>
                </a:solidFill>
              </a:rPr>
              <a:t>The wealth goes down after including transaction cost</a:t>
            </a:r>
            <a:r>
              <a:rPr kumimoji="1" lang="zh-CN" altLang="en-US" sz="1800" dirty="0">
                <a:solidFill>
                  <a:prstClr val="black"/>
                </a:solidFill>
              </a:rPr>
              <a:t> </a:t>
            </a:r>
            <a:r>
              <a:rPr kumimoji="1" lang="en-US" altLang="zh-CN" sz="1800" dirty="0">
                <a:solidFill>
                  <a:prstClr val="black"/>
                </a:solidFill>
              </a:rPr>
              <a:t>while</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trend</a:t>
            </a:r>
            <a:r>
              <a:rPr kumimoji="1" lang="zh-CN" altLang="en-US" sz="1800" dirty="0">
                <a:solidFill>
                  <a:prstClr val="black"/>
                </a:solidFill>
              </a:rPr>
              <a:t> </a:t>
            </a:r>
            <a:r>
              <a:rPr kumimoji="1" lang="en-US" altLang="zh-CN" sz="1800" dirty="0">
                <a:solidFill>
                  <a:prstClr val="black"/>
                </a:solidFill>
              </a:rPr>
              <a:t>of</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wealth</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similar.</a:t>
            </a:r>
          </a:p>
          <a:p>
            <a:pPr marL="171450" indent="-171450" algn="just">
              <a:buFont typeface="Arial" panose="020B0604020202090204" pitchFamily="34" charset="0"/>
              <a:buChar char="•"/>
            </a:pPr>
            <a:endParaRPr kumimoji="1" lang="en-US" altLang="zh-CN" sz="1800" dirty="0">
              <a:solidFill>
                <a:prstClr val="black"/>
              </a:solidFill>
            </a:endParaRPr>
          </a:p>
        </p:txBody>
      </p:sp>
      <p:sp>
        <p:nvSpPr>
          <p:cNvPr id="17" name="矩形 18">
            <a:extLst>
              <a:ext uri="{FF2B5EF4-FFF2-40B4-BE49-F238E27FC236}">
                <a16:creationId xmlns:a16="http://schemas.microsoft.com/office/drawing/2014/main" id="{21064E23-2DFE-DA4A-91F0-319E1D8EC3E4}"/>
              </a:ext>
            </a:extLst>
          </p:cNvPr>
          <p:cNvSpPr txBox="1">
            <a:spLocks/>
          </p:cNvSpPr>
          <p:nvPr/>
        </p:nvSpPr>
        <p:spPr>
          <a:xfrm>
            <a:off x="672455" y="3192645"/>
            <a:ext cx="11171950" cy="738611"/>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0" indent="0" algn="just">
              <a:buNone/>
            </a:pPr>
            <a:r>
              <a:rPr kumimoji="1" lang="en-US" altLang="zh-CN" sz="1800" b="1" dirty="0">
                <a:solidFill>
                  <a:prstClr val="black"/>
                </a:solidFill>
              </a:rPr>
              <a:t>Wealth</a:t>
            </a:r>
            <a:r>
              <a:rPr kumimoji="1" lang="en-US" altLang="zh-CN" sz="1800" dirty="0">
                <a:solidFill>
                  <a:prstClr val="black"/>
                </a:solidFill>
              </a:rPr>
              <a:t>:</a:t>
            </a:r>
            <a:r>
              <a:rPr kumimoji="1" lang="zh-CN" altLang="en-US" sz="1800" dirty="0">
                <a:solidFill>
                  <a:prstClr val="black"/>
                </a:solidFill>
              </a:rPr>
              <a:t> </a:t>
            </a:r>
            <a:r>
              <a:rPr kumimoji="1" lang="en-US" altLang="zh-CN" sz="1800" dirty="0">
                <a:solidFill>
                  <a:prstClr val="black"/>
                </a:solidFill>
              </a:rPr>
              <a:t>In all</a:t>
            </a:r>
            <a:r>
              <a:rPr kumimoji="1" lang="zh-CN" altLang="en-US" sz="1800" dirty="0">
                <a:solidFill>
                  <a:prstClr val="black"/>
                </a:solidFill>
              </a:rPr>
              <a:t> </a:t>
            </a:r>
            <a:r>
              <a:rPr kumimoji="1" lang="en-US" altLang="zh-CN" sz="1800" dirty="0">
                <a:solidFill>
                  <a:prstClr val="black"/>
                </a:solidFill>
              </a:rPr>
              <a:t>scenarios, the wealth in</a:t>
            </a:r>
            <a:r>
              <a:rPr kumimoji="1" lang="zh-CN" altLang="en-US" sz="1800" dirty="0">
                <a:solidFill>
                  <a:prstClr val="black"/>
                </a:solidFill>
              </a:rPr>
              <a:t> </a:t>
            </a:r>
            <a:r>
              <a:rPr kumimoji="1" lang="en-US" altLang="zh-CN" sz="1800" dirty="0">
                <a:solidFill>
                  <a:prstClr val="black"/>
                </a:solidFill>
              </a:rPr>
              <a:t>positive, so this</a:t>
            </a:r>
            <a:r>
              <a:rPr kumimoji="1" lang="zh-CN" altLang="en-US" sz="1800" dirty="0">
                <a:solidFill>
                  <a:prstClr val="black"/>
                </a:solidFill>
              </a:rPr>
              <a:t> </a:t>
            </a:r>
            <a:r>
              <a:rPr kumimoji="1" lang="en-US" altLang="zh-CN" sz="1800" dirty="0">
                <a:solidFill>
                  <a:prstClr val="black"/>
                </a:solidFill>
              </a:rPr>
              <a:t>change doesn’t show up in the result. However,</a:t>
            </a:r>
            <a:r>
              <a:rPr kumimoji="1" lang="zh-CN" altLang="en-US" sz="1800" dirty="0">
                <a:solidFill>
                  <a:prstClr val="black"/>
                </a:solidFill>
              </a:rPr>
              <a:t> </a:t>
            </a:r>
            <a:r>
              <a:rPr kumimoji="1" lang="en-US" altLang="zh-CN" sz="1800" dirty="0">
                <a:solidFill>
                  <a:prstClr val="black"/>
                </a:solidFill>
              </a:rPr>
              <a:t>if it is lower than zero, the trading would be</a:t>
            </a:r>
            <a:r>
              <a:rPr kumimoji="1" lang="zh-CN" altLang="en-US" sz="1800" dirty="0">
                <a:solidFill>
                  <a:prstClr val="black"/>
                </a:solidFill>
              </a:rPr>
              <a:t> </a:t>
            </a:r>
            <a:r>
              <a:rPr kumimoji="1" lang="en-US" altLang="zh-CN" sz="1800" dirty="0">
                <a:solidFill>
                  <a:prstClr val="black"/>
                </a:solidFill>
              </a:rPr>
              <a:t>stopped and the wealth would keep</a:t>
            </a:r>
            <a:r>
              <a:rPr kumimoji="1" lang="zh-CN" altLang="en-US" sz="1800" dirty="0">
                <a:solidFill>
                  <a:prstClr val="black"/>
                </a:solidFill>
              </a:rPr>
              <a:t> </a:t>
            </a:r>
            <a:r>
              <a:rPr kumimoji="1" lang="en-US" altLang="zh-CN" sz="1800" dirty="0">
                <a:solidFill>
                  <a:prstClr val="black"/>
                </a:solidFill>
              </a:rPr>
              <a:t>constant</a:t>
            </a:r>
            <a:r>
              <a:rPr kumimoji="1" lang="zh-CN" altLang="en-US" sz="1800" dirty="0">
                <a:solidFill>
                  <a:prstClr val="black"/>
                </a:solidFill>
              </a:rPr>
              <a:t> </a:t>
            </a:r>
            <a:r>
              <a:rPr kumimoji="1" lang="en-US" altLang="zh-CN" sz="1800" dirty="0">
                <a:solidFill>
                  <a:prstClr val="black"/>
                </a:solidFill>
              </a:rPr>
              <a:t>at</a:t>
            </a:r>
            <a:r>
              <a:rPr kumimoji="1" lang="zh-CN" altLang="en-US" sz="1800" dirty="0">
                <a:solidFill>
                  <a:prstClr val="black"/>
                </a:solidFill>
              </a:rPr>
              <a:t> </a:t>
            </a:r>
            <a:r>
              <a:rPr kumimoji="1" lang="en-US" altLang="zh-CN" sz="1800" dirty="0">
                <a:solidFill>
                  <a:prstClr val="black"/>
                </a:solidFill>
              </a:rPr>
              <a:t>zero.</a:t>
            </a:r>
          </a:p>
        </p:txBody>
      </p:sp>
      <p:sp>
        <p:nvSpPr>
          <p:cNvPr id="18" name="矩形 18">
            <a:extLst>
              <a:ext uri="{FF2B5EF4-FFF2-40B4-BE49-F238E27FC236}">
                <a16:creationId xmlns:a16="http://schemas.microsoft.com/office/drawing/2014/main" id="{4BAE4D14-408C-2E4F-A2D6-6517E36D3BBC}"/>
              </a:ext>
            </a:extLst>
          </p:cNvPr>
          <p:cNvSpPr txBox="1">
            <a:spLocks/>
          </p:cNvSpPr>
          <p:nvPr/>
        </p:nvSpPr>
        <p:spPr>
          <a:xfrm>
            <a:off x="672454" y="4388281"/>
            <a:ext cx="11171950" cy="1013210"/>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0" indent="0" algn="just">
              <a:buNone/>
            </a:pPr>
            <a:r>
              <a:rPr kumimoji="1" lang="en-US" altLang="zh-CN" sz="1800" b="1" dirty="0">
                <a:solidFill>
                  <a:prstClr val="black"/>
                </a:solidFill>
              </a:rPr>
              <a:t>Stop</a:t>
            </a:r>
            <a:r>
              <a:rPr kumimoji="1" lang="zh-CN" altLang="en-US" sz="1800" b="1" dirty="0">
                <a:solidFill>
                  <a:prstClr val="black"/>
                </a:solidFill>
              </a:rPr>
              <a:t> </a:t>
            </a:r>
            <a:r>
              <a:rPr kumimoji="1" lang="en-US" altLang="zh-CN" sz="1800" b="1" dirty="0">
                <a:solidFill>
                  <a:prstClr val="black"/>
                </a:solidFill>
              </a:rPr>
              <a:t>Loss</a:t>
            </a:r>
            <a:r>
              <a:rPr kumimoji="1" lang="zh-CN" altLang="en-US" sz="1800" b="1" dirty="0">
                <a:solidFill>
                  <a:prstClr val="black"/>
                </a:solidFill>
              </a:rPr>
              <a:t> </a:t>
            </a:r>
            <a:r>
              <a:rPr kumimoji="1" lang="en-US" altLang="zh-CN" sz="1800" b="1" dirty="0">
                <a:solidFill>
                  <a:prstClr val="black"/>
                </a:solidFill>
              </a:rPr>
              <a:t>Band</a:t>
            </a:r>
            <a:r>
              <a:rPr kumimoji="1" lang="en-US" altLang="zh-CN" sz="1800" dirty="0">
                <a:solidFill>
                  <a:prstClr val="black"/>
                </a:solidFill>
              </a:rPr>
              <a:t>:</a:t>
            </a:r>
            <a:r>
              <a:rPr kumimoji="1" lang="zh-CN" altLang="en-US" sz="1800" dirty="0">
                <a:solidFill>
                  <a:prstClr val="black"/>
                </a:solidFill>
              </a:rPr>
              <a:t> </a:t>
            </a:r>
            <a:r>
              <a:rPr kumimoji="1" lang="en-US" altLang="zh-CN" sz="1800" dirty="0">
                <a:solidFill>
                  <a:prstClr val="black"/>
                </a:solidFill>
              </a:rPr>
              <a:t>O</a:t>
            </a:r>
            <a:r>
              <a:rPr kumimoji="1" lang="en-US" sz="1800" dirty="0">
                <a:solidFill>
                  <a:prstClr val="black"/>
                </a:solidFill>
              </a:rPr>
              <a:t>bviously, the upper and lower band</a:t>
            </a:r>
            <a:r>
              <a:rPr kumimoji="1" lang="en-US" altLang="zh-CN" sz="1800" dirty="0">
                <a:solidFill>
                  <a:prstClr val="black"/>
                </a:solidFill>
              </a:rPr>
              <a:t>s</a:t>
            </a:r>
            <a:r>
              <a:rPr kumimoji="1" lang="en-US" sz="1800" dirty="0">
                <a:solidFill>
                  <a:prstClr val="black"/>
                </a:solidFill>
              </a:rPr>
              <a:t> are no longer smooth</a:t>
            </a:r>
            <a:r>
              <a:rPr kumimoji="1" lang="en-US" altLang="zh-CN" sz="1800" dirty="0">
                <a:solidFill>
                  <a:prstClr val="black"/>
                </a:solidFill>
              </a:rPr>
              <a:t>ly</a:t>
            </a:r>
            <a:r>
              <a:rPr kumimoji="1" lang="en-US" sz="1800" dirty="0">
                <a:solidFill>
                  <a:prstClr val="black"/>
                </a:solidFill>
              </a:rPr>
              <a:t>, </a:t>
            </a:r>
            <a:r>
              <a:rPr kumimoji="1" lang="en-US" altLang="zh-CN" sz="1800" dirty="0">
                <a:solidFill>
                  <a:prstClr val="black"/>
                </a:solidFill>
              </a:rPr>
              <a:t>and</a:t>
            </a:r>
            <a:r>
              <a:rPr kumimoji="1" lang="zh-CN" altLang="en-US" sz="1800" dirty="0">
                <a:solidFill>
                  <a:prstClr val="black"/>
                </a:solidFill>
              </a:rPr>
              <a:t> </a:t>
            </a:r>
            <a:r>
              <a:rPr kumimoji="1" lang="en-US" altLang="zh-CN" sz="1800" dirty="0">
                <a:solidFill>
                  <a:prstClr val="black"/>
                </a:solidFill>
              </a:rPr>
              <a:t>they</a:t>
            </a:r>
            <a:r>
              <a:rPr kumimoji="1" lang="zh-CN" altLang="en-US" sz="1800" dirty="0">
                <a:solidFill>
                  <a:prstClr val="black"/>
                </a:solidFill>
              </a:rPr>
              <a:t> </a:t>
            </a:r>
            <a:r>
              <a:rPr kumimoji="1" lang="en-US" sz="1800" dirty="0">
                <a:solidFill>
                  <a:prstClr val="black"/>
                </a:solidFill>
              </a:rPr>
              <a:t>chang</a:t>
            </a:r>
            <a:r>
              <a:rPr kumimoji="1" lang="en-US" altLang="zh-CN" sz="1800" dirty="0">
                <a:solidFill>
                  <a:prstClr val="black"/>
                </a:solidFill>
              </a:rPr>
              <a:t>e</a:t>
            </a:r>
            <a:r>
              <a:rPr kumimoji="1" lang="en-US" sz="1800" dirty="0">
                <a:solidFill>
                  <a:prstClr val="black"/>
                </a:solidFill>
              </a:rPr>
              <a:t> with the volatility. Since the price features a time-varied volatility, we give it a time-varied band. When the volatility is high, the increasing band </a:t>
            </a:r>
            <a:r>
              <a:rPr kumimoji="1" lang="en-US" altLang="zh-CN" sz="1800" dirty="0">
                <a:solidFill>
                  <a:prstClr val="black"/>
                </a:solidFill>
              </a:rPr>
              <a:t>indicates</a:t>
            </a:r>
            <a:r>
              <a:rPr kumimoji="1" lang="en-US" sz="1800" dirty="0">
                <a:solidFill>
                  <a:prstClr val="black"/>
                </a:solidFill>
              </a:rPr>
              <a:t> the investors has a higher risk appetite. </a:t>
            </a:r>
            <a:endParaRPr kumimoji="1" lang="en-US" altLang="zh-CN" sz="1800" dirty="0">
              <a:solidFill>
                <a:prstClr val="black"/>
              </a:solidFill>
            </a:endParaRPr>
          </a:p>
        </p:txBody>
      </p:sp>
      <p:sp>
        <p:nvSpPr>
          <p:cNvPr id="19" name="椭圆 80">
            <a:extLst>
              <a:ext uri="{FF2B5EF4-FFF2-40B4-BE49-F238E27FC236}">
                <a16:creationId xmlns:a16="http://schemas.microsoft.com/office/drawing/2014/main" id="{E36CA6C0-3052-FD4D-A050-9D067D7F8D68}"/>
              </a:ext>
            </a:extLst>
          </p:cNvPr>
          <p:cNvSpPr/>
          <p:nvPr/>
        </p:nvSpPr>
        <p:spPr>
          <a:xfrm>
            <a:off x="334964" y="1912960"/>
            <a:ext cx="395142" cy="396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b" anchorCtr="0" forceAA="0" compatLnSpc="1">
            <a:noAutofit/>
          </a:bodyPr>
          <a:lstStyle/>
          <a:p>
            <a:pPr algn="ctr"/>
            <a:r>
              <a:rPr lang="en-US" altLang="zh-CN" sz="1600" b="1" dirty="0">
                <a:solidFill>
                  <a:schemeClr val="bg1"/>
                </a:solidFill>
              </a:rPr>
              <a:t>1</a:t>
            </a:r>
            <a:endParaRPr lang="zh-CN" altLang="en-US" sz="1600" b="1" dirty="0" err="1">
              <a:solidFill>
                <a:schemeClr val="bg1"/>
              </a:solidFill>
            </a:endParaRPr>
          </a:p>
        </p:txBody>
      </p:sp>
      <p:sp>
        <p:nvSpPr>
          <p:cNvPr id="20" name="椭圆 80">
            <a:extLst>
              <a:ext uri="{FF2B5EF4-FFF2-40B4-BE49-F238E27FC236}">
                <a16:creationId xmlns:a16="http://schemas.microsoft.com/office/drawing/2014/main" id="{CFE5A137-6305-8F46-A27C-A071B4FB8456}"/>
              </a:ext>
            </a:extLst>
          </p:cNvPr>
          <p:cNvSpPr/>
          <p:nvPr/>
        </p:nvSpPr>
        <p:spPr>
          <a:xfrm>
            <a:off x="334964" y="3113379"/>
            <a:ext cx="395142" cy="396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b" anchorCtr="0" forceAA="0" compatLnSpc="1">
            <a:noAutofit/>
          </a:bodyPr>
          <a:lstStyle/>
          <a:p>
            <a:pPr algn="ctr"/>
            <a:r>
              <a:rPr lang="en-US" altLang="zh-CN" sz="1600" b="1" dirty="0">
                <a:solidFill>
                  <a:schemeClr val="bg1"/>
                </a:solidFill>
              </a:rPr>
              <a:t>2</a:t>
            </a:r>
            <a:endParaRPr lang="zh-CN" altLang="en-US" sz="1600" b="1" dirty="0" err="1">
              <a:solidFill>
                <a:schemeClr val="bg1"/>
              </a:solidFill>
            </a:endParaRPr>
          </a:p>
        </p:txBody>
      </p:sp>
      <p:sp>
        <p:nvSpPr>
          <p:cNvPr id="21" name="椭圆 80">
            <a:extLst>
              <a:ext uri="{FF2B5EF4-FFF2-40B4-BE49-F238E27FC236}">
                <a16:creationId xmlns:a16="http://schemas.microsoft.com/office/drawing/2014/main" id="{15A3DC4B-175C-5E41-8985-BB809AEEFDA7}"/>
              </a:ext>
            </a:extLst>
          </p:cNvPr>
          <p:cNvSpPr/>
          <p:nvPr/>
        </p:nvSpPr>
        <p:spPr>
          <a:xfrm>
            <a:off x="334964" y="4283264"/>
            <a:ext cx="395142" cy="396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b" anchorCtr="0" forceAA="0" compatLnSpc="1">
            <a:noAutofit/>
          </a:bodyPr>
          <a:lstStyle/>
          <a:p>
            <a:pPr algn="ctr"/>
            <a:r>
              <a:rPr lang="en-US" altLang="zh-CN" sz="1600" b="1" dirty="0">
                <a:solidFill>
                  <a:schemeClr val="bg1"/>
                </a:solidFill>
              </a:rPr>
              <a:t>3</a:t>
            </a:r>
            <a:endParaRPr lang="zh-CN" altLang="en-US" sz="1600" b="1" dirty="0" err="1">
              <a:solidFill>
                <a:schemeClr val="bg1"/>
              </a:solidFill>
            </a:endParaRPr>
          </a:p>
        </p:txBody>
      </p:sp>
    </p:spTree>
    <p:extLst>
      <p:ext uri="{BB962C8B-B14F-4D97-AF65-F5344CB8AC3E}">
        <p14:creationId xmlns:p14="http://schemas.microsoft.com/office/powerpoint/2010/main" val="4146121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4081C8-3CF6-C347-A79B-FEFDF3F2E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5791"/>
          </a:xfrm>
          <a:prstGeom prst="rect">
            <a:avLst/>
          </a:prstGeom>
        </p:spPr>
      </p:pic>
      <p:sp>
        <p:nvSpPr>
          <p:cNvPr id="5" name="文本占位符 4"/>
          <p:cNvSpPr>
            <a:spLocks noGrp="1"/>
          </p:cNvSpPr>
          <p:nvPr>
            <p:ph type="body" sz="quarter" idx="15"/>
          </p:nvPr>
        </p:nvSpPr>
        <p:spPr>
          <a:xfrm>
            <a:off x="1774825" y="6525875"/>
            <a:ext cx="8632080" cy="144360"/>
          </a:xfrm>
        </p:spPr>
        <p:txBody>
          <a:bodyPr/>
          <a:lstStyle/>
          <a:p>
            <a:endParaRPr lang="zh-CN" altLang="en-US" dirty="0"/>
          </a:p>
        </p:txBody>
      </p:sp>
      <p:sp>
        <p:nvSpPr>
          <p:cNvPr id="6" name="矩形 5"/>
          <p:cNvSpPr>
            <a:spLocks/>
          </p:cNvSpPr>
          <p:nvPr/>
        </p:nvSpPr>
        <p:spPr>
          <a:xfrm>
            <a:off x="1174163" y="1861173"/>
            <a:ext cx="9833404" cy="3479453"/>
          </a:xfrm>
          <a:prstGeom prst="rect">
            <a:avLst/>
          </a:prstGeom>
          <a:solidFill>
            <a:schemeClr val="bg1">
              <a:lumMod val="85000"/>
              <a:alpha val="54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p>
            <a:pPr algn="ctr"/>
            <a:endParaRPr lang="en-US" altLang="zh-CN" sz="2800" b="1" dirty="0">
              <a:solidFill>
                <a:schemeClr val="bg1"/>
              </a:solidFill>
            </a:endParaRPr>
          </a:p>
          <a:p>
            <a:pPr algn="ctr"/>
            <a:endParaRPr lang="en-US" altLang="zh-CN" sz="2800" b="1" dirty="0">
              <a:solidFill>
                <a:schemeClr val="bg1"/>
              </a:solidFill>
            </a:endParaRPr>
          </a:p>
          <a:p>
            <a:pPr algn="ctr"/>
            <a:r>
              <a:rPr lang="en-US" altLang="zh-CN" sz="4000" b="1" dirty="0">
                <a:solidFill>
                  <a:srgbClr val="00205F"/>
                </a:solidFill>
              </a:rPr>
              <a:t>Q</a:t>
            </a:r>
            <a:r>
              <a:rPr lang="zh-CN" altLang="en-US" sz="4000" b="1" dirty="0">
                <a:solidFill>
                  <a:srgbClr val="00205F"/>
                </a:solidFill>
              </a:rPr>
              <a:t> </a:t>
            </a:r>
            <a:r>
              <a:rPr lang="en-US" altLang="zh-CN" sz="4000" b="1" dirty="0">
                <a:solidFill>
                  <a:srgbClr val="00205F"/>
                </a:solidFill>
              </a:rPr>
              <a:t>&amp;</a:t>
            </a:r>
            <a:r>
              <a:rPr lang="zh-CN" altLang="en-US" sz="4000" b="1" dirty="0">
                <a:solidFill>
                  <a:srgbClr val="00205F"/>
                </a:solidFill>
              </a:rPr>
              <a:t> </a:t>
            </a:r>
            <a:r>
              <a:rPr lang="en-US" altLang="zh-CN" sz="4000" b="1" dirty="0">
                <a:solidFill>
                  <a:srgbClr val="00205F"/>
                </a:solidFill>
              </a:rPr>
              <a:t>A</a:t>
            </a:r>
          </a:p>
          <a:p>
            <a:pPr algn="ctr"/>
            <a:endParaRPr lang="en-US" altLang="zh-CN" sz="4000" b="1" dirty="0">
              <a:solidFill>
                <a:srgbClr val="00205F"/>
              </a:solidFill>
            </a:endParaRPr>
          </a:p>
          <a:p>
            <a:pPr algn="ctr"/>
            <a:r>
              <a:rPr lang="en-US" altLang="zh-CN" sz="4000" b="1" dirty="0">
                <a:solidFill>
                  <a:srgbClr val="00205F"/>
                </a:solidFill>
              </a:rPr>
              <a:t>Thank</a:t>
            </a:r>
            <a:r>
              <a:rPr lang="zh-CN" altLang="en-US" sz="4000" b="1" dirty="0">
                <a:solidFill>
                  <a:srgbClr val="00205F"/>
                </a:solidFill>
              </a:rPr>
              <a:t> </a:t>
            </a:r>
            <a:r>
              <a:rPr lang="en-US" altLang="zh-CN" sz="4000" b="1" dirty="0">
                <a:solidFill>
                  <a:srgbClr val="00205F"/>
                </a:solidFill>
              </a:rPr>
              <a:t>You.</a:t>
            </a:r>
          </a:p>
          <a:p>
            <a:pPr algn="ctr"/>
            <a:endParaRPr lang="en-US" altLang="zh-CN" sz="4000" b="1" dirty="0">
              <a:solidFill>
                <a:srgbClr val="00205F"/>
              </a:solidFill>
            </a:endParaRPr>
          </a:p>
          <a:p>
            <a:pPr algn="ctr"/>
            <a:endParaRPr lang="en-US" altLang="zh-CN" sz="4000" b="1" dirty="0">
              <a:solidFill>
                <a:srgbClr val="00205F"/>
              </a:solidFill>
            </a:endParaRPr>
          </a:p>
          <a:p>
            <a:pPr algn="ctr"/>
            <a:endParaRPr lang="en-US" altLang="zh-CN" sz="2800" b="1" dirty="0">
              <a:solidFill>
                <a:schemeClr val="bg1"/>
              </a:solidFill>
            </a:endParaRPr>
          </a:p>
          <a:p>
            <a:pPr algn="ctr"/>
            <a:endParaRPr lang="en-US" altLang="zh-CN" sz="2800" b="1" dirty="0">
              <a:solidFill>
                <a:schemeClr val="bg1"/>
              </a:solidFill>
            </a:endParaRPr>
          </a:p>
          <a:p>
            <a:pPr algn="ctr"/>
            <a:endParaRPr lang="en-US" altLang="zh-CN" sz="2000" b="1" dirty="0">
              <a:solidFill>
                <a:schemeClr val="bg1"/>
              </a:solidFill>
            </a:endParaRPr>
          </a:p>
          <a:p>
            <a:pPr algn="ctr"/>
            <a:endParaRPr lang="en-US" altLang="zh-CN" sz="2000" b="1" dirty="0">
              <a:solidFill>
                <a:schemeClr val="bg1"/>
              </a:solidFill>
            </a:endParaRPr>
          </a:p>
          <a:p>
            <a:pPr algn="ctr"/>
            <a:endParaRPr lang="en-US" altLang="zh-CN" sz="2000" b="1" dirty="0">
              <a:solidFill>
                <a:schemeClr val="bg1"/>
              </a:solidFill>
            </a:endParaRPr>
          </a:p>
          <a:p>
            <a:pPr algn="ctr"/>
            <a:endParaRPr lang="en-US" altLang="zh-CN" sz="2800" b="1" dirty="0">
              <a:solidFill>
                <a:srgbClr val="00205F"/>
              </a:solidFill>
            </a:endParaRPr>
          </a:p>
          <a:p>
            <a:pPr algn="ctr"/>
            <a:r>
              <a:rPr lang="en-US" altLang="zh-CN" sz="2800" b="1" dirty="0">
                <a:solidFill>
                  <a:schemeClr val="bg1"/>
                </a:solidFill>
              </a:rPr>
              <a:t>	</a:t>
            </a:r>
            <a:endParaRPr lang="zh-CN" altLang="en-US" sz="2800" b="1" dirty="0" err="1">
              <a:solidFill>
                <a:schemeClr val="bg1"/>
              </a:solidFill>
            </a:endParaRPr>
          </a:p>
        </p:txBody>
      </p:sp>
    </p:spTree>
    <p:extLst>
      <p:ext uri="{BB962C8B-B14F-4D97-AF65-F5344CB8AC3E}">
        <p14:creationId xmlns:p14="http://schemas.microsoft.com/office/powerpoint/2010/main" val="2019747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a:xfrm>
            <a:off x="338400" y="743300"/>
            <a:ext cx="11520000" cy="680688"/>
          </a:xfrm>
        </p:spPr>
        <p:txBody>
          <a:bodyPr/>
          <a:lstStyle/>
          <a:p>
            <a:r>
              <a:rPr lang="en-US" altLang="zh-CN" b="1" dirty="0"/>
              <a:t>Besides</a:t>
            </a:r>
            <a:r>
              <a:rPr lang="zh-CN" altLang="en-US" b="1" dirty="0"/>
              <a:t> </a:t>
            </a:r>
            <a:r>
              <a:rPr lang="en-US" altLang="zh-CN" b="1" dirty="0"/>
              <a:t>the</a:t>
            </a:r>
            <a:r>
              <a:rPr lang="zh-CN" altLang="en-US" b="1" dirty="0"/>
              <a:t> </a:t>
            </a:r>
            <a:r>
              <a:rPr lang="en-US" altLang="zh-CN" b="1" dirty="0"/>
              <a:t>quantitative</a:t>
            </a:r>
            <a:r>
              <a:rPr lang="zh-CN" altLang="en-US" b="1" dirty="0"/>
              <a:t> </a:t>
            </a:r>
            <a:r>
              <a:rPr lang="en-US" altLang="zh-CN" b="1" dirty="0"/>
              <a:t>result,</a:t>
            </a:r>
            <a:r>
              <a:rPr lang="zh-CN" altLang="en-US" b="1" dirty="0"/>
              <a:t> </a:t>
            </a:r>
            <a:r>
              <a:rPr lang="en-US" altLang="zh-CN" b="1" dirty="0"/>
              <a:t>there</a:t>
            </a:r>
            <a:r>
              <a:rPr lang="zh-CN" altLang="en-US" b="1" dirty="0"/>
              <a:t> </a:t>
            </a:r>
            <a:r>
              <a:rPr lang="en-US" altLang="zh-CN" b="1" dirty="0"/>
              <a:t>are</a:t>
            </a:r>
            <a:r>
              <a:rPr lang="zh-CN" altLang="en-US" b="1" dirty="0"/>
              <a:t> </a:t>
            </a:r>
            <a:r>
              <a:rPr lang="en-US" altLang="zh-CN" b="1" dirty="0"/>
              <a:t>several</a:t>
            </a:r>
            <a:r>
              <a:rPr lang="zh-CN" altLang="en-US" b="1" dirty="0"/>
              <a:t> </a:t>
            </a:r>
            <a:r>
              <a:rPr lang="en-US" altLang="zh-CN" b="1" dirty="0"/>
              <a:t>questions</a:t>
            </a:r>
            <a:r>
              <a:rPr lang="zh-CN" altLang="en-US" b="1" dirty="0"/>
              <a:t> </a:t>
            </a:r>
            <a:r>
              <a:rPr lang="en-US" altLang="zh-CN" b="1" dirty="0"/>
              <a:t>to</a:t>
            </a:r>
            <a:r>
              <a:rPr lang="zh-CN" altLang="en-US" b="1" dirty="0"/>
              <a:t> </a:t>
            </a:r>
            <a:r>
              <a:rPr lang="en-US" altLang="zh-CN" b="1" dirty="0"/>
              <a:t>answer</a:t>
            </a:r>
            <a:r>
              <a:rPr lang="zh-CN" altLang="en-US" b="1" dirty="0"/>
              <a:t> </a:t>
            </a:r>
            <a:r>
              <a:rPr lang="en-US" altLang="zh-CN" b="1" dirty="0"/>
              <a:t>about</a:t>
            </a:r>
            <a:r>
              <a:rPr lang="zh-CN" altLang="en-US" b="1" dirty="0"/>
              <a:t> </a:t>
            </a:r>
            <a:r>
              <a:rPr lang="en-US" altLang="zh-CN" b="1" dirty="0"/>
              <a:t>the</a:t>
            </a:r>
            <a:r>
              <a:rPr lang="zh-CN" altLang="en-US" b="1" dirty="0"/>
              <a:t> </a:t>
            </a:r>
            <a:r>
              <a:rPr lang="en-US" altLang="zh-CN" b="1" dirty="0"/>
              <a:t>optimal</a:t>
            </a:r>
            <a:r>
              <a:rPr lang="zh-CN" altLang="en-US" b="1" dirty="0"/>
              <a:t> </a:t>
            </a:r>
            <a:r>
              <a:rPr lang="en-US" altLang="zh-CN" b="1" dirty="0"/>
              <a:t>strategy.</a:t>
            </a:r>
            <a:r>
              <a:rPr lang="zh-CN" altLang="en-US" b="1" dirty="0"/>
              <a:t> </a:t>
            </a:r>
          </a:p>
        </p:txBody>
      </p:sp>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Main</a:t>
            </a:r>
            <a:r>
              <a:rPr lang="zh-CN" altLang="en-US" sz="2800" dirty="0"/>
              <a:t> </a:t>
            </a:r>
            <a:r>
              <a:rPr lang="en-US" altLang="zh-CN" sz="2800" dirty="0"/>
              <a:t>Questions</a:t>
            </a:r>
            <a:endParaRPr lang="zh-CN" altLang="en-US" sz="2800" dirty="0"/>
          </a:p>
        </p:txBody>
      </p:sp>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a:p>
        </p:txBody>
      </p:sp>
      <p:grpSp>
        <p:nvGrpSpPr>
          <p:cNvPr id="15" name="Group 14">
            <a:extLst>
              <a:ext uri="{FF2B5EF4-FFF2-40B4-BE49-F238E27FC236}">
                <a16:creationId xmlns:a16="http://schemas.microsoft.com/office/drawing/2014/main" id="{755AE063-58F6-694B-BDB4-9E41EE3F703A}"/>
              </a:ext>
            </a:extLst>
          </p:cNvPr>
          <p:cNvGrpSpPr/>
          <p:nvPr/>
        </p:nvGrpSpPr>
        <p:grpSpPr>
          <a:xfrm>
            <a:off x="2465441" y="1444692"/>
            <a:ext cx="7063118" cy="1042043"/>
            <a:chOff x="2465441" y="1444692"/>
            <a:chExt cx="7063118" cy="1042043"/>
          </a:xfrm>
        </p:grpSpPr>
        <p:sp>
          <p:nvSpPr>
            <p:cNvPr id="8" name="矩形 70">
              <a:extLst>
                <a:ext uri="{FF2B5EF4-FFF2-40B4-BE49-F238E27FC236}">
                  <a16:creationId xmlns:a16="http://schemas.microsoft.com/office/drawing/2014/main" id="{14F563FB-3EB6-E944-AF97-1152C1931E4F}"/>
                </a:ext>
              </a:extLst>
            </p:cNvPr>
            <p:cNvSpPr/>
            <p:nvPr/>
          </p:nvSpPr>
          <p:spPr>
            <a:xfrm>
              <a:off x="2663441" y="1646304"/>
              <a:ext cx="6865118" cy="840431"/>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ctr" anchorCtr="0" forceAA="0" compatLnSpc="1">
              <a:noAutofit/>
            </a:bodyPr>
            <a:lstStyle/>
            <a:p>
              <a:pPr algn="ctr"/>
              <a:r>
                <a:rPr lang="en-US" altLang="zh-CN" b="1" dirty="0">
                  <a:solidFill>
                    <a:schemeClr val="tx1"/>
                  </a:solidFill>
                </a:rPr>
                <a:t>When</a:t>
              </a:r>
              <a:r>
                <a:rPr lang="zh-CN" altLang="en-US" b="1" dirty="0">
                  <a:solidFill>
                    <a:schemeClr val="tx1"/>
                  </a:solidFill>
                </a:rPr>
                <a:t> </a:t>
              </a:r>
              <a:r>
                <a:rPr lang="en-US" altLang="zh-CN" b="1" dirty="0">
                  <a:solidFill>
                    <a:schemeClr val="tx1"/>
                  </a:solidFill>
                </a:rPr>
                <a:t>and</a:t>
              </a:r>
              <a:r>
                <a:rPr lang="zh-CN" altLang="en-US" b="1" dirty="0">
                  <a:solidFill>
                    <a:schemeClr val="tx1"/>
                  </a:solidFill>
                </a:rPr>
                <a:t> </a:t>
              </a:r>
              <a:r>
                <a:rPr lang="en-US" altLang="zh-CN" b="1" dirty="0">
                  <a:solidFill>
                    <a:schemeClr val="tx1"/>
                  </a:solidFill>
                </a:rPr>
                <a:t>how</a:t>
              </a:r>
              <a:r>
                <a:rPr lang="zh-CN" altLang="en-US" b="1" dirty="0">
                  <a:solidFill>
                    <a:schemeClr val="tx1"/>
                  </a:solidFill>
                </a:rPr>
                <a:t> </a:t>
              </a:r>
              <a:r>
                <a:rPr lang="en-US" altLang="zh-CN" b="1" dirty="0">
                  <a:solidFill>
                    <a:schemeClr val="tx1"/>
                  </a:solidFill>
                </a:rPr>
                <a:t>aggressively</a:t>
              </a:r>
              <a:r>
                <a:rPr lang="zh-CN" altLang="en-US" b="1" dirty="0">
                  <a:solidFill>
                    <a:schemeClr val="tx1"/>
                  </a:solidFill>
                </a:rPr>
                <a:t> </a:t>
              </a:r>
              <a:r>
                <a:rPr lang="en-US" altLang="zh-CN" b="1" dirty="0">
                  <a:solidFill>
                    <a:schemeClr val="tx1"/>
                  </a:solidFill>
                </a:rPr>
                <a:t>should</a:t>
              </a:r>
              <a:r>
                <a:rPr lang="zh-CN" altLang="en-US" b="1" dirty="0">
                  <a:solidFill>
                    <a:schemeClr val="tx1"/>
                  </a:solidFill>
                </a:rPr>
                <a:t> </a:t>
              </a:r>
              <a:r>
                <a:rPr lang="en-US" altLang="zh-CN" b="1" dirty="0">
                  <a:solidFill>
                    <a:schemeClr val="tx1"/>
                  </a:solidFill>
                </a:rPr>
                <a:t>one</a:t>
              </a:r>
              <a:r>
                <a:rPr lang="zh-CN" altLang="en-US" b="1" dirty="0">
                  <a:solidFill>
                    <a:schemeClr val="tx1"/>
                  </a:solidFill>
                </a:rPr>
                <a:t> </a:t>
              </a:r>
              <a:r>
                <a:rPr lang="en-US" altLang="zh-CN" b="1" dirty="0">
                  <a:solidFill>
                    <a:schemeClr val="tx1"/>
                  </a:solidFill>
                </a:rPr>
                <a:t>open</a:t>
              </a:r>
              <a:r>
                <a:rPr lang="zh-CN" altLang="en-US" b="1" dirty="0">
                  <a:solidFill>
                    <a:schemeClr val="tx1"/>
                  </a:solidFill>
                </a:rPr>
                <a:t> </a:t>
              </a:r>
              <a:r>
                <a:rPr lang="en-US" altLang="zh-CN" b="1" dirty="0">
                  <a:solidFill>
                    <a:schemeClr val="tx1"/>
                  </a:solidFill>
                </a:rPr>
                <a:t>the</a:t>
              </a:r>
              <a:r>
                <a:rPr lang="zh-CN" altLang="en-US" b="1" dirty="0">
                  <a:solidFill>
                    <a:schemeClr val="tx1"/>
                  </a:solidFill>
                </a:rPr>
                <a:t> </a:t>
              </a:r>
              <a:r>
                <a:rPr lang="en-US" altLang="zh-CN" b="1" dirty="0">
                  <a:solidFill>
                    <a:schemeClr val="tx1"/>
                  </a:solidFill>
                </a:rPr>
                <a:t>position</a:t>
              </a:r>
              <a:r>
                <a:rPr lang="zh-CN" altLang="en-US" b="1" dirty="0">
                  <a:solidFill>
                    <a:schemeClr val="tx1"/>
                  </a:solidFill>
                </a:rPr>
                <a:t>？</a:t>
              </a:r>
              <a:endParaRPr lang="en-US" altLang="zh-CN" b="1" dirty="0">
                <a:solidFill>
                  <a:schemeClr val="tx1"/>
                </a:solidFill>
              </a:endParaRPr>
            </a:p>
          </p:txBody>
        </p:sp>
        <p:sp>
          <p:nvSpPr>
            <p:cNvPr id="10" name="椭圆 80">
              <a:extLst>
                <a:ext uri="{FF2B5EF4-FFF2-40B4-BE49-F238E27FC236}">
                  <a16:creationId xmlns:a16="http://schemas.microsoft.com/office/drawing/2014/main" id="{D154ADA3-6B0A-CF46-98FD-640091B35D5B}"/>
                </a:ext>
              </a:extLst>
            </p:cNvPr>
            <p:cNvSpPr/>
            <p:nvPr/>
          </p:nvSpPr>
          <p:spPr>
            <a:xfrm>
              <a:off x="2465441" y="1444692"/>
              <a:ext cx="396000" cy="396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b" anchorCtr="0" forceAA="0" compatLnSpc="1">
              <a:noAutofit/>
            </a:bodyPr>
            <a:lstStyle/>
            <a:p>
              <a:pPr algn="ctr"/>
              <a:r>
                <a:rPr lang="en-US" altLang="zh-CN" sz="1600" b="1" dirty="0">
                  <a:solidFill>
                    <a:schemeClr val="bg1"/>
                  </a:solidFill>
                </a:rPr>
                <a:t>1</a:t>
              </a:r>
              <a:endParaRPr lang="zh-CN" altLang="en-US" sz="1600" b="1" dirty="0" err="1">
                <a:solidFill>
                  <a:schemeClr val="bg1"/>
                </a:solidFill>
              </a:endParaRPr>
            </a:p>
          </p:txBody>
        </p:sp>
      </p:grpSp>
      <p:grpSp>
        <p:nvGrpSpPr>
          <p:cNvPr id="16" name="Group 15">
            <a:extLst>
              <a:ext uri="{FF2B5EF4-FFF2-40B4-BE49-F238E27FC236}">
                <a16:creationId xmlns:a16="http://schemas.microsoft.com/office/drawing/2014/main" id="{B755A404-32A0-4C48-B58A-34D0B9CCDF14}"/>
              </a:ext>
            </a:extLst>
          </p:cNvPr>
          <p:cNvGrpSpPr/>
          <p:nvPr/>
        </p:nvGrpSpPr>
        <p:grpSpPr>
          <a:xfrm>
            <a:off x="2465441" y="2719993"/>
            <a:ext cx="7063118" cy="1042043"/>
            <a:chOff x="2465441" y="1444692"/>
            <a:chExt cx="7063118" cy="1042043"/>
          </a:xfrm>
        </p:grpSpPr>
        <p:sp>
          <p:nvSpPr>
            <p:cNvPr id="17" name="矩形 70">
              <a:extLst>
                <a:ext uri="{FF2B5EF4-FFF2-40B4-BE49-F238E27FC236}">
                  <a16:creationId xmlns:a16="http://schemas.microsoft.com/office/drawing/2014/main" id="{F328276B-B3A6-DE45-A0DA-7CB10383BE7F}"/>
                </a:ext>
              </a:extLst>
            </p:cNvPr>
            <p:cNvSpPr/>
            <p:nvPr/>
          </p:nvSpPr>
          <p:spPr>
            <a:xfrm>
              <a:off x="2663441" y="1646304"/>
              <a:ext cx="6865118" cy="840431"/>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ctr" anchorCtr="0" forceAA="0" compatLnSpc="1">
              <a:noAutofit/>
            </a:bodyPr>
            <a:lstStyle/>
            <a:p>
              <a:pPr algn="ctr"/>
              <a:r>
                <a:rPr lang="en-US" altLang="zh-CN" b="1" dirty="0">
                  <a:solidFill>
                    <a:schemeClr val="tx1"/>
                  </a:solidFill>
                </a:rPr>
                <a:t>When</a:t>
              </a:r>
              <a:r>
                <a:rPr lang="zh-CN" altLang="en-US" b="1" dirty="0">
                  <a:solidFill>
                    <a:schemeClr val="tx1"/>
                  </a:solidFill>
                </a:rPr>
                <a:t> </a:t>
              </a:r>
              <a:r>
                <a:rPr lang="en-US" altLang="zh-CN" b="1" dirty="0">
                  <a:solidFill>
                    <a:schemeClr val="tx1"/>
                  </a:solidFill>
                </a:rPr>
                <a:t>should</a:t>
              </a:r>
              <a:r>
                <a:rPr lang="zh-CN" altLang="en-US" b="1" dirty="0">
                  <a:solidFill>
                    <a:schemeClr val="tx1"/>
                  </a:solidFill>
                </a:rPr>
                <a:t> </a:t>
              </a:r>
              <a:r>
                <a:rPr lang="en-US" altLang="zh-CN" b="1" dirty="0">
                  <a:solidFill>
                    <a:schemeClr val="tx1"/>
                  </a:solidFill>
                </a:rPr>
                <a:t>one</a:t>
              </a:r>
              <a:r>
                <a:rPr lang="zh-CN" altLang="en-US" b="1" dirty="0">
                  <a:solidFill>
                    <a:schemeClr val="tx1"/>
                  </a:solidFill>
                </a:rPr>
                <a:t> </a:t>
              </a:r>
              <a:r>
                <a:rPr lang="en-US" altLang="zh-CN" b="1" dirty="0">
                  <a:solidFill>
                    <a:schemeClr val="tx1"/>
                  </a:solidFill>
                </a:rPr>
                <a:t>cut</a:t>
              </a:r>
              <a:r>
                <a:rPr lang="zh-CN" altLang="en-US" b="1" dirty="0">
                  <a:solidFill>
                    <a:schemeClr val="tx1"/>
                  </a:solidFill>
                </a:rPr>
                <a:t> </a:t>
              </a:r>
              <a:r>
                <a:rPr lang="en-US" altLang="zh-CN" b="1" dirty="0">
                  <a:solidFill>
                    <a:schemeClr val="tx1"/>
                  </a:solidFill>
                </a:rPr>
                <a:t>a</a:t>
              </a:r>
              <a:r>
                <a:rPr lang="zh-CN" altLang="en-US" b="1" dirty="0">
                  <a:solidFill>
                    <a:schemeClr val="tx1"/>
                  </a:solidFill>
                </a:rPr>
                <a:t> </a:t>
              </a:r>
              <a:r>
                <a:rPr lang="en-US" altLang="zh-CN" b="1" dirty="0">
                  <a:solidFill>
                    <a:schemeClr val="tx1"/>
                  </a:solidFill>
                </a:rPr>
                <a:t>losing</a:t>
              </a:r>
              <a:r>
                <a:rPr lang="zh-CN" altLang="en-US" b="1" dirty="0">
                  <a:solidFill>
                    <a:schemeClr val="tx1"/>
                  </a:solidFill>
                </a:rPr>
                <a:t> </a:t>
              </a:r>
              <a:r>
                <a:rPr lang="en-US" altLang="zh-CN" b="1" dirty="0">
                  <a:solidFill>
                    <a:schemeClr val="tx1"/>
                  </a:solidFill>
                </a:rPr>
                <a:t>position?</a:t>
              </a:r>
            </a:p>
          </p:txBody>
        </p:sp>
        <p:sp>
          <p:nvSpPr>
            <p:cNvPr id="18" name="椭圆 80">
              <a:extLst>
                <a:ext uri="{FF2B5EF4-FFF2-40B4-BE49-F238E27FC236}">
                  <a16:creationId xmlns:a16="http://schemas.microsoft.com/office/drawing/2014/main" id="{E8785304-4852-764E-95D5-7ABEA861045A}"/>
                </a:ext>
              </a:extLst>
            </p:cNvPr>
            <p:cNvSpPr/>
            <p:nvPr/>
          </p:nvSpPr>
          <p:spPr>
            <a:xfrm>
              <a:off x="2465441" y="1444692"/>
              <a:ext cx="396000" cy="396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b" anchorCtr="0" forceAA="0" compatLnSpc="1">
              <a:noAutofit/>
            </a:bodyPr>
            <a:lstStyle/>
            <a:p>
              <a:pPr algn="ctr"/>
              <a:r>
                <a:rPr lang="en-US" altLang="zh-CN" sz="1600" b="1" dirty="0">
                  <a:solidFill>
                    <a:schemeClr val="bg1"/>
                  </a:solidFill>
                </a:rPr>
                <a:t>2</a:t>
              </a:r>
              <a:endParaRPr lang="zh-CN" altLang="en-US" sz="1600" b="1" dirty="0" err="1">
                <a:solidFill>
                  <a:schemeClr val="bg1"/>
                </a:solidFill>
              </a:endParaRPr>
            </a:p>
          </p:txBody>
        </p:sp>
      </p:grpSp>
      <p:grpSp>
        <p:nvGrpSpPr>
          <p:cNvPr id="19" name="Group 18">
            <a:extLst>
              <a:ext uri="{FF2B5EF4-FFF2-40B4-BE49-F238E27FC236}">
                <a16:creationId xmlns:a16="http://schemas.microsoft.com/office/drawing/2014/main" id="{10097ADC-7F27-D044-8E65-57059D7DBD76}"/>
              </a:ext>
            </a:extLst>
          </p:cNvPr>
          <p:cNvGrpSpPr/>
          <p:nvPr/>
        </p:nvGrpSpPr>
        <p:grpSpPr>
          <a:xfrm>
            <a:off x="2465441" y="3995294"/>
            <a:ext cx="7063118" cy="1042043"/>
            <a:chOff x="2465441" y="1444692"/>
            <a:chExt cx="7063118" cy="1042043"/>
          </a:xfrm>
        </p:grpSpPr>
        <p:sp>
          <p:nvSpPr>
            <p:cNvPr id="20" name="矩形 70">
              <a:extLst>
                <a:ext uri="{FF2B5EF4-FFF2-40B4-BE49-F238E27FC236}">
                  <a16:creationId xmlns:a16="http://schemas.microsoft.com/office/drawing/2014/main" id="{048F9787-FD0B-3E48-A49B-B710CAA27BAD}"/>
                </a:ext>
              </a:extLst>
            </p:cNvPr>
            <p:cNvSpPr/>
            <p:nvPr/>
          </p:nvSpPr>
          <p:spPr>
            <a:xfrm>
              <a:off x="2663441" y="1646304"/>
              <a:ext cx="6865118" cy="840431"/>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ctr" anchorCtr="0" forceAA="0" compatLnSpc="1">
              <a:noAutofit/>
            </a:bodyPr>
            <a:lstStyle/>
            <a:p>
              <a:pPr algn="ctr"/>
              <a:r>
                <a:rPr lang="en-US" altLang="zh-CN" b="1" dirty="0">
                  <a:solidFill>
                    <a:schemeClr val="tx1"/>
                  </a:solidFill>
                </a:rPr>
                <a:t>What</a:t>
              </a:r>
              <a:r>
                <a:rPr lang="zh-CN" altLang="en-US" b="1" dirty="0">
                  <a:solidFill>
                    <a:schemeClr val="tx1"/>
                  </a:solidFill>
                </a:rPr>
                <a:t> </a:t>
              </a:r>
              <a:r>
                <a:rPr lang="en-US" altLang="zh-CN" b="1" dirty="0">
                  <a:solidFill>
                    <a:schemeClr val="tx1"/>
                  </a:solidFill>
                </a:rPr>
                <a:t>is</a:t>
              </a:r>
              <a:r>
                <a:rPr lang="zh-CN" altLang="en-US" b="1" dirty="0">
                  <a:solidFill>
                    <a:schemeClr val="tx1"/>
                  </a:solidFill>
                </a:rPr>
                <a:t> </a:t>
              </a:r>
              <a:r>
                <a:rPr lang="en-US" altLang="zh-CN" b="1" dirty="0">
                  <a:solidFill>
                    <a:schemeClr val="tx1"/>
                  </a:solidFill>
                </a:rPr>
                <a:t>the</a:t>
              </a:r>
              <a:r>
                <a:rPr lang="zh-CN" altLang="en-US" b="1" dirty="0">
                  <a:solidFill>
                    <a:schemeClr val="tx1"/>
                  </a:solidFill>
                </a:rPr>
                <a:t> </a:t>
              </a:r>
              <a:r>
                <a:rPr lang="en-US" altLang="zh-CN" b="1" dirty="0">
                  <a:solidFill>
                    <a:schemeClr val="tx1"/>
                  </a:solidFill>
                </a:rPr>
                <a:t>effect</a:t>
              </a:r>
              <a:r>
                <a:rPr lang="zh-CN" altLang="en-US" b="1" dirty="0">
                  <a:solidFill>
                    <a:schemeClr val="tx1"/>
                  </a:solidFill>
                </a:rPr>
                <a:t> </a:t>
              </a:r>
              <a:r>
                <a:rPr lang="en-US" altLang="zh-CN" b="1" dirty="0">
                  <a:solidFill>
                    <a:schemeClr val="tx1"/>
                  </a:solidFill>
                </a:rPr>
                <a:t>of</a:t>
              </a:r>
              <a:r>
                <a:rPr lang="zh-CN" altLang="en-US" b="1" dirty="0">
                  <a:solidFill>
                    <a:schemeClr val="tx1"/>
                  </a:solidFill>
                </a:rPr>
                <a:t> </a:t>
              </a:r>
              <a:r>
                <a:rPr lang="en-US" altLang="zh-CN" b="1" dirty="0">
                  <a:solidFill>
                    <a:schemeClr val="tx1"/>
                  </a:solidFill>
                </a:rPr>
                <a:t>parameters</a:t>
              </a:r>
              <a:r>
                <a:rPr lang="zh-CN" altLang="en-US" b="1" dirty="0">
                  <a:solidFill>
                    <a:schemeClr val="tx1"/>
                  </a:solidFill>
                </a:rPr>
                <a:t> </a:t>
              </a:r>
              <a:r>
                <a:rPr lang="en-US" altLang="zh-CN" b="1" dirty="0">
                  <a:solidFill>
                    <a:schemeClr val="tx1"/>
                  </a:solidFill>
                </a:rPr>
                <a:t>on</a:t>
              </a:r>
              <a:r>
                <a:rPr lang="zh-CN" altLang="en-US" b="1" dirty="0">
                  <a:solidFill>
                    <a:schemeClr val="tx1"/>
                  </a:solidFill>
                </a:rPr>
                <a:t> </a:t>
              </a:r>
              <a:r>
                <a:rPr lang="en-US" altLang="zh-CN" b="1" dirty="0">
                  <a:solidFill>
                    <a:schemeClr val="tx1"/>
                  </a:solidFill>
                </a:rPr>
                <a:t>the</a:t>
              </a:r>
              <a:r>
                <a:rPr lang="zh-CN" altLang="en-US" b="1" dirty="0">
                  <a:solidFill>
                    <a:schemeClr val="tx1"/>
                  </a:solidFill>
                </a:rPr>
                <a:t> </a:t>
              </a:r>
              <a:r>
                <a:rPr lang="en-US" altLang="zh-CN" b="1" dirty="0">
                  <a:solidFill>
                    <a:schemeClr val="tx1"/>
                  </a:solidFill>
                </a:rPr>
                <a:t>optimal</a:t>
              </a:r>
              <a:r>
                <a:rPr lang="zh-CN" altLang="en-US" b="1" dirty="0">
                  <a:solidFill>
                    <a:schemeClr val="tx1"/>
                  </a:solidFill>
                </a:rPr>
                <a:t> </a:t>
              </a:r>
              <a:r>
                <a:rPr lang="en-US" altLang="zh-CN" b="1" dirty="0">
                  <a:solidFill>
                    <a:schemeClr val="tx1"/>
                  </a:solidFill>
                </a:rPr>
                <a:t>strategy?</a:t>
              </a:r>
            </a:p>
          </p:txBody>
        </p:sp>
        <p:sp>
          <p:nvSpPr>
            <p:cNvPr id="21" name="椭圆 80">
              <a:extLst>
                <a:ext uri="{FF2B5EF4-FFF2-40B4-BE49-F238E27FC236}">
                  <a16:creationId xmlns:a16="http://schemas.microsoft.com/office/drawing/2014/main" id="{D2B270AA-4FDF-3E45-B055-5F3F7398AD6D}"/>
                </a:ext>
              </a:extLst>
            </p:cNvPr>
            <p:cNvSpPr/>
            <p:nvPr/>
          </p:nvSpPr>
          <p:spPr>
            <a:xfrm>
              <a:off x="2465441" y="1444692"/>
              <a:ext cx="396000" cy="396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b" anchorCtr="0" forceAA="0" compatLnSpc="1">
              <a:noAutofit/>
            </a:bodyPr>
            <a:lstStyle/>
            <a:p>
              <a:pPr algn="ctr"/>
              <a:r>
                <a:rPr lang="en-US" altLang="zh-CN" sz="1600" b="1" dirty="0">
                  <a:solidFill>
                    <a:schemeClr val="bg1"/>
                  </a:solidFill>
                </a:rPr>
                <a:t>3</a:t>
              </a:r>
              <a:endParaRPr lang="zh-CN" altLang="en-US" sz="1600" b="1" dirty="0" err="1">
                <a:solidFill>
                  <a:schemeClr val="bg1"/>
                </a:solidFill>
              </a:endParaRPr>
            </a:p>
          </p:txBody>
        </p:sp>
      </p:grpSp>
      <p:grpSp>
        <p:nvGrpSpPr>
          <p:cNvPr id="22" name="Group 21">
            <a:extLst>
              <a:ext uri="{FF2B5EF4-FFF2-40B4-BE49-F238E27FC236}">
                <a16:creationId xmlns:a16="http://schemas.microsoft.com/office/drawing/2014/main" id="{A7994582-D51B-DB40-8208-3FB288E36E4D}"/>
              </a:ext>
            </a:extLst>
          </p:cNvPr>
          <p:cNvGrpSpPr/>
          <p:nvPr/>
        </p:nvGrpSpPr>
        <p:grpSpPr>
          <a:xfrm>
            <a:off x="2465441" y="5238949"/>
            <a:ext cx="7063118" cy="1042043"/>
            <a:chOff x="2465441" y="1444692"/>
            <a:chExt cx="7063118" cy="1042043"/>
          </a:xfrm>
        </p:grpSpPr>
        <p:sp>
          <p:nvSpPr>
            <p:cNvPr id="23" name="矩形 70">
              <a:extLst>
                <a:ext uri="{FF2B5EF4-FFF2-40B4-BE49-F238E27FC236}">
                  <a16:creationId xmlns:a16="http://schemas.microsoft.com/office/drawing/2014/main" id="{D993C770-2B30-DC47-907F-C9CF792B3553}"/>
                </a:ext>
              </a:extLst>
            </p:cNvPr>
            <p:cNvSpPr/>
            <p:nvPr/>
          </p:nvSpPr>
          <p:spPr>
            <a:xfrm>
              <a:off x="2663441" y="1646304"/>
              <a:ext cx="6865118" cy="840431"/>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ctr" anchorCtr="0" forceAA="0" compatLnSpc="1">
              <a:noAutofit/>
            </a:bodyPr>
            <a:lstStyle/>
            <a:p>
              <a:pPr algn="ctr"/>
              <a:r>
                <a:rPr lang="en-US" altLang="zh-CN" b="1" dirty="0">
                  <a:solidFill>
                    <a:schemeClr val="tx1"/>
                  </a:solidFill>
                </a:rPr>
                <a:t>In</a:t>
              </a:r>
              <a:r>
                <a:rPr lang="zh-CN" altLang="en-US" b="1" dirty="0">
                  <a:solidFill>
                    <a:schemeClr val="tx1"/>
                  </a:solidFill>
                </a:rPr>
                <a:t> </a:t>
              </a:r>
              <a:r>
                <a:rPr lang="en-US" altLang="zh-CN" b="1" dirty="0">
                  <a:solidFill>
                    <a:schemeClr val="tx1"/>
                  </a:solidFill>
                </a:rPr>
                <a:t>addition</a:t>
              </a:r>
              <a:r>
                <a:rPr lang="zh-CN" altLang="en-US" b="1" dirty="0">
                  <a:solidFill>
                    <a:schemeClr val="tx1"/>
                  </a:solidFill>
                </a:rPr>
                <a:t> </a:t>
              </a:r>
              <a:r>
                <a:rPr lang="en-US" altLang="zh-CN" b="1" dirty="0">
                  <a:solidFill>
                    <a:schemeClr val="tx1"/>
                  </a:solidFill>
                </a:rPr>
                <a:t>to</a:t>
              </a:r>
              <a:r>
                <a:rPr lang="zh-CN" altLang="en-US" b="1" dirty="0">
                  <a:solidFill>
                    <a:schemeClr val="tx1"/>
                  </a:solidFill>
                </a:rPr>
                <a:t> </a:t>
              </a:r>
              <a:r>
                <a:rPr lang="en-US" altLang="zh-CN" b="1" dirty="0">
                  <a:solidFill>
                    <a:schemeClr val="tx1"/>
                  </a:solidFill>
                </a:rPr>
                <a:t>simulation</a:t>
              </a:r>
              <a:r>
                <a:rPr lang="zh-CN" altLang="en-US" b="1" dirty="0">
                  <a:solidFill>
                    <a:schemeClr val="tx1"/>
                  </a:solidFill>
                </a:rPr>
                <a:t> </a:t>
              </a:r>
              <a:r>
                <a:rPr lang="en-US" altLang="zh-CN" b="1" dirty="0">
                  <a:solidFill>
                    <a:schemeClr val="tx1"/>
                  </a:solidFill>
                </a:rPr>
                <a:t>result,</a:t>
              </a:r>
              <a:r>
                <a:rPr lang="zh-CN" altLang="en-US" b="1" dirty="0">
                  <a:solidFill>
                    <a:schemeClr val="tx1"/>
                  </a:solidFill>
                </a:rPr>
                <a:t> </a:t>
              </a:r>
              <a:r>
                <a:rPr lang="en-US" altLang="zh-CN" b="1" dirty="0">
                  <a:solidFill>
                    <a:schemeClr val="tx1"/>
                  </a:solidFill>
                </a:rPr>
                <a:t>does</a:t>
              </a:r>
              <a:r>
                <a:rPr lang="zh-CN" altLang="en-US" b="1" dirty="0">
                  <a:solidFill>
                    <a:schemeClr val="tx1"/>
                  </a:solidFill>
                </a:rPr>
                <a:t> </a:t>
              </a:r>
              <a:r>
                <a:rPr lang="en-US" altLang="zh-CN" b="1" dirty="0">
                  <a:solidFill>
                    <a:schemeClr val="tx1"/>
                  </a:solidFill>
                </a:rPr>
                <a:t>this</a:t>
              </a:r>
              <a:r>
                <a:rPr lang="zh-CN" altLang="en-US" b="1" dirty="0">
                  <a:solidFill>
                    <a:schemeClr val="tx1"/>
                  </a:solidFill>
                </a:rPr>
                <a:t> </a:t>
              </a:r>
              <a:r>
                <a:rPr lang="en-US" altLang="zh-CN" b="1" dirty="0">
                  <a:solidFill>
                    <a:schemeClr val="tx1"/>
                  </a:solidFill>
                </a:rPr>
                <a:t>strategy</a:t>
              </a:r>
              <a:r>
                <a:rPr lang="zh-CN" altLang="en-US" b="1" dirty="0">
                  <a:solidFill>
                    <a:schemeClr val="tx1"/>
                  </a:solidFill>
                </a:rPr>
                <a:t> </a:t>
              </a:r>
              <a:r>
                <a:rPr lang="en-US" altLang="zh-CN" b="1" dirty="0">
                  <a:solidFill>
                    <a:schemeClr val="tx1"/>
                  </a:solidFill>
                </a:rPr>
                <a:t>work</a:t>
              </a:r>
              <a:r>
                <a:rPr lang="zh-CN" altLang="en-US" b="1" dirty="0">
                  <a:solidFill>
                    <a:schemeClr val="tx1"/>
                  </a:solidFill>
                </a:rPr>
                <a:t> </a:t>
              </a:r>
              <a:r>
                <a:rPr lang="en-US" altLang="zh-CN" b="1" dirty="0">
                  <a:solidFill>
                    <a:schemeClr val="tx1"/>
                  </a:solidFill>
                </a:rPr>
                <a:t>well</a:t>
              </a:r>
              <a:r>
                <a:rPr lang="zh-CN" altLang="en-US" b="1" dirty="0">
                  <a:solidFill>
                    <a:schemeClr val="tx1"/>
                  </a:solidFill>
                </a:rPr>
                <a:t> </a:t>
              </a:r>
              <a:r>
                <a:rPr lang="en-US" altLang="zh-CN" b="1" dirty="0">
                  <a:solidFill>
                    <a:schemeClr val="tx1"/>
                  </a:solidFill>
                </a:rPr>
                <a:t>using</a:t>
              </a:r>
              <a:r>
                <a:rPr lang="zh-CN" altLang="en-US" b="1" dirty="0">
                  <a:solidFill>
                    <a:schemeClr val="tx1"/>
                  </a:solidFill>
                </a:rPr>
                <a:t> </a:t>
              </a:r>
              <a:r>
                <a:rPr lang="en-US" altLang="zh-CN" b="1" dirty="0">
                  <a:solidFill>
                    <a:schemeClr val="tx1"/>
                  </a:solidFill>
                </a:rPr>
                <a:t>empirical</a:t>
              </a:r>
              <a:r>
                <a:rPr lang="zh-CN" altLang="en-US" b="1" dirty="0">
                  <a:solidFill>
                    <a:schemeClr val="tx1"/>
                  </a:solidFill>
                </a:rPr>
                <a:t> </a:t>
              </a:r>
              <a:r>
                <a:rPr lang="en-US" altLang="zh-CN" b="1" dirty="0">
                  <a:solidFill>
                    <a:schemeClr val="tx1"/>
                  </a:solidFill>
                </a:rPr>
                <a:t>data?</a:t>
              </a:r>
            </a:p>
          </p:txBody>
        </p:sp>
        <p:sp>
          <p:nvSpPr>
            <p:cNvPr id="24" name="椭圆 80">
              <a:extLst>
                <a:ext uri="{FF2B5EF4-FFF2-40B4-BE49-F238E27FC236}">
                  <a16:creationId xmlns:a16="http://schemas.microsoft.com/office/drawing/2014/main" id="{821D8792-71DD-6148-890E-022E429DED02}"/>
                </a:ext>
              </a:extLst>
            </p:cNvPr>
            <p:cNvSpPr/>
            <p:nvPr/>
          </p:nvSpPr>
          <p:spPr>
            <a:xfrm>
              <a:off x="2465441" y="1444692"/>
              <a:ext cx="396000" cy="396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b" anchorCtr="0" forceAA="0" compatLnSpc="1">
              <a:noAutofit/>
            </a:bodyPr>
            <a:lstStyle/>
            <a:p>
              <a:pPr algn="ctr"/>
              <a:r>
                <a:rPr lang="en-US" altLang="zh-CN" sz="1600" b="1" dirty="0">
                  <a:solidFill>
                    <a:schemeClr val="bg1"/>
                  </a:solidFill>
                </a:rPr>
                <a:t>4</a:t>
              </a:r>
              <a:endParaRPr lang="zh-CN" altLang="en-US" sz="1600" b="1" dirty="0" err="1">
                <a:solidFill>
                  <a:schemeClr val="bg1"/>
                </a:solidFill>
              </a:endParaRPr>
            </a:p>
          </p:txBody>
        </p:sp>
      </p:grpSp>
    </p:spTree>
    <p:extLst>
      <p:ext uri="{BB962C8B-B14F-4D97-AF65-F5344CB8AC3E}">
        <p14:creationId xmlns:p14="http://schemas.microsoft.com/office/powerpoint/2010/main" val="1564665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5" name="文本占位符 4"/>
          <p:cNvSpPr>
            <a:spLocks noGrp="1"/>
          </p:cNvSpPr>
          <p:nvPr>
            <p:ph type="body" sz="quarter" idx="15"/>
          </p:nvPr>
        </p:nvSpPr>
        <p:spPr/>
        <p:txBody>
          <a:bodyPr/>
          <a:lstStyle/>
          <a:p>
            <a:endParaRPr lang="zh-CN" altLang="en-US"/>
          </a:p>
        </p:txBody>
      </p:sp>
      <p:sp>
        <p:nvSpPr>
          <p:cNvPr id="6" name="矩形 5"/>
          <p:cNvSpPr/>
          <p:nvPr/>
        </p:nvSpPr>
        <p:spPr>
          <a:xfrm>
            <a:off x="6066791" y="-15240"/>
            <a:ext cx="6125209" cy="6871970"/>
          </a:xfrm>
          <a:prstGeom prst="rect">
            <a:avLst/>
          </a:prstGeom>
          <a:solidFill>
            <a:schemeClr val="bg1">
              <a:lumMod val="85000"/>
              <a:alpha val="42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t" anchorCtr="0" forceAA="0" compatLnSpc="1">
            <a:noAutofit/>
          </a:bodyPr>
          <a:lstStyle/>
          <a:p>
            <a:pPr algn="ctr"/>
            <a:endParaRPr lang="zh-CN" altLang="en-US" sz="1200" dirty="0" err="1">
              <a:solidFill>
                <a:schemeClr val="bg1"/>
              </a:solidFill>
            </a:endParaRPr>
          </a:p>
        </p:txBody>
      </p:sp>
      <p:sp>
        <p:nvSpPr>
          <p:cNvPr id="15" name="矩形 14"/>
          <p:cNvSpPr/>
          <p:nvPr/>
        </p:nvSpPr>
        <p:spPr>
          <a:xfrm>
            <a:off x="6392544" y="2379390"/>
            <a:ext cx="4586605" cy="431165"/>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t" anchorCtr="0" forceAA="0" compatLnSpc="1">
            <a:noAutofit/>
          </a:bodyPr>
          <a:lstStyle/>
          <a:p>
            <a:pPr algn="ctr"/>
            <a:endParaRPr lang="zh-CN" altLang="en-US" sz="1200" dirty="0" err="1">
              <a:solidFill>
                <a:srgbClr val="002060"/>
              </a:solidFill>
            </a:endParaRPr>
          </a:p>
        </p:txBody>
      </p:sp>
      <p:sp>
        <p:nvSpPr>
          <p:cNvPr id="10" name="文本框 9"/>
          <p:cNvSpPr txBox="1"/>
          <p:nvPr/>
        </p:nvSpPr>
        <p:spPr>
          <a:xfrm>
            <a:off x="6441757" y="1219176"/>
            <a:ext cx="5375275" cy="5388398"/>
          </a:xfrm>
          <a:prstGeom prst="rect">
            <a:avLst/>
          </a:prstGeom>
          <a:noFill/>
        </p:spPr>
        <p:txBody>
          <a:bodyPr wrap="square" lIns="0" tIns="0" rIns="0" bIns="45720" rtlCol="0">
            <a:spAutoFit/>
          </a:bodyPr>
          <a:lstStyle/>
          <a:p>
            <a:pPr>
              <a:lnSpc>
                <a:spcPct val="120000"/>
              </a:lnSpc>
            </a:pPr>
            <a:r>
              <a:rPr lang="en-US" altLang="zh-CN" sz="2400" b="1" dirty="0">
                <a:solidFill>
                  <a:schemeClr val="accent2">
                    <a:lumMod val="75000"/>
                  </a:schemeClr>
                </a:solidFill>
                <a:ea typeface="华文楷体" panose="02010600040101010101" pitchFamily="2" charset="-122"/>
                <a:cs typeface="+mn-lt"/>
              </a:rPr>
              <a:t>Introduction</a:t>
            </a:r>
          </a:p>
          <a:p>
            <a:pPr>
              <a:lnSpc>
                <a:spcPct val="120000"/>
              </a:lnSpc>
            </a:pPr>
            <a:endParaRPr lang="en-US" altLang="zh-CN" sz="400" dirty="0">
              <a:solidFill>
                <a:schemeClr val="accent2">
                  <a:lumMod val="75000"/>
                </a:schemeClr>
              </a:solidFill>
              <a:ea typeface="华文楷体" panose="02010600040101010101" pitchFamily="2" charset="-122"/>
              <a:cs typeface="+mn-lt"/>
            </a:endParaRPr>
          </a:p>
          <a:p>
            <a:pPr lvl="1">
              <a:lnSpc>
                <a:spcPct val="90000"/>
              </a:lnSpc>
            </a:pPr>
            <a:r>
              <a:rPr lang="en-US" altLang="zh-CN" sz="2000" dirty="0">
                <a:solidFill>
                  <a:schemeClr val="accent2">
                    <a:lumMod val="75000"/>
                  </a:schemeClr>
                </a:solidFill>
                <a:ea typeface="华文楷体" panose="02010600040101010101" pitchFamily="2" charset="-122"/>
                <a:cs typeface="+mn-lt"/>
              </a:rPr>
              <a:t>Motivation</a:t>
            </a:r>
          </a:p>
          <a:p>
            <a:pPr lvl="1">
              <a:lnSpc>
                <a:spcPct val="90000"/>
              </a:lnSpc>
            </a:pPr>
            <a:r>
              <a:rPr lang="en-US" altLang="zh-CN" sz="2000" dirty="0">
                <a:solidFill>
                  <a:schemeClr val="accent2">
                    <a:lumMod val="75000"/>
                  </a:schemeClr>
                </a:solidFill>
                <a:ea typeface="华文楷体" panose="02010600040101010101" pitchFamily="2" charset="-122"/>
                <a:cs typeface="+mn-lt"/>
              </a:rPr>
              <a:t>Main</a:t>
            </a:r>
            <a:r>
              <a:rPr lang="zh-CN" altLang="en-US" sz="2000" dirty="0">
                <a:solidFill>
                  <a:schemeClr val="accent2">
                    <a:lumMod val="75000"/>
                  </a:schemeClr>
                </a:solidFill>
                <a:ea typeface="华文楷体" panose="02010600040101010101" pitchFamily="2" charset="-122"/>
                <a:cs typeface="+mn-lt"/>
              </a:rPr>
              <a:t> </a:t>
            </a:r>
            <a:r>
              <a:rPr lang="en-US" altLang="zh-CN" sz="2000" dirty="0">
                <a:solidFill>
                  <a:schemeClr val="accent2">
                    <a:lumMod val="75000"/>
                  </a:schemeClr>
                </a:solidFill>
                <a:ea typeface="华文楷体" panose="02010600040101010101" pitchFamily="2" charset="-122"/>
                <a:cs typeface="+mn-lt"/>
              </a:rPr>
              <a:t>questions</a:t>
            </a:r>
            <a:endParaRPr lang="en-US" altLang="zh-CN" sz="2800" dirty="0">
              <a:solidFill>
                <a:schemeClr val="accent2">
                  <a:lumMod val="75000"/>
                </a:schemeClr>
              </a:solidFill>
              <a:ea typeface="华文楷体" panose="02010600040101010101" pitchFamily="2" charset="-122"/>
              <a:cs typeface="+mn-lt"/>
            </a:endParaRPr>
          </a:p>
          <a:p>
            <a:pPr>
              <a:lnSpc>
                <a:spcPct val="150000"/>
              </a:lnSpc>
            </a:pPr>
            <a:r>
              <a:rPr lang="en-US" altLang="zh-CN" sz="2400" b="1" dirty="0">
                <a:solidFill>
                  <a:schemeClr val="bg1"/>
                </a:solidFill>
                <a:ea typeface="华文楷体" panose="02010600040101010101" pitchFamily="2" charset="-122"/>
                <a:cs typeface="+mn-lt"/>
                <a:sym typeface="+mn-ea"/>
              </a:rPr>
              <a:t>Model</a:t>
            </a:r>
            <a:r>
              <a:rPr lang="zh-CN" altLang="en-US" sz="2400" b="1" dirty="0">
                <a:solidFill>
                  <a:schemeClr val="bg1"/>
                </a:solidFill>
                <a:ea typeface="华文楷体" panose="02010600040101010101" pitchFamily="2" charset="-122"/>
                <a:cs typeface="+mn-lt"/>
                <a:sym typeface="+mn-ea"/>
              </a:rPr>
              <a:t> </a:t>
            </a:r>
            <a:r>
              <a:rPr lang="en-US" altLang="zh-CN" sz="2400" b="1" dirty="0">
                <a:solidFill>
                  <a:schemeClr val="bg1"/>
                </a:solidFill>
                <a:ea typeface="华文楷体" panose="02010600040101010101" pitchFamily="2" charset="-122"/>
                <a:cs typeface="+mn-lt"/>
                <a:sym typeface="+mn-ea"/>
              </a:rPr>
              <a:t>and</a:t>
            </a:r>
            <a:r>
              <a:rPr lang="zh-CN" altLang="en-US" sz="2400" b="1" dirty="0">
                <a:solidFill>
                  <a:schemeClr val="bg1"/>
                </a:solidFill>
                <a:ea typeface="华文楷体" panose="02010600040101010101" pitchFamily="2" charset="-122"/>
                <a:cs typeface="+mn-lt"/>
                <a:sym typeface="+mn-ea"/>
              </a:rPr>
              <a:t> </a:t>
            </a:r>
            <a:r>
              <a:rPr lang="en-US" altLang="zh-CN" sz="2400" b="1" dirty="0">
                <a:solidFill>
                  <a:schemeClr val="bg1"/>
                </a:solidFill>
                <a:ea typeface="华文楷体" panose="02010600040101010101" pitchFamily="2" charset="-122"/>
                <a:cs typeface="+mn-lt"/>
                <a:sym typeface="+mn-ea"/>
              </a:rPr>
              <a:t>strategy</a:t>
            </a:r>
          </a:p>
          <a:p>
            <a:pPr>
              <a:lnSpc>
                <a:spcPct val="150000"/>
              </a:lnSpc>
            </a:pPr>
            <a:endParaRPr lang="en-US" altLang="zh-CN" sz="400" dirty="0">
              <a:solidFill>
                <a:srgbClr val="002060"/>
              </a:solidFill>
              <a:ea typeface="华文楷体" panose="02010600040101010101" pitchFamily="2" charset="-122"/>
              <a:cs typeface="+mn-lt"/>
              <a:sym typeface="+mn-ea"/>
            </a:endParaRPr>
          </a:p>
          <a:p>
            <a:pPr lvl="1">
              <a:lnSpc>
                <a:spcPct val="90000"/>
              </a:lnSpc>
            </a:pPr>
            <a:r>
              <a:rPr lang="en-US" altLang="zh-CN" sz="2000" dirty="0">
                <a:solidFill>
                  <a:schemeClr val="accent2">
                    <a:lumMod val="75000"/>
                  </a:schemeClr>
                </a:solidFill>
                <a:ea typeface="华文楷体" panose="02010600040101010101" pitchFamily="2" charset="-122"/>
                <a:cs typeface="+mn-lt"/>
                <a:sym typeface="+mn-ea"/>
              </a:rPr>
              <a:t>Price</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process</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&amp;</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utility</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function</a:t>
            </a:r>
          </a:p>
          <a:p>
            <a:pPr lvl="1">
              <a:lnSpc>
                <a:spcPct val="90000"/>
              </a:lnSpc>
            </a:pPr>
            <a:r>
              <a:rPr lang="en-US" altLang="zh-CN" sz="2000" dirty="0">
                <a:solidFill>
                  <a:schemeClr val="accent2">
                    <a:lumMod val="75000"/>
                  </a:schemeClr>
                </a:solidFill>
                <a:ea typeface="华文楷体" panose="02010600040101010101" pitchFamily="2" charset="-122"/>
                <a:cs typeface="+mn-lt"/>
                <a:sym typeface="+mn-ea"/>
              </a:rPr>
              <a:t>Position</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&amp;</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wealth</a:t>
            </a:r>
          </a:p>
          <a:p>
            <a:pPr lvl="1">
              <a:lnSpc>
                <a:spcPct val="90000"/>
              </a:lnSpc>
            </a:pPr>
            <a:r>
              <a:rPr lang="en-US" altLang="zh-CN" sz="2000" dirty="0">
                <a:solidFill>
                  <a:schemeClr val="accent2">
                    <a:lumMod val="75000"/>
                  </a:schemeClr>
                </a:solidFill>
                <a:ea typeface="华文楷体" panose="02010600040101010101" pitchFamily="2" charset="-122"/>
                <a:cs typeface="+mn-lt"/>
                <a:sym typeface="+mn-ea"/>
              </a:rPr>
              <a:t>The</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optimal</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strategy</a:t>
            </a:r>
          </a:p>
          <a:p>
            <a:pPr lvl="1">
              <a:lnSpc>
                <a:spcPct val="90000"/>
              </a:lnSpc>
            </a:pPr>
            <a:r>
              <a:rPr lang="en-US" altLang="zh-CN" sz="2000" dirty="0">
                <a:solidFill>
                  <a:schemeClr val="accent2">
                    <a:lumMod val="75000"/>
                  </a:schemeClr>
                </a:solidFill>
                <a:ea typeface="华文楷体" panose="02010600040101010101" pitchFamily="2" charset="-122"/>
                <a:cs typeface="+mn-lt"/>
                <a:sym typeface="+mn-ea"/>
              </a:rPr>
              <a:t>Position</a:t>
            </a:r>
            <a:r>
              <a:rPr lang="zh-CN" altLang="en-US" sz="2000" dirty="0">
                <a:solidFill>
                  <a:schemeClr val="accent2">
                    <a:lumMod val="75000"/>
                  </a:schemeClr>
                </a:solidFill>
                <a:ea typeface="华文楷体" panose="02010600040101010101" pitchFamily="2" charset="-122"/>
                <a:cs typeface="+mn-lt"/>
                <a:sym typeface="+mn-ea"/>
              </a:rPr>
              <a:t> </a:t>
            </a:r>
            <a:r>
              <a:rPr lang="en-US" altLang="zh-CN" sz="2000" dirty="0">
                <a:solidFill>
                  <a:schemeClr val="accent2">
                    <a:lumMod val="75000"/>
                  </a:schemeClr>
                </a:solidFill>
                <a:ea typeface="华文楷体" panose="02010600040101010101" pitchFamily="2" charset="-122"/>
                <a:cs typeface="+mn-lt"/>
                <a:sym typeface="+mn-ea"/>
              </a:rPr>
              <a:t>management</a:t>
            </a:r>
            <a:endParaRPr lang="en-US" altLang="zh-CN" sz="2800" dirty="0">
              <a:solidFill>
                <a:schemeClr val="accent2">
                  <a:lumMod val="75000"/>
                </a:schemeClr>
              </a:solidFill>
              <a:ea typeface="华文楷体" panose="02010600040101010101" pitchFamily="2" charset="-122"/>
              <a:cs typeface="+mn-lt"/>
              <a:sym typeface="+mn-ea"/>
            </a:endParaRPr>
          </a:p>
          <a:p>
            <a:pPr>
              <a:lnSpc>
                <a:spcPct val="150000"/>
              </a:lnSpc>
            </a:pPr>
            <a:r>
              <a:rPr lang="en-US" altLang="zh-CN" sz="2400" b="1" dirty="0">
                <a:solidFill>
                  <a:schemeClr val="accent2">
                    <a:lumMod val="75000"/>
                  </a:schemeClr>
                </a:solidFill>
                <a:ea typeface="华文楷体" panose="02010600040101010101" pitchFamily="2" charset="-122"/>
                <a:cs typeface="+mn-lt"/>
              </a:rPr>
              <a:t>Empirical</a:t>
            </a:r>
            <a:r>
              <a:rPr lang="zh-CN" altLang="en-US" sz="2400" b="1" dirty="0">
                <a:solidFill>
                  <a:schemeClr val="accent2">
                    <a:lumMod val="75000"/>
                  </a:schemeClr>
                </a:solidFill>
                <a:ea typeface="华文楷体" panose="02010600040101010101" pitchFamily="2" charset="-122"/>
                <a:cs typeface="+mn-lt"/>
              </a:rPr>
              <a:t> </a:t>
            </a:r>
            <a:r>
              <a:rPr lang="en-US" altLang="zh-CN" sz="2400" b="1" dirty="0">
                <a:solidFill>
                  <a:schemeClr val="accent2">
                    <a:lumMod val="75000"/>
                  </a:schemeClr>
                </a:solidFill>
                <a:ea typeface="华文楷体" panose="02010600040101010101" pitchFamily="2" charset="-122"/>
                <a:cs typeface="+mn-lt"/>
              </a:rPr>
              <a:t>Analysis</a:t>
            </a:r>
          </a:p>
          <a:p>
            <a:pPr>
              <a:lnSpc>
                <a:spcPct val="150000"/>
              </a:lnSpc>
            </a:pPr>
            <a:r>
              <a:rPr lang="en-US" altLang="zh-CN" sz="400" b="1" dirty="0">
                <a:solidFill>
                  <a:schemeClr val="accent2">
                    <a:lumMod val="75000"/>
                  </a:schemeClr>
                </a:solidFill>
                <a:ea typeface="华文楷体" panose="02010600040101010101" pitchFamily="2" charset="-122"/>
                <a:cs typeface="+mn-lt"/>
              </a:rPr>
              <a:t> </a:t>
            </a:r>
            <a:endParaRPr lang="en-US" altLang="zh-CN" sz="400" dirty="0">
              <a:solidFill>
                <a:schemeClr val="accent2">
                  <a:lumMod val="75000"/>
                </a:schemeClr>
              </a:solidFill>
              <a:ea typeface="华文楷体" panose="02010600040101010101" pitchFamily="2" charset="-122"/>
              <a:cs typeface="+mn-lt"/>
            </a:endParaRPr>
          </a:p>
          <a:p>
            <a:pPr lvl="1">
              <a:lnSpc>
                <a:spcPct val="90000"/>
              </a:lnSpc>
            </a:pPr>
            <a:r>
              <a:rPr lang="en-US" altLang="zh-CN" sz="2000" dirty="0">
                <a:solidFill>
                  <a:schemeClr val="accent2">
                    <a:lumMod val="75000"/>
                  </a:schemeClr>
                </a:solidFill>
                <a:ea typeface="华文楷体" panose="02010600040101010101" pitchFamily="2" charset="-122"/>
                <a:cs typeface="+mn-lt"/>
              </a:rPr>
              <a:t>Simulation</a:t>
            </a:r>
          </a:p>
          <a:p>
            <a:pPr lvl="1">
              <a:lnSpc>
                <a:spcPct val="90000"/>
              </a:lnSpc>
            </a:pPr>
            <a:r>
              <a:rPr lang="en-US" altLang="zh-CN" sz="2000" dirty="0">
                <a:solidFill>
                  <a:schemeClr val="accent2">
                    <a:lumMod val="75000"/>
                  </a:schemeClr>
                </a:solidFill>
                <a:ea typeface="华文楷体" panose="02010600040101010101" pitchFamily="2" charset="-122"/>
                <a:cs typeface="+mn-lt"/>
              </a:rPr>
              <a:t>Sensitivity</a:t>
            </a:r>
            <a:r>
              <a:rPr lang="zh-CN" altLang="en-US" sz="2000" dirty="0">
                <a:solidFill>
                  <a:schemeClr val="accent2">
                    <a:lumMod val="75000"/>
                  </a:schemeClr>
                </a:solidFill>
                <a:ea typeface="华文楷体" panose="02010600040101010101" pitchFamily="2" charset="-122"/>
                <a:cs typeface="+mn-lt"/>
              </a:rPr>
              <a:t> </a:t>
            </a:r>
            <a:r>
              <a:rPr lang="en-US" altLang="zh-CN" sz="2000" dirty="0">
                <a:solidFill>
                  <a:schemeClr val="accent2">
                    <a:lumMod val="75000"/>
                  </a:schemeClr>
                </a:solidFill>
                <a:ea typeface="华文楷体" panose="02010600040101010101" pitchFamily="2" charset="-122"/>
                <a:cs typeface="+mn-lt"/>
              </a:rPr>
              <a:t>analysis</a:t>
            </a:r>
          </a:p>
          <a:p>
            <a:pPr lvl="1">
              <a:lnSpc>
                <a:spcPct val="90000"/>
              </a:lnSpc>
            </a:pPr>
            <a:r>
              <a:rPr lang="en-US" altLang="zh-CN" sz="2000" dirty="0">
                <a:solidFill>
                  <a:schemeClr val="accent2">
                    <a:lumMod val="75000"/>
                  </a:schemeClr>
                </a:solidFill>
                <a:ea typeface="华文楷体" panose="02010600040101010101" pitchFamily="2" charset="-122"/>
                <a:cs typeface="+mn-lt"/>
              </a:rPr>
              <a:t>ETF</a:t>
            </a:r>
            <a:r>
              <a:rPr lang="zh-CN" altLang="en-US" sz="2000" dirty="0">
                <a:solidFill>
                  <a:schemeClr val="accent2">
                    <a:lumMod val="75000"/>
                  </a:schemeClr>
                </a:solidFill>
                <a:ea typeface="华文楷体" panose="02010600040101010101" pitchFamily="2" charset="-122"/>
                <a:cs typeface="+mn-lt"/>
              </a:rPr>
              <a:t> </a:t>
            </a:r>
            <a:r>
              <a:rPr lang="en-US" altLang="zh-CN" sz="2000" dirty="0">
                <a:solidFill>
                  <a:schemeClr val="accent2">
                    <a:lumMod val="75000"/>
                  </a:schemeClr>
                </a:solidFill>
                <a:ea typeface="华文楷体" panose="02010600040101010101" pitchFamily="2" charset="-122"/>
                <a:cs typeface="+mn-lt"/>
              </a:rPr>
              <a:t>pair</a:t>
            </a:r>
            <a:r>
              <a:rPr lang="zh-CN" altLang="en-US" sz="2000" dirty="0">
                <a:solidFill>
                  <a:schemeClr val="accent2">
                    <a:lumMod val="75000"/>
                  </a:schemeClr>
                </a:solidFill>
                <a:ea typeface="华文楷体" panose="02010600040101010101" pitchFamily="2" charset="-122"/>
                <a:cs typeface="+mn-lt"/>
              </a:rPr>
              <a:t> </a:t>
            </a:r>
            <a:r>
              <a:rPr lang="en-US" altLang="zh-CN" sz="2000" dirty="0">
                <a:solidFill>
                  <a:schemeClr val="accent2">
                    <a:lumMod val="75000"/>
                  </a:schemeClr>
                </a:solidFill>
                <a:ea typeface="华文楷体" panose="02010600040101010101" pitchFamily="2" charset="-122"/>
                <a:cs typeface="+mn-lt"/>
              </a:rPr>
              <a:t>trading</a:t>
            </a:r>
          </a:p>
          <a:p>
            <a:pPr>
              <a:lnSpc>
                <a:spcPct val="150000"/>
              </a:lnSpc>
            </a:pPr>
            <a:r>
              <a:rPr lang="en-US" altLang="zh-CN" sz="2400" b="1" dirty="0">
                <a:solidFill>
                  <a:srgbClr val="1D6295"/>
                </a:solidFill>
                <a:ea typeface="华文楷体" panose="02010600040101010101" pitchFamily="2" charset="-122"/>
                <a:cs typeface="+mn-lt"/>
              </a:rPr>
              <a:t>Conclusion</a:t>
            </a:r>
            <a:r>
              <a:rPr lang="zh-CN" altLang="en-US" sz="2400" b="1" dirty="0">
                <a:solidFill>
                  <a:srgbClr val="1D6295"/>
                </a:solidFill>
                <a:ea typeface="华文楷体" panose="02010600040101010101" pitchFamily="2" charset="-122"/>
                <a:cs typeface="+mn-lt"/>
              </a:rPr>
              <a:t> </a:t>
            </a:r>
            <a:r>
              <a:rPr lang="en-US" altLang="zh-CN" sz="2400" b="1" dirty="0">
                <a:solidFill>
                  <a:srgbClr val="1D6295"/>
                </a:solidFill>
                <a:ea typeface="华文楷体" panose="02010600040101010101" pitchFamily="2" charset="-122"/>
                <a:cs typeface="+mn-lt"/>
              </a:rPr>
              <a:t>and</a:t>
            </a:r>
            <a:r>
              <a:rPr lang="zh-CN" altLang="en-US" sz="2400" b="1" dirty="0">
                <a:solidFill>
                  <a:srgbClr val="1D6295"/>
                </a:solidFill>
                <a:ea typeface="华文楷体" panose="02010600040101010101" pitchFamily="2" charset="-122"/>
                <a:cs typeface="+mn-lt"/>
              </a:rPr>
              <a:t> </a:t>
            </a:r>
            <a:r>
              <a:rPr lang="en-US" altLang="zh-CN" sz="2400" b="1" dirty="0">
                <a:solidFill>
                  <a:srgbClr val="1D6295"/>
                </a:solidFill>
                <a:ea typeface="华文楷体" panose="02010600040101010101" pitchFamily="2" charset="-122"/>
                <a:cs typeface="+mn-lt"/>
              </a:rPr>
              <a:t>Challenge</a:t>
            </a:r>
          </a:p>
          <a:p>
            <a:pPr>
              <a:lnSpc>
                <a:spcPct val="150000"/>
              </a:lnSpc>
            </a:pPr>
            <a:r>
              <a:rPr lang="en-US" altLang="zh-CN" sz="2400" b="1" dirty="0">
                <a:solidFill>
                  <a:srgbClr val="1D6295"/>
                </a:solidFill>
                <a:ea typeface="华文楷体" panose="02010600040101010101" pitchFamily="2" charset="-122"/>
                <a:cs typeface="+mn-lt"/>
              </a:rPr>
              <a:t>Improvement</a:t>
            </a:r>
          </a:p>
        </p:txBody>
      </p:sp>
      <p:sp>
        <p:nvSpPr>
          <p:cNvPr id="14" name="文本框 13"/>
          <p:cNvSpPr txBox="1"/>
          <p:nvPr/>
        </p:nvSpPr>
        <p:spPr>
          <a:xfrm>
            <a:off x="6066791" y="244578"/>
            <a:ext cx="2256790" cy="543560"/>
          </a:xfrm>
          <a:prstGeom prst="rect">
            <a:avLst/>
          </a:prstGeom>
          <a:noFill/>
        </p:spPr>
        <p:txBody>
          <a:bodyPr wrap="square" lIns="0" tIns="0" rIns="0" bIns="45720" rtlCol="0">
            <a:spAutoFit/>
          </a:bodyPr>
          <a:lstStyle/>
          <a:p>
            <a:pPr algn="ctr">
              <a:lnSpc>
                <a:spcPct val="90000"/>
              </a:lnSpc>
            </a:pPr>
            <a:r>
              <a:rPr lang="en-US" altLang="zh-CN" sz="3600" b="1" dirty="0">
                <a:solidFill>
                  <a:srgbClr val="0070C0"/>
                </a:solidFill>
                <a:ea typeface="华文楷体" panose="02010600040101010101" pitchFamily="2" charset="-122"/>
                <a:cs typeface="+mn-lt"/>
              </a:rPr>
              <a:t>Agenda</a:t>
            </a:r>
          </a:p>
        </p:txBody>
      </p:sp>
      <p:pic>
        <p:nvPicPr>
          <p:cNvPr id="24" name="Content Placeholder 23">
            <a:extLst>
              <a:ext uri="{FF2B5EF4-FFF2-40B4-BE49-F238E27FC236}">
                <a16:creationId xmlns:a16="http://schemas.microsoft.com/office/drawing/2014/main" id="{CB84F2D6-B951-3542-B46C-FCF6078BE852}"/>
              </a:ext>
            </a:extLst>
          </p:cNvPr>
          <p:cNvPicPr>
            <a:picLocks noGrp="1" noChangeAspect="1"/>
          </p:cNvPicPr>
          <p:nvPr>
            <p:ph sz="quarter" idx="18"/>
          </p:nvPr>
        </p:nvPicPr>
        <p:blipFill>
          <a:blip r:embed="rId3">
            <a:alphaModFix amt="85000"/>
            <a:extLst>
              <a:ext uri="{28A0092B-C50C-407E-A947-70E740481C1C}">
                <a14:useLocalDpi xmlns:a14="http://schemas.microsoft.com/office/drawing/2010/main" val="0"/>
              </a:ext>
            </a:extLst>
          </a:blip>
          <a:stretch>
            <a:fillRect/>
          </a:stretch>
        </p:blipFill>
        <p:spPr>
          <a:xfrm>
            <a:off x="-11417" y="-15240"/>
            <a:ext cx="6107417" cy="6874342"/>
          </a:xfrm>
        </p:spPr>
      </p:pic>
    </p:spTree>
    <p:extLst>
      <p:ext uri="{BB962C8B-B14F-4D97-AF65-F5344CB8AC3E}">
        <p14:creationId xmlns:p14="http://schemas.microsoft.com/office/powerpoint/2010/main" val="3156999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p:txBody>
          <a:bodyPr/>
          <a:lstStyle/>
          <a:p>
            <a:pPr lvl="0"/>
            <a:r>
              <a:rPr lang="en-US" altLang="zh-CN" b="1" dirty="0"/>
              <a:t>We</a:t>
            </a:r>
            <a:r>
              <a:rPr lang="zh-CN" altLang="en-US" b="1" dirty="0"/>
              <a:t> </a:t>
            </a:r>
            <a:r>
              <a:rPr lang="en-US" altLang="zh-CN" b="1" dirty="0"/>
              <a:t>assume</a:t>
            </a:r>
            <a:r>
              <a:rPr lang="zh-CN" altLang="en-US" b="1" dirty="0"/>
              <a:t> </a:t>
            </a:r>
            <a:r>
              <a:rPr lang="en-US" altLang="zh-CN" b="1" dirty="0"/>
              <a:t>the</a:t>
            </a:r>
            <a:r>
              <a:rPr lang="zh-CN" altLang="en-US" b="1" dirty="0"/>
              <a:t> </a:t>
            </a:r>
            <a:r>
              <a:rPr lang="en-US" altLang="zh-CN" b="1" dirty="0"/>
              <a:t>spread</a:t>
            </a:r>
            <a:r>
              <a:rPr lang="zh-CN" altLang="en-US" b="1" dirty="0"/>
              <a:t> </a:t>
            </a:r>
            <a:r>
              <a:rPr lang="en-US" altLang="zh-CN" b="1" dirty="0"/>
              <a:t>between</a:t>
            </a:r>
            <a:r>
              <a:rPr lang="zh-CN" altLang="en-US" b="1" dirty="0"/>
              <a:t> </a:t>
            </a:r>
            <a:r>
              <a:rPr lang="en-US" altLang="zh-CN" b="1" dirty="0"/>
              <a:t>2</a:t>
            </a:r>
            <a:r>
              <a:rPr lang="zh-CN" altLang="en-US" b="1" dirty="0"/>
              <a:t> </a:t>
            </a:r>
            <a:r>
              <a:rPr lang="en-US" altLang="zh-CN" b="1" dirty="0"/>
              <a:t>assets</a:t>
            </a:r>
            <a:r>
              <a:rPr lang="zh-CN" altLang="en-US" b="1" dirty="0"/>
              <a:t> </a:t>
            </a:r>
            <a:r>
              <a:rPr lang="en-US" altLang="zh-CN" b="1" dirty="0"/>
              <a:t>follows</a:t>
            </a:r>
            <a:r>
              <a:rPr lang="zh-CN" altLang="en-US" b="1" dirty="0"/>
              <a:t> </a:t>
            </a:r>
            <a:r>
              <a:rPr lang="en-US" altLang="zh-CN" b="1" dirty="0"/>
              <a:t>the</a:t>
            </a:r>
            <a:r>
              <a:rPr lang="zh-CN" altLang="en-US" b="1" dirty="0"/>
              <a:t> </a:t>
            </a:r>
            <a:r>
              <a:rPr lang="en-US" altLang="zh-CN" b="1" dirty="0"/>
              <a:t>Ornstein-</a:t>
            </a:r>
            <a:r>
              <a:rPr lang="en-US" altLang="zh-CN" b="1" dirty="0" err="1"/>
              <a:t>Uhlenbeck</a:t>
            </a:r>
            <a:r>
              <a:rPr lang="zh-CN" altLang="en-US" b="1" dirty="0"/>
              <a:t> </a:t>
            </a:r>
            <a:r>
              <a:rPr lang="en-US" altLang="zh-CN" b="1" dirty="0"/>
              <a:t>process</a:t>
            </a:r>
            <a:r>
              <a:rPr lang="zh-CN" altLang="en-US" b="1" dirty="0"/>
              <a:t> </a:t>
            </a:r>
            <a:r>
              <a:rPr lang="en-US" altLang="zh-CN" b="1" dirty="0"/>
              <a:t>and</a:t>
            </a:r>
            <a:r>
              <a:rPr lang="zh-CN" altLang="en-US" b="1" dirty="0"/>
              <a:t> </a:t>
            </a:r>
            <a:r>
              <a:rPr lang="en-US" altLang="zh-CN" b="1" dirty="0"/>
              <a:t>utility</a:t>
            </a:r>
            <a:r>
              <a:rPr lang="zh-CN" altLang="en-US" b="1" dirty="0"/>
              <a:t> </a:t>
            </a:r>
            <a:r>
              <a:rPr lang="en-US" altLang="zh-CN" b="1" dirty="0"/>
              <a:t>function</a:t>
            </a:r>
            <a:r>
              <a:rPr lang="zh-CN" altLang="en-US" b="1" dirty="0"/>
              <a:t> </a:t>
            </a:r>
            <a:r>
              <a:rPr lang="en-US" altLang="zh-CN" b="1" dirty="0"/>
              <a:t>is</a:t>
            </a:r>
            <a:r>
              <a:rPr lang="zh-CN" altLang="en-US" b="1" dirty="0"/>
              <a:t> </a:t>
            </a:r>
            <a:r>
              <a:rPr lang="en-US" altLang="zh-CN" b="1" dirty="0"/>
              <a:t>power</a:t>
            </a:r>
            <a:r>
              <a:rPr lang="zh-CN" altLang="en-US" b="1" dirty="0"/>
              <a:t> </a:t>
            </a:r>
            <a:r>
              <a:rPr lang="en-US" altLang="zh-CN" b="1" dirty="0"/>
              <a:t>utility</a:t>
            </a:r>
            <a:r>
              <a:rPr lang="zh-CN" altLang="en-US" b="1" dirty="0"/>
              <a:t> </a:t>
            </a:r>
            <a:r>
              <a:rPr lang="en-US" altLang="zh-CN" b="1" dirty="0"/>
              <a:t>function.</a:t>
            </a:r>
            <a:endParaRPr lang="zh-CN" altLang="zh-CN" b="1" dirty="0"/>
          </a:p>
        </p:txBody>
      </p:sp>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Price</a:t>
            </a:r>
            <a:r>
              <a:rPr lang="zh-CN" altLang="en-US" sz="2800" dirty="0"/>
              <a:t> </a:t>
            </a:r>
            <a:r>
              <a:rPr lang="en-US" altLang="zh-CN" sz="2800" dirty="0"/>
              <a:t>Process</a:t>
            </a:r>
            <a:r>
              <a:rPr lang="zh-CN" altLang="en-US" sz="2800" dirty="0"/>
              <a:t> </a:t>
            </a:r>
            <a:r>
              <a:rPr lang="en-US" altLang="zh-CN" sz="2800" dirty="0"/>
              <a:t>and</a:t>
            </a:r>
            <a:r>
              <a:rPr lang="zh-CN" altLang="en-US" sz="2800" dirty="0"/>
              <a:t> </a:t>
            </a:r>
            <a:r>
              <a:rPr lang="en-US" altLang="zh-CN" sz="2800" dirty="0"/>
              <a:t>Utility</a:t>
            </a:r>
            <a:r>
              <a:rPr lang="zh-CN" altLang="en-US" sz="2800" dirty="0"/>
              <a:t> </a:t>
            </a:r>
            <a:r>
              <a:rPr lang="en-US" altLang="zh-CN" sz="2800" dirty="0"/>
              <a:t>Function</a:t>
            </a:r>
            <a:endParaRPr lang="zh-CN" altLang="en-US" sz="2800" dirty="0"/>
          </a:p>
        </p:txBody>
      </p:sp>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a:p>
        </p:txBody>
      </p:sp>
      <p:sp>
        <p:nvSpPr>
          <p:cNvPr id="7" name="矩形 70">
            <a:extLst>
              <a:ext uri="{FF2B5EF4-FFF2-40B4-BE49-F238E27FC236}">
                <a16:creationId xmlns:a16="http://schemas.microsoft.com/office/drawing/2014/main" id="{19A9632E-4E08-1D48-9565-1269E1129769}"/>
              </a:ext>
            </a:extLst>
          </p:cNvPr>
          <p:cNvSpPr/>
          <p:nvPr/>
        </p:nvSpPr>
        <p:spPr>
          <a:xfrm>
            <a:off x="932139" y="1834637"/>
            <a:ext cx="4018238" cy="436496"/>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ctr" anchorCtr="0" forceAA="0" compatLnSpc="1">
            <a:noAutofit/>
          </a:bodyPr>
          <a:lstStyle/>
          <a:p>
            <a:pPr algn="ctr"/>
            <a:r>
              <a:rPr lang="en-US" altLang="zh-CN" dirty="0">
                <a:solidFill>
                  <a:schemeClr val="tx1"/>
                </a:solidFill>
              </a:rPr>
              <a:t>The</a:t>
            </a:r>
            <a:r>
              <a:rPr lang="zh-CN" altLang="en-US" dirty="0">
                <a:solidFill>
                  <a:schemeClr val="tx1"/>
                </a:solidFill>
              </a:rPr>
              <a:t> </a:t>
            </a:r>
            <a:r>
              <a:rPr lang="en-US" altLang="zh-CN" dirty="0">
                <a:solidFill>
                  <a:schemeClr val="tx1"/>
                </a:solidFill>
              </a:rPr>
              <a:t>Ornstein-</a:t>
            </a:r>
            <a:r>
              <a:rPr lang="en-US" altLang="zh-CN" dirty="0" err="1">
                <a:solidFill>
                  <a:schemeClr val="tx1"/>
                </a:solidFill>
              </a:rPr>
              <a:t>Uhlenbeck</a:t>
            </a:r>
            <a:r>
              <a:rPr lang="zh-CN" altLang="en-US" dirty="0">
                <a:solidFill>
                  <a:schemeClr val="tx1"/>
                </a:solidFill>
              </a:rPr>
              <a:t> </a:t>
            </a:r>
            <a:r>
              <a:rPr lang="en-US" altLang="zh-CN" dirty="0">
                <a:solidFill>
                  <a:schemeClr val="tx1"/>
                </a:solidFill>
              </a:rPr>
              <a:t>process</a:t>
            </a:r>
            <a:r>
              <a:rPr lang="zh-CN" altLang="en-US" dirty="0">
                <a:solidFill>
                  <a:schemeClr val="tx1"/>
                </a:solidFill>
              </a:rPr>
              <a:t> </a:t>
            </a:r>
            <a:endParaRPr lang="en-US" altLang="zh-CN" dirty="0">
              <a:solidFill>
                <a:schemeClr val="tx1"/>
              </a:solidFill>
            </a:endParaRPr>
          </a:p>
        </p:txBody>
      </p:sp>
      <p:sp>
        <p:nvSpPr>
          <p:cNvPr id="9" name="Right Arrow 8">
            <a:extLst>
              <a:ext uri="{FF2B5EF4-FFF2-40B4-BE49-F238E27FC236}">
                <a16:creationId xmlns:a16="http://schemas.microsoft.com/office/drawing/2014/main" id="{F0DDF8D3-FB3A-6E45-9424-1B9F7AA2A2A8}"/>
              </a:ext>
            </a:extLst>
          </p:cNvPr>
          <p:cNvSpPr/>
          <p:nvPr/>
        </p:nvSpPr>
        <p:spPr>
          <a:xfrm>
            <a:off x="5861084" y="1636991"/>
            <a:ext cx="457200" cy="834099"/>
          </a:xfrm>
          <a:prstGeom prst="rightArrow">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mc:AlternateContent xmlns:mc="http://schemas.openxmlformats.org/markup-compatibility/2006" xmlns:a14="http://schemas.microsoft.com/office/drawing/2010/main">
        <mc:Choice Requires="a14">
          <p:sp>
            <p:nvSpPr>
              <p:cNvPr id="10" name="矩形 70">
                <a:extLst>
                  <a:ext uri="{FF2B5EF4-FFF2-40B4-BE49-F238E27FC236}">
                    <a16:creationId xmlns:a16="http://schemas.microsoft.com/office/drawing/2014/main" id="{8D99B5C3-63C0-E54C-BAAE-B77DF63599B8}"/>
                  </a:ext>
                </a:extLst>
              </p:cNvPr>
              <p:cNvSpPr/>
              <p:nvPr/>
            </p:nvSpPr>
            <p:spPr>
              <a:xfrm>
                <a:off x="7241620" y="1735141"/>
                <a:ext cx="3515277" cy="622959"/>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ctr" anchorCtr="0" forceAA="0" compatLnSpc="1">
                <a:noAutofit/>
              </a:bodyPr>
              <a:lstStyle/>
              <a:p>
                <a:pPr algn="ctr"/>
                <a14:m>
                  <m:oMath xmlns:m="http://schemas.openxmlformats.org/officeDocument/2006/math">
                    <m:r>
                      <a:rPr lang="en-US" altLang="zh-CN" b="0" i="1" smtClean="0">
                        <a:solidFill>
                          <a:schemeClr val="tx1"/>
                        </a:solidFill>
                        <a:latin typeface="Cambria Math" panose="02040503050406030204" pitchFamily="18" charset="0"/>
                      </a:rPr>
                      <m:t>𝑑</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𝑋</m:t>
                        </m:r>
                      </m:e>
                      <m:sub>
                        <m:r>
                          <a:rPr lang="en-US" altLang="zh-CN" b="0" i="1" smtClean="0">
                            <a:solidFill>
                              <a:schemeClr val="tx1"/>
                            </a:solidFill>
                            <a:latin typeface="Cambria Math" panose="02040503050406030204" pitchFamily="18" charset="0"/>
                          </a:rPr>
                          <m:t>𝑡</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𝑘</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𝑋</m:t>
                        </m:r>
                      </m:e>
                      <m:sub>
                        <m:r>
                          <a:rPr lang="en-US" altLang="zh-CN" i="1">
                            <a:solidFill>
                              <a:schemeClr val="tx1"/>
                            </a:solidFill>
                            <a:latin typeface="Cambria Math" panose="02040503050406030204" pitchFamily="18" charset="0"/>
                          </a:rPr>
                          <m:t>𝑡</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𝜇</m:t>
                    </m:r>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rPr>
                      <m:t>𝑑𝑡</m:t>
                    </m:r>
                    <m:r>
                      <a:rPr lang="en-US" altLang="zh-CN" b="0" i="1" smtClean="0">
                        <a:solidFill>
                          <a:schemeClr val="tx1"/>
                        </a:solidFill>
                        <a:latin typeface="Cambria Math" panose="02040503050406030204" pitchFamily="18" charset="0"/>
                      </a:rPr>
                      <m:t>+ </m:t>
                    </m:r>
                    <m:r>
                      <a:rPr lang="zh-CN" altLang="en-US" b="0" i="1" smtClean="0">
                        <a:solidFill>
                          <a:schemeClr val="tx1"/>
                        </a:solidFill>
                        <a:latin typeface="Cambria Math" panose="02040503050406030204" pitchFamily="18" charset="0"/>
                      </a:rPr>
                      <m:t>𝜎</m:t>
                    </m:r>
                    <m:r>
                      <a:rPr lang="en-US" altLang="zh-CN" b="0" i="1" smtClean="0">
                        <a:solidFill>
                          <a:schemeClr val="tx1"/>
                        </a:solidFill>
                        <a:latin typeface="Cambria Math" panose="02040503050406030204" pitchFamily="18" charset="0"/>
                      </a:rPr>
                      <m:t>𝑑</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𝐵</m:t>
                        </m:r>
                      </m:e>
                      <m:sub>
                        <m:r>
                          <a:rPr lang="en-US" altLang="zh-CN" b="0" i="1" smtClean="0">
                            <a:solidFill>
                              <a:schemeClr val="tx1"/>
                            </a:solidFill>
                            <a:latin typeface="Cambria Math" panose="02040503050406030204" pitchFamily="18" charset="0"/>
                          </a:rPr>
                          <m:t>𝑡</m:t>
                        </m:r>
                      </m:sub>
                    </m:sSub>
                  </m:oMath>
                </a14:m>
                <a:r>
                  <a:rPr lang="zh-CN" altLang="en-US" dirty="0">
                    <a:solidFill>
                      <a:schemeClr val="tx1"/>
                    </a:solidFill>
                  </a:rPr>
                  <a:t> </a:t>
                </a:r>
                <a:r>
                  <a:rPr lang="en-US" altLang="zh-CN" dirty="0">
                    <a:solidFill>
                      <a:schemeClr val="tx1"/>
                    </a:solidFill>
                  </a:rPr>
                  <a:t>(1)</a:t>
                </a:r>
              </a:p>
            </p:txBody>
          </p:sp>
        </mc:Choice>
        <mc:Fallback xmlns="">
          <p:sp>
            <p:nvSpPr>
              <p:cNvPr id="10" name="矩形 70">
                <a:extLst>
                  <a:ext uri="{FF2B5EF4-FFF2-40B4-BE49-F238E27FC236}">
                    <a16:creationId xmlns:a16="http://schemas.microsoft.com/office/drawing/2014/main" id="{8D99B5C3-63C0-E54C-BAAE-B77DF63599B8}"/>
                  </a:ext>
                </a:extLst>
              </p:cNvPr>
              <p:cNvSpPr>
                <a:spLocks noRot="1" noChangeAspect="1" noMove="1" noResize="1" noEditPoints="1" noAdjustHandles="1" noChangeArrowheads="1" noChangeShapeType="1" noTextEdit="1"/>
              </p:cNvSpPr>
              <p:nvPr/>
            </p:nvSpPr>
            <p:spPr>
              <a:xfrm>
                <a:off x="7241620" y="1735141"/>
                <a:ext cx="3515277" cy="622959"/>
              </a:xfrm>
              <a:prstGeom prst="rect">
                <a:avLst/>
              </a:prstGeom>
              <a:blipFill>
                <a:blip r:embed="rId3"/>
                <a:stretch>
                  <a:fillRect/>
                </a:stretch>
              </a:blipFill>
              <a:ln>
                <a:noFill/>
              </a:ln>
            </p:spPr>
            <p:txBody>
              <a:bodyPr/>
              <a:lstStyle/>
              <a:p>
                <a:r>
                  <a:rPr lang="en-US">
                    <a:noFill/>
                  </a:rPr>
                  <a:t> </a:t>
                </a:r>
              </a:p>
            </p:txBody>
          </p:sp>
        </mc:Fallback>
      </mc:AlternateContent>
      <p:sp>
        <p:nvSpPr>
          <p:cNvPr id="11" name="Rectangle 10">
            <a:extLst>
              <a:ext uri="{FF2B5EF4-FFF2-40B4-BE49-F238E27FC236}">
                <a16:creationId xmlns:a16="http://schemas.microsoft.com/office/drawing/2014/main" id="{EB353003-70AD-8C4D-A906-F62F236D4BDA}"/>
              </a:ext>
            </a:extLst>
          </p:cNvPr>
          <p:cNvSpPr/>
          <p:nvPr/>
        </p:nvSpPr>
        <p:spPr>
          <a:xfrm>
            <a:off x="345523" y="1600200"/>
            <a:ext cx="11509440" cy="939800"/>
          </a:xfrm>
          <a:prstGeom prst="rect">
            <a:avLst/>
          </a:prstGeom>
          <a:noFill/>
          <a:ln w="19050">
            <a:solidFill>
              <a:srgbClr val="002060"/>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mc:AlternateContent xmlns:mc="http://schemas.openxmlformats.org/markup-compatibility/2006" xmlns:a14="http://schemas.microsoft.com/office/drawing/2010/main">
        <mc:Choice Requires="a14">
          <p:sp>
            <p:nvSpPr>
              <p:cNvPr id="12" name="矩形 18">
                <a:extLst>
                  <a:ext uri="{FF2B5EF4-FFF2-40B4-BE49-F238E27FC236}">
                    <a16:creationId xmlns:a16="http://schemas.microsoft.com/office/drawing/2014/main" id="{C1B96370-77C3-4140-8F7F-484FEB385BDA}"/>
                  </a:ext>
                </a:extLst>
              </p:cNvPr>
              <p:cNvSpPr txBox="1">
                <a:spLocks/>
              </p:cNvSpPr>
              <p:nvPr/>
            </p:nvSpPr>
            <p:spPr>
              <a:xfrm>
                <a:off x="345523" y="2773310"/>
                <a:ext cx="11520000" cy="680687"/>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where</a:t>
                </a:r>
                <a:r>
                  <a:rPr kumimoji="1" lang="zh-CN" altLang="en-US" sz="1800" dirty="0">
                    <a:solidFill>
                      <a:prstClr val="black"/>
                    </a:solidFill>
                  </a:rPr>
                  <a:t> </a:t>
                </a:r>
                <a14:m>
                  <m:oMath xmlns:m="http://schemas.openxmlformats.org/officeDocument/2006/math">
                    <m:r>
                      <a:rPr lang="en-US" altLang="zh-CN" sz="1800" i="1">
                        <a:solidFill>
                          <a:schemeClr val="tx1"/>
                        </a:solidFill>
                        <a:latin typeface="Cambria Math" panose="02040503050406030204" pitchFamily="18" charset="0"/>
                        <a:ea typeface="Cambria Math" panose="02040503050406030204" pitchFamily="18" charset="0"/>
                      </a:rPr>
                      <m:t>𝜇</m:t>
                    </m:r>
                  </m:oMath>
                </a14:m>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long</a:t>
                </a:r>
                <a:r>
                  <a:rPr kumimoji="1" lang="zh-CN" altLang="en-US" sz="1800" dirty="0">
                    <a:solidFill>
                      <a:prstClr val="black"/>
                    </a:solidFill>
                  </a:rPr>
                  <a:t> </a:t>
                </a:r>
                <a:r>
                  <a:rPr kumimoji="1" lang="en-US" altLang="zh-CN" sz="1800" dirty="0">
                    <a:solidFill>
                      <a:prstClr val="black"/>
                    </a:solidFill>
                  </a:rPr>
                  <a:t>term</a:t>
                </a:r>
                <a:r>
                  <a:rPr kumimoji="1" lang="zh-CN" altLang="en-US" sz="1800" dirty="0">
                    <a:solidFill>
                      <a:prstClr val="black"/>
                    </a:solidFill>
                  </a:rPr>
                  <a:t> </a:t>
                </a:r>
                <a:r>
                  <a:rPr kumimoji="1" lang="en-US" altLang="zh-CN" sz="1800" dirty="0">
                    <a:solidFill>
                      <a:prstClr val="black"/>
                    </a:solidFill>
                  </a:rPr>
                  <a:t>mean</a:t>
                </a:r>
                <a:r>
                  <a:rPr kumimoji="1" lang="zh-CN" altLang="en-US" sz="1800" dirty="0">
                    <a:solidFill>
                      <a:prstClr val="black"/>
                    </a:solidFill>
                  </a:rPr>
                  <a:t> </a:t>
                </a:r>
                <a:r>
                  <a:rPr kumimoji="1" lang="en-US" altLang="zh-CN" sz="1800" dirty="0">
                    <a:solidFill>
                      <a:prstClr val="black"/>
                    </a:solidFill>
                  </a:rPr>
                  <a:t>of</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price</a:t>
                </a:r>
                <a:r>
                  <a:rPr kumimoji="1" lang="zh-CN" altLang="en-US" sz="1800" dirty="0">
                    <a:solidFill>
                      <a:prstClr val="black"/>
                    </a:solidFill>
                  </a:rPr>
                  <a:t> </a:t>
                </a:r>
                <a:r>
                  <a:rPr kumimoji="1" lang="en-US" altLang="zh-CN" sz="1800" dirty="0">
                    <a:solidFill>
                      <a:prstClr val="black"/>
                    </a:solidFill>
                  </a:rPr>
                  <a:t>process,</a:t>
                </a:r>
                <a:r>
                  <a:rPr kumimoji="1" lang="zh-CN" altLang="en-US" sz="1800" dirty="0">
                    <a:solidFill>
                      <a:prstClr val="black"/>
                    </a:solidFill>
                  </a:rPr>
                  <a:t> </a:t>
                </a:r>
                <a14:m>
                  <m:oMath xmlns:m="http://schemas.openxmlformats.org/officeDocument/2006/math">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𝐵</m:t>
                        </m:r>
                      </m:e>
                      <m:sub>
                        <m:r>
                          <a:rPr lang="en-US" altLang="zh-CN" sz="1800" i="1">
                            <a:solidFill>
                              <a:schemeClr val="tx1"/>
                            </a:solidFill>
                            <a:latin typeface="Cambria Math" panose="02040503050406030204" pitchFamily="18" charset="0"/>
                          </a:rPr>
                          <m:t>𝑡</m:t>
                        </m:r>
                      </m:sub>
                    </m:sSub>
                  </m:oMath>
                </a14:m>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a</a:t>
                </a:r>
                <a:r>
                  <a:rPr kumimoji="1" lang="zh-CN" altLang="en-US" sz="1800" dirty="0">
                    <a:solidFill>
                      <a:prstClr val="black"/>
                    </a:solidFill>
                  </a:rPr>
                  <a:t> </a:t>
                </a:r>
                <a:r>
                  <a:rPr kumimoji="1" lang="en-US" altLang="zh-CN" sz="1800" dirty="0">
                    <a:solidFill>
                      <a:prstClr val="black"/>
                    </a:solidFill>
                  </a:rPr>
                  <a:t>Brownian</a:t>
                </a:r>
                <a:r>
                  <a:rPr kumimoji="1" lang="zh-CN" altLang="en-US" sz="1800" dirty="0">
                    <a:solidFill>
                      <a:prstClr val="black"/>
                    </a:solidFill>
                  </a:rPr>
                  <a:t> </a:t>
                </a:r>
                <a:r>
                  <a:rPr kumimoji="1" lang="en-US" altLang="zh-CN" sz="1800" dirty="0">
                    <a:solidFill>
                      <a:prstClr val="black"/>
                    </a:solidFill>
                  </a:rPr>
                  <a:t>motion,</a:t>
                </a:r>
                <a:r>
                  <a:rPr kumimoji="1" lang="zh-CN" altLang="en-US" sz="1800" dirty="0">
                    <a:solidFill>
                      <a:prstClr val="black"/>
                    </a:solidFill>
                  </a:rPr>
                  <a:t> </a:t>
                </a:r>
                <a:r>
                  <a:rPr kumimoji="1" lang="en-US" altLang="zh-CN" sz="1800" dirty="0">
                    <a:solidFill>
                      <a:prstClr val="black"/>
                    </a:solidFill>
                  </a:rPr>
                  <a:t>k</a:t>
                </a:r>
                <a:r>
                  <a:rPr kumimoji="1" lang="zh-CN" altLang="en-US" sz="1800" dirty="0">
                    <a:solidFill>
                      <a:prstClr val="black"/>
                    </a:solidFill>
                  </a:rPr>
                  <a:t> </a:t>
                </a:r>
                <a:r>
                  <a:rPr kumimoji="1" lang="en-US" altLang="zh-CN" sz="1800" dirty="0">
                    <a:solidFill>
                      <a:prstClr val="black"/>
                    </a:solidFill>
                  </a:rPr>
                  <a:t>measures</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speed</a:t>
                </a:r>
                <a:r>
                  <a:rPr kumimoji="1" lang="zh-CN" altLang="en-US" sz="1800" dirty="0">
                    <a:solidFill>
                      <a:prstClr val="black"/>
                    </a:solidFill>
                  </a:rPr>
                  <a:t> </a:t>
                </a:r>
                <a:r>
                  <a:rPr kumimoji="1" lang="en-US" altLang="zh-CN" sz="1800" dirty="0">
                    <a:solidFill>
                      <a:prstClr val="black"/>
                    </a:solidFill>
                  </a:rPr>
                  <a:t>of</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mean-reversion</a:t>
                </a:r>
                <a:r>
                  <a:rPr kumimoji="1" lang="zh-CN" altLang="en-US" sz="1800" dirty="0">
                    <a:solidFill>
                      <a:prstClr val="black"/>
                    </a:solidFill>
                  </a:rPr>
                  <a:t> </a:t>
                </a:r>
                <a:r>
                  <a:rPr kumimoji="1" lang="en-US" altLang="zh-CN" sz="1800" dirty="0">
                    <a:solidFill>
                      <a:prstClr val="black"/>
                    </a:solidFill>
                  </a:rPr>
                  <a:t>and</a:t>
                </a:r>
                <a:r>
                  <a:rPr kumimoji="1" lang="zh-CN" altLang="en-US" sz="1800" dirty="0">
                    <a:solidFill>
                      <a:prstClr val="black"/>
                    </a:solidFill>
                  </a:rPr>
                  <a:t> </a:t>
                </a:r>
                <a14:m>
                  <m:oMath xmlns:m="http://schemas.openxmlformats.org/officeDocument/2006/math">
                    <m:r>
                      <a:rPr lang="zh-CN" altLang="en-US" sz="1800" i="1">
                        <a:solidFill>
                          <a:schemeClr val="tx1"/>
                        </a:solidFill>
                        <a:latin typeface="Cambria Math" panose="02040503050406030204" pitchFamily="18" charset="0"/>
                      </a:rPr>
                      <m:t>𝜎</m:t>
                    </m:r>
                  </m:oMath>
                </a14:m>
                <a:r>
                  <a:rPr kumimoji="1" lang="zh-CN" altLang="en-US" sz="1800" dirty="0">
                    <a:solidFill>
                      <a:prstClr val="black"/>
                    </a:solidFill>
                  </a:rPr>
                  <a:t> </a:t>
                </a:r>
                <a:r>
                  <a:rPr kumimoji="1" lang="en-US" altLang="zh-CN" sz="1800" dirty="0">
                    <a:solidFill>
                      <a:prstClr val="black"/>
                    </a:solidFill>
                  </a:rPr>
                  <a:t>measures</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strength</a:t>
                </a:r>
                <a:r>
                  <a:rPr kumimoji="1" lang="zh-CN" altLang="en-US" sz="1800" dirty="0">
                    <a:solidFill>
                      <a:prstClr val="black"/>
                    </a:solidFill>
                  </a:rPr>
                  <a:t> </a:t>
                </a:r>
                <a:r>
                  <a:rPr kumimoji="1" lang="en-US" altLang="zh-CN" sz="1800" dirty="0">
                    <a:solidFill>
                      <a:prstClr val="black"/>
                    </a:solidFill>
                  </a:rPr>
                  <a:t>of</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noise</a:t>
                </a:r>
                <a:r>
                  <a:rPr kumimoji="1" lang="zh-CN" altLang="en-US" sz="1800" dirty="0">
                    <a:solidFill>
                      <a:prstClr val="black"/>
                    </a:solidFill>
                  </a:rPr>
                  <a:t> </a:t>
                </a:r>
                <a:r>
                  <a:rPr kumimoji="1" lang="en-US" altLang="zh-CN" sz="1800" dirty="0">
                    <a:solidFill>
                      <a:prstClr val="black"/>
                    </a:solidFill>
                  </a:rPr>
                  <a:t>component.</a:t>
                </a:r>
                <a:endParaRPr kumimoji="1" lang="zh-CN" altLang="en-US" sz="1800" dirty="0">
                  <a:solidFill>
                    <a:prstClr val="black"/>
                  </a:solidFill>
                </a:endParaRPr>
              </a:p>
            </p:txBody>
          </p:sp>
        </mc:Choice>
        <mc:Fallback xmlns="">
          <p:sp>
            <p:nvSpPr>
              <p:cNvPr id="12" name="矩形 18">
                <a:extLst>
                  <a:ext uri="{FF2B5EF4-FFF2-40B4-BE49-F238E27FC236}">
                    <a16:creationId xmlns:a16="http://schemas.microsoft.com/office/drawing/2014/main" id="{C1B96370-77C3-4140-8F7F-484FEB385BDA}"/>
                  </a:ext>
                </a:extLst>
              </p:cNvPr>
              <p:cNvSpPr txBox="1">
                <a:spLocks noRot="1" noChangeAspect="1" noMove="1" noResize="1" noEditPoints="1" noAdjustHandles="1" noChangeArrowheads="1" noChangeShapeType="1" noTextEdit="1"/>
              </p:cNvSpPr>
              <p:nvPr/>
            </p:nvSpPr>
            <p:spPr>
              <a:xfrm>
                <a:off x="345523" y="2773310"/>
                <a:ext cx="11520000" cy="680687"/>
              </a:xfrm>
              <a:prstGeom prst="rect">
                <a:avLst/>
              </a:prstGeom>
              <a:blipFill>
                <a:blip r:embed="rId4"/>
                <a:stretch>
                  <a:fillRect l="-441" t="-3636" r="-551" b="-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矩形 70">
                <a:extLst>
                  <a:ext uri="{FF2B5EF4-FFF2-40B4-BE49-F238E27FC236}">
                    <a16:creationId xmlns:a16="http://schemas.microsoft.com/office/drawing/2014/main" id="{CC0E2012-C96E-B14E-A432-0A3E5C9B953B}"/>
                  </a:ext>
                </a:extLst>
              </p:cNvPr>
              <p:cNvSpPr/>
              <p:nvPr/>
            </p:nvSpPr>
            <p:spPr>
              <a:xfrm>
                <a:off x="932139" y="3903948"/>
                <a:ext cx="4018238" cy="436496"/>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ctr" anchorCtr="0" forceAA="0" compatLnSpc="1">
                <a:noAutofit/>
              </a:bodyPr>
              <a:lstStyle/>
              <a:p>
                <a:pPr algn="ctr"/>
                <a:r>
                  <a:rPr lang="en-US" altLang="zh-CN" dirty="0">
                    <a:solidFill>
                      <a:schemeClr val="tx1"/>
                    </a:solidFill>
                  </a:rPr>
                  <a:t>For</a:t>
                </a:r>
                <a:r>
                  <a:rPr lang="zh-CN" altLang="en-US" dirty="0">
                    <a:solidFill>
                      <a:schemeClr val="tx1"/>
                    </a:solidFill>
                  </a:rPr>
                  <a:t> </a:t>
                </a:r>
                <a14:m>
                  <m:oMath xmlns:m="http://schemas.openxmlformats.org/officeDocument/2006/math">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∞&lt;</m:t>
                    </m:r>
                    <m:r>
                      <a:rPr lang="en-US" altLang="zh-CN" b="0" i="1" smtClean="0">
                        <a:solidFill>
                          <a:schemeClr val="tx1"/>
                        </a:solidFill>
                        <a:latin typeface="Cambria Math" panose="02040503050406030204" pitchFamily="18" charset="0"/>
                        <a:ea typeface="Cambria Math" panose="02040503050406030204" pitchFamily="18" charset="0"/>
                      </a:rPr>
                      <m:t>𝛾</m:t>
                    </m:r>
                    <m:r>
                      <a:rPr lang="en-US" altLang="zh-CN" b="0" i="1" smtClean="0">
                        <a:solidFill>
                          <a:schemeClr val="tx1"/>
                        </a:solidFill>
                        <a:latin typeface="Cambria Math" panose="02040503050406030204" pitchFamily="18" charset="0"/>
                        <a:ea typeface="Cambria Math" panose="02040503050406030204" pitchFamily="18" charset="0"/>
                      </a:rPr>
                      <m:t>&lt;1</m:t>
                    </m:r>
                  </m:oMath>
                </a14:m>
                <a:r>
                  <a:rPr lang="en-US" altLang="zh-CN" dirty="0">
                    <a:solidFill>
                      <a:schemeClr val="tx1"/>
                    </a:solidFill>
                  </a:rPr>
                  <a:t>,</a:t>
                </a:r>
                <a:r>
                  <a:rPr lang="zh-CN" altLang="en-US" dirty="0">
                    <a:solidFill>
                      <a:schemeClr val="tx1"/>
                    </a:solidFill>
                  </a:rPr>
                  <a:t> </a:t>
                </a:r>
                <a:r>
                  <a:rPr lang="en-US" altLang="zh-CN" dirty="0">
                    <a:solidFill>
                      <a:schemeClr val="tx1"/>
                    </a:solidFill>
                  </a:rPr>
                  <a:t>the</a:t>
                </a:r>
                <a:r>
                  <a:rPr lang="zh-CN" altLang="en-US" dirty="0">
                    <a:solidFill>
                      <a:schemeClr val="tx1"/>
                    </a:solidFill>
                  </a:rPr>
                  <a:t> </a:t>
                </a:r>
                <a:r>
                  <a:rPr lang="en-US" altLang="zh-CN" dirty="0">
                    <a:solidFill>
                      <a:schemeClr val="tx1"/>
                    </a:solidFill>
                  </a:rPr>
                  <a:t>power</a:t>
                </a:r>
                <a:r>
                  <a:rPr lang="zh-CN" altLang="en-US" dirty="0">
                    <a:solidFill>
                      <a:schemeClr val="tx1"/>
                    </a:solidFill>
                  </a:rPr>
                  <a:t> </a:t>
                </a:r>
                <a:r>
                  <a:rPr lang="en-US" altLang="zh-CN" dirty="0">
                    <a:solidFill>
                      <a:schemeClr val="tx1"/>
                    </a:solidFill>
                  </a:rPr>
                  <a:t>utility</a:t>
                </a:r>
                <a:r>
                  <a:rPr lang="zh-CN" altLang="en-US" dirty="0">
                    <a:solidFill>
                      <a:schemeClr val="tx1"/>
                    </a:solidFill>
                  </a:rPr>
                  <a:t> </a:t>
                </a:r>
                <a:r>
                  <a:rPr lang="en-US" altLang="zh-CN" dirty="0">
                    <a:solidFill>
                      <a:schemeClr val="tx1"/>
                    </a:solidFill>
                  </a:rPr>
                  <a:t>is</a:t>
                </a:r>
              </a:p>
            </p:txBody>
          </p:sp>
        </mc:Choice>
        <mc:Fallback xmlns="">
          <p:sp>
            <p:nvSpPr>
              <p:cNvPr id="13" name="矩形 70">
                <a:extLst>
                  <a:ext uri="{FF2B5EF4-FFF2-40B4-BE49-F238E27FC236}">
                    <a16:creationId xmlns:a16="http://schemas.microsoft.com/office/drawing/2014/main" id="{CC0E2012-C96E-B14E-A432-0A3E5C9B953B}"/>
                  </a:ext>
                </a:extLst>
              </p:cNvPr>
              <p:cNvSpPr>
                <a:spLocks noRot="1" noChangeAspect="1" noMove="1" noResize="1" noEditPoints="1" noAdjustHandles="1" noChangeArrowheads="1" noChangeShapeType="1" noTextEdit="1"/>
              </p:cNvSpPr>
              <p:nvPr/>
            </p:nvSpPr>
            <p:spPr>
              <a:xfrm>
                <a:off x="932139" y="3903948"/>
                <a:ext cx="4018238" cy="436496"/>
              </a:xfrm>
              <a:prstGeom prst="rect">
                <a:avLst/>
              </a:prstGeom>
              <a:blipFill>
                <a:blip r:embed="rId5"/>
                <a:stretch>
                  <a:fillRect b="-138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矩形 70">
                <a:extLst>
                  <a:ext uri="{FF2B5EF4-FFF2-40B4-BE49-F238E27FC236}">
                    <a16:creationId xmlns:a16="http://schemas.microsoft.com/office/drawing/2014/main" id="{B1165E1D-90D0-B049-B7DF-49BCA9378F06}"/>
                  </a:ext>
                </a:extLst>
              </p:cNvPr>
              <p:cNvSpPr/>
              <p:nvPr/>
            </p:nvSpPr>
            <p:spPr>
              <a:xfrm>
                <a:off x="7241619" y="3783082"/>
                <a:ext cx="3515277" cy="575822"/>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ctr" anchorCtr="0" forceAA="0" compatLnSpc="1">
                <a:noAutofit/>
              </a:bodyPr>
              <a:lstStyle/>
              <a:p>
                <a:pPr algn="ctr"/>
                <a14:m>
                  <m:oMath xmlns:m="http://schemas.openxmlformats.org/officeDocument/2006/math">
                    <m:r>
                      <a:rPr lang="en-US" altLang="zh-CN" b="0" i="1" smtClean="0">
                        <a:solidFill>
                          <a:schemeClr val="tx1"/>
                        </a:solidFill>
                        <a:latin typeface="Cambria Math" panose="02040503050406030204" pitchFamily="18" charset="0"/>
                      </a:rPr>
                      <m:t>𝑈</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𝑈</m:t>
                    </m:r>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𝑊</m:t>
                            </m:r>
                          </m:e>
                          <m:sub>
                            <m:r>
                              <a:rPr lang="en-US" altLang="zh-CN" b="0" i="1" smtClean="0">
                                <a:solidFill>
                                  <a:schemeClr val="tx1"/>
                                </a:solidFill>
                                <a:latin typeface="Cambria Math" panose="02040503050406030204" pitchFamily="18" charset="0"/>
                              </a:rPr>
                              <m:t>𝑇</m:t>
                            </m:r>
                          </m:sub>
                        </m:sSub>
                      </m:e>
                    </m:d>
                    <m:r>
                      <a:rPr lang="en-US" altLang="zh-CN" b="0" i="1" smtClean="0">
                        <a:solidFill>
                          <a:schemeClr val="tx1"/>
                        </a:solidFill>
                        <a:latin typeface="Cambria Math" panose="02040503050406030204" pitchFamily="18" charset="0"/>
                      </a:rPr>
                      <m:t>=</m:t>
                    </m:r>
                    <m:r>
                      <a:rPr lang="zh-CN" altLang="en-US" b="0" i="1" smtClean="0">
                        <a:solidFill>
                          <a:schemeClr val="tx1"/>
                        </a:solidFill>
                        <a:latin typeface="Cambria Math" panose="02040503050406030204" pitchFamily="18" charset="0"/>
                      </a:rPr>
                      <m:t> </m:t>
                    </m:r>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1</m:t>
                        </m:r>
                      </m:num>
                      <m:den>
                        <m:r>
                          <a:rPr lang="en-US" altLang="zh-CN" b="0" i="1" smtClean="0">
                            <a:solidFill>
                              <a:schemeClr val="tx1"/>
                            </a:solidFill>
                            <a:latin typeface="Cambria Math" panose="02040503050406030204" pitchFamily="18" charset="0"/>
                            <a:ea typeface="Cambria Math" panose="02040503050406030204" pitchFamily="18" charset="0"/>
                          </a:rPr>
                          <m:t>𝛾</m:t>
                        </m:r>
                      </m:den>
                    </m:f>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𝑊</m:t>
                        </m:r>
                      </m:e>
                      <m:sub>
                        <m:r>
                          <a:rPr lang="en-US" altLang="zh-CN" b="0" i="1" smtClean="0">
                            <a:solidFill>
                              <a:schemeClr val="tx1"/>
                            </a:solidFill>
                            <a:latin typeface="Cambria Math" panose="02040503050406030204" pitchFamily="18" charset="0"/>
                          </a:rPr>
                          <m:t>𝑇</m:t>
                        </m:r>
                      </m:sub>
                      <m:sup>
                        <m:r>
                          <a:rPr lang="en-US" altLang="zh-CN" b="0" i="1" smtClean="0">
                            <a:solidFill>
                              <a:schemeClr val="tx1"/>
                            </a:solidFill>
                            <a:latin typeface="Cambria Math" panose="02040503050406030204" pitchFamily="18" charset="0"/>
                            <a:ea typeface="Cambria Math" panose="02040503050406030204" pitchFamily="18" charset="0"/>
                          </a:rPr>
                          <m:t>𝛾</m:t>
                        </m:r>
                      </m:sup>
                    </m:sSubSup>
                  </m:oMath>
                </a14:m>
                <a:r>
                  <a:rPr lang="zh-CN" altLang="en-US" dirty="0">
                    <a:solidFill>
                      <a:schemeClr val="tx1"/>
                    </a:solidFill>
                  </a:rPr>
                  <a:t> </a:t>
                </a:r>
                <a:r>
                  <a:rPr lang="en-US" altLang="zh-CN" dirty="0">
                    <a:solidFill>
                      <a:schemeClr val="tx1"/>
                    </a:solidFill>
                  </a:rPr>
                  <a:t>(2)</a:t>
                </a:r>
              </a:p>
            </p:txBody>
          </p:sp>
        </mc:Choice>
        <mc:Fallback xmlns="">
          <p:sp>
            <p:nvSpPr>
              <p:cNvPr id="15" name="矩形 70">
                <a:extLst>
                  <a:ext uri="{FF2B5EF4-FFF2-40B4-BE49-F238E27FC236}">
                    <a16:creationId xmlns:a16="http://schemas.microsoft.com/office/drawing/2014/main" id="{B1165E1D-90D0-B049-B7DF-49BCA9378F06}"/>
                  </a:ext>
                </a:extLst>
              </p:cNvPr>
              <p:cNvSpPr>
                <a:spLocks noRot="1" noChangeAspect="1" noMove="1" noResize="1" noEditPoints="1" noAdjustHandles="1" noChangeArrowheads="1" noChangeShapeType="1" noTextEdit="1"/>
              </p:cNvSpPr>
              <p:nvPr/>
            </p:nvSpPr>
            <p:spPr>
              <a:xfrm>
                <a:off x="7241619" y="3783082"/>
                <a:ext cx="3515277" cy="575822"/>
              </a:xfrm>
              <a:prstGeom prst="rect">
                <a:avLst/>
              </a:prstGeom>
              <a:blipFill>
                <a:blip r:embed="rId6"/>
                <a:stretch>
                  <a:fillRect/>
                </a:stretch>
              </a:blipFill>
              <a:ln>
                <a:no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76AF20CE-43CE-8642-A0AB-FADA05FED760}"/>
              </a:ext>
            </a:extLst>
          </p:cNvPr>
          <p:cNvSpPr/>
          <p:nvPr/>
        </p:nvSpPr>
        <p:spPr>
          <a:xfrm>
            <a:off x="334964" y="3601093"/>
            <a:ext cx="11509440" cy="939800"/>
          </a:xfrm>
          <a:prstGeom prst="rect">
            <a:avLst/>
          </a:prstGeom>
          <a:noFill/>
          <a:ln w="19050">
            <a:solidFill>
              <a:srgbClr val="002060"/>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mc:AlternateContent xmlns:mc="http://schemas.openxmlformats.org/markup-compatibility/2006" xmlns:a14="http://schemas.microsoft.com/office/drawing/2010/main">
        <mc:Choice Requires="a14">
          <p:sp>
            <p:nvSpPr>
              <p:cNvPr id="17" name="矩形 18">
                <a:extLst>
                  <a:ext uri="{FF2B5EF4-FFF2-40B4-BE49-F238E27FC236}">
                    <a16:creationId xmlns:a16="http://schemas.microsoft.com/office/drawing/2014/main" id="{9CB1369B-5425-CA4A-BE51-77F4412A29FA}"/>
                  </a:ext>
                </a:extLst>
              </p:cNvPr>
              <p:cNvSpPr txBox="1">
                <a:spLocks/>
              </p:cNvSpPr>
              <p:nvPr/>
            </p:nvSpPr>
            <p:spPr>
              <a:xfrm>
                <a:off x="345523" y="4879904"/>
                <a:ext cx="11520000" cy="1336396"/>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where</a:t>
                </a:r>
                <a:r>
                  <a:rPr kumimoji="1" lang="zh-CN" altLang="en-US" sz="1800" dirty="0">
                    <a:solidFill>
                      <a:prstClr val="black"/>
                    </a:solidFill>
                  </a:rPr>
                  <a:t> </a:t>
                </a:r>
                <a14:m>
                  <m:oMath xmlns:m="http://schemas.openxmlformats.org/officeDocument/2006/math">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𝑊</m:t>
                        </m:r>
                      </m:e>
                      <m:sub>
                        <m:r>
                          <a:rPr lang="en-US" altLang="zh-CN" sz="1800" i="1">
                            <a:solidFill>
                              <a:schemeClr val="tx1"/>
                            </a:solidFill>
                            <a:latin typeface="Cambria Math" panose="02040503050406030204" pitchFamily="18" charset="0"/>
                          </a:rPr>
                          <m:t>𝑇</m:t>
                        </m:r>
                      </m:sub>
                    </m:sSub>
                  </m:oMath>
                </a14:m>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terminal</a:t>
                </a:r>
                <a:r>
                  <a:rPr kumimoji="1" lang="zh-CN" altLang="en-US" sz="1800" dirty="0">
                    <a:solidFill>
                      <a:prstClr val="black"/>
                    </a:solidFill>
                  </a:rPr>
                  <a:t> </a:t>
                </a:r>
                <a:r>
                  <a:rPr kumimoji="1" lang="en-US" altLang="zh-CN" sz="1800" dirty="0">
                    <a:solidFill>
                      <a:prstClr val="black"/>
                    </a:solidFill>
                  </a:rPr>
                  <a:t>wealth.</a:t>
                </a:r>
              </a:p>
              <a:p>
                <a:pPr marL="171450" indent="-171450" algn="just">
                  <a:buFont typeface="Arial" panose="020B0604020202090204" pitchFamily="34" charset="0"/>
                  <a:buChar char="•"/>
                </a:pP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log-utility</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a</a:t>
                </a:r>
                <a:r>
                  <a:rPr kumimoji="1" lang="zh-CN" altLang="en-US" sz="1800" dirty="0">
                    <a:solidFill>
                      <a:prstClr val="black"/>
                    </a:solidFill>
                  </a:rPr>
                  <a:t> </a:t>
                </a:r>
                <a:r>
                  <a:rPr kumimoji="1" lang="en-US" altLang="zh-CN" sz="1800" dirty="0">
                    <a:solidFill>
                      <a:prstClr val="black"/>
                    </a:solidFill>
                  </a:rPr>
                  <a:t>special</a:t>
                </a:r>
                <a:r>
                  <a:rPr kumimoji="1" lang="zh-CN" altLang="en-US" sz="1800" dirty="0">
                    <a:solidFill>
                      <a:prstClr val="black"/>
                    </a:solidFill>
                  </a:rPr>
                  <a:t> </a:t>
                </a:r>
                <a:r>
                  <a:rPr kumimoji="1" lang="en-US" altLang="zh-CN" sz="1800" dirty="0">
                    <a:solidFill>
                      <a:prstClr val="black"/>
                    </a:solidFill>
                  </a:rPr>
                  <a:t>case</a:t>
                </a:r>
                <a:r>
                  <a:rPr kumimoji="1" lang="zh-CN" altLang="en-US" sz="1800" dirty="0">
                    <a:solidFill>
                      <a:prstClr val="black"/>
                    </a:solidFill>
                  </a:rPr>
                  <a:t> </a:t>
                </a:r>
                <a:r>
                  <a:rPr kumimoji="1" lang="en-US" altLang="zh-CN" sz="1800" dirty="0">
                    <a:solidFill>
                      <a:prstClr val="black"/>
                    </a:solidFill>
                  </a:rPr>
                  <a:t>of</a:t>
                </a:r>
                <a:r>
                  <a:rPr kumimoji="1" lang="zh-CN" altLang="en-US" sz="1800" dirty="0">
                    <a:solidFill>
                      <a:prstClr val="black"/>
                    </a:solidFill>
                  </a:rPr>
                  <a:t> </a:t>
                </a:r>
                <a:r>
                  <a:rPr kumimoji="1" lang="en-US" altLang="zh-CN" sz="1800" dirty="0">
                    <a:solidFill>
                      <a:prstClr val="black"/>
                    </a:solidFill>
                  </a:rPr>
                  <a:t>power</a:t>
                </a:r>
                <a:r>
                  <a:rPr kumimoji="1" lang="zh-CN" altLang="en-US" sz="1800" dirty="0">
                    <a:solidFill>
                      <a:prstClr val="black"/>
                    </a:solidFill>
                  </a:rPr>
                  <a:t> </a:t>
                </a:r>
                <a:r>
                  <a:rPr kumimoji="1" lang="en-US" altLang="zh-CN" sz="1800" dirty="0">
                    <a:solidFill>
                      <a:prstClr val="black"/>
                    </a:solidFill>
                  </a:rPr>
                  <a:t>utility</a:t>
                </a:r>
                <a:r>
                  <a:rPr kumimoji="1" lang="zh-CN" altLang="en-US" sz="1800" dirty="0">
                    <a:solidFill>
                      <a:prstClr val="black"/>
                    </a:solidFill>
                  </a:rPr>
                  <a:t> </a:t>
                </a:r>
                <a:r>
                  <a:rPr kumimoji="1" lang="en-US" altLang="zh-CN" sz="1800" dirty="0">
                    <a:solidFill>
                      <a:prstClr val="black"/>
                    </a:solidFill>
                  </a:rPr>
                  <a:t>when</a:t>
                </a:r>
                <a:r>
                  <a:rPr kumimoji="1" lang="zh-CN" altLang="en-US" sz="1800" dirty="0">
                    <a:solidFill>
                      <a:prstClr val="black"/>
                    </a:solidFill>
                  </a:rPr>
                  <a:t> </a:t>
                </a:r>
                <a14:m>
                  <m:oMath xmlns:m="http://schemas.openxmlformats.org/officeDocument/2006/math">
                    <m:r>
                      <a:rPr lang="en-US" altLang="zh-CN" sz="1800" i="1">
                        <a:solidFill>
                          <a:schemeClr val="tx1"/>
                        </a:solidFill>
                        <a:latin typeface="Cambria Math" panose="02040503050406030204" pitchFamily="18" charset="0"/>
                        <a:ea typeface="Cambria Math" panose="02040503050406030204" pitchFamily="18" charset="0"/>
                      </a:rPr>
                      <m:t>𝛾</m:t>
                    </m:r>
                    <m:r>
                      <a:rPr lang="en-US" altLang="zh-CN" sz="1800" i="1">
                        <a:solidFill>
                          <a:schemeClr val="tx1"/>
                        </a:solidFill>
                        <a:latin typeface="Cambria Math" panose="02040503050406030204" pitchFamily="18" charset="0"/>
                        <a:ea typeface="Cambria Math" panose="02040503050406030204" pitchFamily="18" charset="0"/>
                      </a:rPr>
                      <m:t>→0</m:t>
                    </m:r>
                  </m:oMath>
                </a14:m>
                <a:r>
                  <a:rPr kumimoji="1" lang="en-US" altLang="zh-CN" sz="1800" dirty="0">
                    <a:solidFill>
                      <a:prstClr val="black"/>
                    </a:solidFill>
                  </a:rPr>
                  <a:t>,</a:t>
                </a:r>
                <a:r>
                  <a:rPr kumimoji="1" lang="zh-CN" altLang="en-US" sz="1800" dirty="0">
                    <a:solidFill>
                      <a:prstClr val="black"/>
                    </a:solidFill>
                  </a:rPr>
                  <a:t> </a:t>
                </a:r>
                <a14:m>
                  <m:oMath xmlns:m="http://schemas.openxmlformats.org/officeDocument/2006/math">
                    <m:r>
                      <a:rPr lang="en-US" altLang="zh-CN" sz="1800" i="1">
                        <a:solidFill>
                          <a:schemeClr val="tx1"/>
                        </a:solidFill>
                        <a:latin typeface="Cambria Math" panose="02040503050406030204" pitchFamily="18" charset="0"/>
                      </a:rPr>
                      <m:t>𝑈</m:t>
                    </m:r>
                    <m:d>
                      <m:dPr>
                        <m:ctrlPr>
                          <a:rPr lang="en-US" altLang="zh-CN" sz="1800" i="1">
                            <a:solidFill>
                              <a:schemeClr val="tx1"/>
                            </a:solidFill>
                            <a:latin typeface="Cambria Math" panose="02040503050406030204" pitchFamily="18" charset="0"/>
                          </a:rPr>
                        </m:ctrlPr>
                      </m:dPr>
                      <m:e>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𝑊</m:t>
                            </m:r>
                          </m:e>
                          <m:sub>
                            <m:r>
                              <a:rPr lang="en-US" altLang="zh-CN" sz="1800" i="1">
                                <a:solidFill>
                                  <a:schemeClr val="tx1"/>
                                </a:solidFill>
                                <a:latin typeface="Cambria Math" panose="02040503050406030204" pitchFamily="18" charset="0"/>
                              </a:rPr>
                              <m:t>𝑇</m:t>
                            </m:r>
                          </m:sub>
                        </m:sSub>
                      </m:e>
                    </m:d>
                    <m:r>
                      <a:rPr lang="en-US" altLang="zh-CN" sz="1800" i="1">
                        <a:solidFill>
                          <a:schemeClr val="tx1"/>
                        </a:solidFill>
                        <a:latin typeface="Cambria Math" panose="02040503050406030204" pitchFamily="18" charset="0"/>
                      </a:rPr>
                      <m:t>=</m:t>
                    </m:r>
                    <m:r>
                      <m:rPr>
                        <m:sty m:val="p"/>
                      </m:rPr>
                      <a:rPr lang="en-US" altLang="zh-CN" sz="1800" b="0" i="0" smtClean="0">
                        <a:solidFill>
                          <a:schemeClr val="tx1"/>
                        </a:solidFill>
                        <a:latin typeface="Cambria Math" panose="02040503050406030204" pitchFamily="18" charset="0"/>
                      </a:rPr>
                      <m:t>log</m:t>
                    </m:r>
                    <m:r>
                      <a:rPr lang="en-US" altLang="zh-CN" sz="1800" b="0" i="1" smtClean="0">
                        <a:solidFill>
                          <a:schemeClr val="tx1"/>
                        </a:solidFill>
                        <a:latin typeface="Cambria Math" panose="02040503050406030204" pitchFamily="18" charset="0"/>
                      </a:rPr>
                      <m:t>⁡(</m:t>
                    </m:r>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𝑊</m:t>
                        </m:r>
                      </m:e>
                      <m:sub>
                        <m:r>
                          <a:rPr lang="en-US" altLang="zh-CN" sz="1800" i="1">
                            <a:solidFill>
                              <a:schemeClr val="tx1"/>
                            </a:solidFill>
                            <a:latin typeface="Cambria Math" panose="02040503050406030204" pitchFamily="18" charset="0"/>
                          </a:rPr>
                          <m:t>𝑇</m:t>
                        </m:r>
                      </m:sub>
                    </m:sSub>
                  </m:oMath>
                </a14:m>
                <a:r>
                  <a:rPr kumimoji="1" lang="en-US" altLang="zh-CN" sz="1800" dirty="0">
                    <a:solidFill>
                      <a:prstClr val="black"/>
                    </a:solidFill>
                  </a:rPr>
                  <a:t>)</a:t>
                </a:r>
              </a:p>
              <a:p>
                <a:pPr marL="171450" indent="-171450" algn="just">
                  <a:buFont typeface="Arial" panose="020B0604020202090204" pitchFamily="34" charset="0"/>
                  <a:buChar char="•"/>
                </a:pP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relative</a:t>
                </a:r>
                <a:r>
                  <a:rPr kumimoji="1" lang="zh-CN" altLang="en-US" sz="1800" dirty="0">
                    <a:solidFill>
                      <a:prstClr val="black"/>
                    </a:solidFill>
                  </a:rPr>
                  <a:t> </a:t>
                </a:r>
                <a:r>
                  <a:rPr kumimoji="1" lang="en-US" altLang="zh-CN" sz="1800" dirty="0">
                    <a:solidFill>
                      <a:prstClr val="black"/>
                    </a:solidFill>
                  </a:rPr>
                  <a:t>risk</a:t>
                </a:r>
                <a:r>
                  <a:rPr kumimoji="1" lang="zh-CN" altLang="en-US" sz="1800" dirty="0">
                    <a:solidFill>
                      <a:prstClr val="black"/>
                    </a:solidFill>
                  </a:rPr>
                  <a:t> </a:t>
                </a:r>
                <a:r>
                  <a:rPr kumimoji="1" lang="en-US" altLang="zh-CN" sz="1800" dirty="0">
                    <a:solidFill>
                      <a:prstClr val="black"/>
                    </a:solidFill>
                  </a:rPr>
                  <a:t>aversion</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measured</a:t>
                </a:r>
                <a:r>
                  <a:rPr kumimoji="1" lang="zh-CN" altLang="en-US" sz="1800" dirty="0">
                    <a:solidFill>
                      <a:prstClr val="black"/>
                    </a:solidFill>
                  </a:rPr>
                  <a:t> </a:t>
                </a:r>
                <a:r>
                  <a:rPr kumimoji="1" lang="en-US" altLang="zh-CN" sz="1800" dirty="0">
                    <a:solidFill>
                      <a:prstClr val="black"/>
                    </a:solidFill>
                  </a:rPr>
                  <a:t>by</a:t>
                </a:r>
                <a:r>
                  <a:rPr kumimoji="1" lang="zh-CN" altLang="en-US" sz="1800" dirty="0">
                    <a:solidFill>
                      <a:prstClr val="black"/>
                    </a:solidFill>
                  </a:rPr>
                  <a:t> </a:t>
                </a:r>
                <a14:m>
                  <m:oMath xmlns:m="http://schemas.openxmlformats.org/officeDocument/2006/math">
                    <m:r>
                      <a:rPr lang="en-US" altLang="zh-CN" sz="1800" b="0" i="0" smtClean="0">
                        <a:solidFill>
                          <a:schemeClr val="tx1"/>
                        </a:solidFill>
                        <a:latin typeface="Cambria Math" panose="02040503050406030204" pitchFamily="18" charset="0"/>
                        <a:ea typeface="Cambria Math" panose="02040503050406030204" pitchFamily="18" charset="0"/>
                      </a:rPr>
                      <m:t>1−</m:t>
                    </m:r>
                    <m:r>
                      <a:rPr lang="en-US" altLang="zh-CN" sz="1800" i="1" smtClean="0">
                        <a:solidFill>
                          <a:schemeClr val="tx1"/>
                        </a:solidFill>
                        <a:latin typeface="Cambria Math" panose="02040503050406030204" pitchFamily="18" charset="0"/>
                        <a:ea typeface="Cambria Math" panose="02040503050406030204" pitchFamily="18" charset="0"/>
                      </a:rPr>
                      <m:t>𝛾</m:t>
                    </m:r>
                  </m:oMath>
                </a14:m>
                <a:r>
                  <a:rPr kumimoji="1" lang="en-US" altLang="zh-CN" sz="1800" dirty="0">
                    <a:solidFill>
                      <a:prstClr val="black"/>
                    </a:solidFill>
                  </a:rPr>
                  <a:t>,</a:t>
                </a:r>
                <a:r>
                  <a:rPr kumimoji="1" lang="zh-CN" altLang="en-US" sz="1800" dirty="0">
                    <a:solidFill>
                      <a:prstClr val="black"/>
                    </a:solidFill>
                  </a:rPr>
                  <a:t> </a:t>
                </a:r>
                <a:r>
                  <a:rPr kumimoji="1" lang="en-US" altLang="zh-CN" sz="1800" dirty="0">
                    <a:solidFill>
                      <a:prstClr val="black"/>
                    </a:solidFill>
                  </a:rPr>
                  <a:t>so</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bigger</a:t>
                </a:r>
                <a:r>
                  <a:rPr kumimoji="1" lang="zh-CN" altLang="en-US" sz="1800" dirty="0">
                    <a:solidFill>
                      <a:prstClr val="black"/>
                    </a:solidFill>
                  </a:rPr>
                  <a:t> </a:t>
                </a:r>
                <a14:m>
                  <m:oMath xmlns:m="http://schemas.openxmlformats.org/officeDocument/2006/math">
                    <m:r>
                      <a:rPr lang="en-US" altLang="zh-CN" sz="1800" i="1">
                        <a:solidFill>
                          <a:schemeClr val="tx1"/>
                        </a:solidFill>
                        <a:latin typeface="Cambria Math" panose="02040503050406030204" pitchFamily="18" charset="0"/>
                        <a:ea typeface="Cambria Math" panose="02040503050406030204" pitchFamily="18" charset="0"/>
                      </a:rPr>
                      <m:t>𝛾</m:t>
                    </m:r>
                  </m:oMath>
                </a14:m>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less</a:t>
                </a:r>
                <a:r>
                  <a:rPr kumimoji="1" lang="zh-CN" altLang="en-US" sz="1800" dirty="0">
                    <a:solidFill>
                      <a:prstClr val="black"/>
                    </a:solidFill>
                  </a:rPr>
                  <a:t> </a:t>
                </a:r>
                <a:r>
                  <a:rPr kumimoji="1" lang="en-US" altLang="zh-CN" sz="1800" dirty="0">
                    <a:solidFill>
                      <a:prstClr val="black"/>
                    </a:solidFill>
                  </a:rPr>
                  <a:t>risk</a:t>
                </a:r>
                <a:r>
                  <a:rPr kumimoji="1" lang="zh-CN" altLang="en-US" sz="1800" dirty="0">
                    <a:solidFill>
                      <a:prstClr val="black"/>
                    </a:solidFill>
                  </a:rPr>
                  <a:t> </a:t>
                </a:r>
                <a:r>
                  <a:rPr kumimoji="1" lang="en-US" altLang="zh-CN" sz="1800" dirty="0">
                    <a:solidFill>
                      <a:prstClr val="black"/>
                    </a:solidFill>
                  </a:rPr>
                  <a:t>averse</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trader.</a:t>
                </a:r>
                <a:r>
                  <a:rPr kumimoji="1" lang="zh-CN" altLang="en-US" sz="1800" dirty="0">
                    <a:solidFill>
                      <a:prstClr val="black"/>
                    </a:solidFill>
                  </a:rPr>
                  <a:t> </a:t>
                </a:r>
                <a:r>
                  <a:rPr kumimoji="1" lang="en-US" altLang="zh-CN" sz="1800" dirty="0">
                    <a:solidFill>
                      <a:prstClr val="black"/>
                    </a:solidFill>
                  </a:rPr>
                  <a:t>In</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limit</a:t>
                </a:r>
                <a:r>
                  <a:rPr kumimoji="1" lang="zh-CN" altLang="en-US" sz="1800" dirty="0">
                    <a:solidFill>
                      <a:prstClr val="black"/>
                    </a:solidFill>
                  </a:rPr>
                  <a:t> </a:t>
                </a:r>
                <a14:m>
                  <m:oMath xmlns:m="http://schemas.openxmlformats.org/officeDocument/2006/math">
                    <m:r>
                      <a:rPr lang="en-US" altLang="zh-CN" sz="1800" i="1">
                        <a:solidFill>
                          <a:schemeClr val="tx1"/>
                        </a:solidFill>
                        <a:latin typeface="Cambria Math" panose="02040503050406030204" pitchFamily="18" charset="0"/>
                        <a:ea typeface="Cambria Math" panose="02040503050406030204" pitchFamily="18" charset="0"/>
                      </a:rPr>
                      <m:t>𝛾</m:t>
                    </m:r>
                    <m:r>
                      <a:rPr lang="en-US" altLang="zh-CN" sz="180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1</m:t>
                    </m:r>
                  </m:oMath>
                </a14:m>
                <a:r>
                  <a:rPr kumimoji="1" lang="zh-CN" altLang="en-US" sz="1800" dirty="0">
                    <a:solidFill>
                      <a:prstClr val="black"/>
                    </a:solidFill>
                  </a:rPr>
                  <a:t> </a:t>
                </a:r>
                <a:r>
                  <a:rPr kumimoji="1" lang="en-US" altLang="zh-CN" sz="1800" dirty="0">
                    <a:solidFill>
                      <a:prstClr val="black"/>
                    </a:solidFill>
                  </a:rPr>
                  <a:t>we</a:t>
                </a:r>
                <a:r>
                  <a:rPr kumimoji="1" lang="zh-CN" altLang="en-US" sz="1800" dirty="0">
                    <a:solidFill>
                      <a:prstClr val="black"/>
                    </a:solidFill>
                  </a:rPr>
                  <a:t> </a:t>
                </a:r>
                <a:r>
                  <a:rPr kumimoji="1" lang="en-US" altLang="zh-CN" sz="1800" dirty="0">
                    <a:solidFill>
                      <a:prstClr val="black"/>
                    </a:solidFill>
                  </a:rPr>
                  <a:t>have</a:t>
                </a:r>
                <a:r>
                  <a:rPr kumimoji="1" lang="zh-CN" altLang="en-US" sz="1800" dirty="0">
                    <a:solidFill>
                      <a:prstClr val="black"/>
                    </a:solidFill>
                  </a:rPr>
                  <a:t> </a:t>
                </a:r>
                <a:r>
                  <a:rPr kumimoji="1" lang="en-US" altLang="zh-CN" sz="1800" dirty="0">
                    <a:solidFill>
                      <a:prstClr val="black"/>
                    </a:solidFill>
                  </a:rPr>
                  <a:t>a</a:t>
                </a:r>
                <a:r>
                  <a:rPr kumimoji="1" lang="zh-CN" altLang="en-US" sz="1800" dirty="0">
                    <a:solidFill>
                      <a:prstClr val="black"/>
                    </a:solidFill>
                  </a:rPr>
                  <a:t> </a:t>
                </a:r>
                <a:r>
                  <a:rPr kumimoji="1" lang="en-US" altLang="zh-CN" sz="1800" dirty="0">
                    <a:solidFill>
                      <a:prstClr val="black"/>
                    </a:solidFill>
                  </a:rPr>
                  <a:t>linear</a:t>
                </a:r>
                <a:r>
                  <a:rPr kumimoji="1" lang="zh-CN" altLang="en-US" sz="1800" dirty="0">
                    <a:solidFill>
                      <a:prstClr val="black"/>
                    </a:solidFill>
                  </a:rPr>
                  <a:t> </a:t>
                </a:r>
                <a:r>
                  <a:rPr kumimoji="1" lang="en-US" altLang="zh-CN" sz="1800" dirty="0">
                    <a:solidFill>
                      <a:prstClr val="black"/>
                    </a:solidFill>
                  </a:rPr>
                  <a:t>utility</a:t>
                </a:r>
                <a:r>
                  <a:rPr kumimoji="1" lang="zh-CN" altLang="en-US" sz="1800" dirty="0">
                    <a:solidFill>
                      <a:prstClr val="black"/>
                    </a:solidFill>
                  </a:rPr>
                  <a:t> </a:t>
                </a:r>
                <a:r>
                  <a:rPr kumimoji="1" lang="en-US" altLang="zh-CN" sz="1800" dirty="0">
                    <a:solidFill>
                      <a:prstClr val="black"/>
                    </a:solidFill>
                  </a:rPr>
                  <a:t>function.</a:t>
                </a:r>
              </a:p>
            </p:txBody>
          </p:sp>
        </mc:Choice>
        <mc:Fallback xmlns="">
          <p:sp>
            <p:nvSpPr>
              <p:cNvPr id="17" name="矩形 18">
                <a:extLst>
                  <a:ext uri="{FF2B5EF4-FFF2-40B4-BE49-F238E27FC236}">
                    <a16:creationId xmlns:a16="http://schemas.microsoft.com/office/drawing/2014/main" id="{9CB1369B-5425-CA4A-BE51-77F4412A29FA}"/>
                  </a:ext>
                </a:extLst>
              </p:cNvPr>
              <p:cNvSpPr txBox="1">
                <a:spLocks noRot="1" noChangeAspect="1" noMove="1" noResize="1" noEditPoints="1" noAdjustHandles="1" noChangeArrowheads="1" noChangeShapeType="1" noTextEdit="1"/>
              </p:cNvSpPr>
              <p:nvPr/>
            </p:nvSpPr>
            <p:spPr>
              <a:xfrm>
                <a:off x="345523" y="4879904"/>
                <a:ext cx="11520000" cy="1336396"/>
              </a:xfrm>
              <a:prstGeom prst="rect">
                <a:avLst/>
              </a:prstGeom>
              <a:blipFill>
                <a:blip r:embed="rId7"/>
                <a:stretch>
                  <a:fillRect l="-441" t="-2857" r="-551" b="-4762"/>
                </a:stretch>
              </a:blipFill>
            </p:spPr>
            <p:txBody>
              <a:bodyPr/>
              <a:lstStyle/>
              <a:p>
                <a:r>
                  <a:rPr lang="en-US">
                    <a:noFill/>
                  </a:rPr>
                  <a:t> </a:t>
                </a:r>
              </a:p>
            </p:txBody>
          </p:sp>
        </mc:Fallback>
      </mc:AlternateContent>
      <p:sp>
        <p:nvSpPr>
          <p:cNvPr id="18" name="Right Arrow 17">
            <a:extLst>
              <a:ext uri="{FF2B5EF4-FFF2-40B4-BE49-F238E27FC236}">
                <a16:creationId xmlns:a16="http://schemas.microsoft.com/office/drawing/2014/main" id="{C6775BB8-6603-0E43-9B2E-3CD8DCFDC5B7}"/>
              </a:ext>
            </a:extLst>
          </p:cNvPr>
          <p:cNvSpPr/>
          <p:nvPr/>
        </p:nvSpPr>
        <p:spPr>
          <a:xfrm>
            <a:off x="5861084" y="3687307"/>
            <a:ext cx="457200" cy="834099"/>
          </a:xfrm>
          <a:prstGeom prst="rightArrow">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p:spTree>
    <p:extLst>
      <p:ext uri="{BB962C8B-B14F-4D97-AF65-F5344CB8AC3E}">
        <p14:creationId xmlns:p14="http://schemas.microsoft.com/office/powerpoint/2010/main" val="3268080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B8135EB3-9442-41E3-9B26-9C19D4765A4A}"/>
                  </a:ext>
                </a:extLst>
              </p:cNvPr>
              <p:cNvSpPr>
                <a:spLocks noGrp="1"/>
              </p:cNvSpPr>
              <p:nvPr>
                <p:ph type="title"/>
              </p:nvPr>
            </p:nvSpPr>
            <p:spPr/>
            <p:txBody>
              <a:bodyPr/>
              <a:lstStyle/>
              <a:p>
                <a:r>
                  <a:rPr lang="en-US" altLang="zh-CN" b="1" dirty="0"/>
                  <a:t>Suppose</a:t>
                </a:r>
                <a:r>
                  <a:rPr lang="zh-CN" altLang="en-US" b="1" dirty="0"/>
                  <a:t> </a:t>
                </a:r>
                <a:r>
                  <a:rPr lang="en-US" altLang="zh-CN" b="1" dirty="0"/>
                  <a:t>a</a:t>
                </a:r>
                <a:r>
                  <a:rPr lang="zh-CN" altLang="en-US" b="1" dirty="0"/>
                  <a:t> </a:t>
                </a:r>
                <a:r>
                  <a:rPr lang="en-US" altLang="zh-CN" b="1" dirty="0"/>
                  <a:t>traded</a:t>
                </a:r>
                <a:r>
                  <a:rPr lang="zh-CN" altLang="en-US" b="1" dirty="0"/>
                  <a:t> </a:t>
                </a:r>
                <a:r>
                  <a:rPr lang="en-US" altLang="zh-CN" b="1" dirty="0"/>
                  <a:t>asset</a:t>
                </a:r>
                <a:r>
                  <a:rPr lang="zh-CN" altLang="en-US" b="1" dirty="0"/>
                  <a:t> </a:t>
                </a:r>
                <a:r>
                  <a:rPr lang="en-US" altLang="zh-CN" b="1" dirty="0"/>
                  <a:t>follows</a:t>
                </a:r>
                <a:r>
                  <a:rPr lang="zh-CN" altLang="en-US" b="1" dirty="0"/>
                  <a:t> </a:t>
                </a:r>
                <a:r>
                  <a:rPr lang="en-US" altLang="zh-CN" b="1" dirty="0"/>
                  <a:t>an</a:t>
                </a:r>
                <a:r>
                  <a:rPr lang="zh-CN" altLang="en-US" b="1" dirty="0"/>
                  <a:t> </a:t>
                </a:r>
                <a:r>
                  <a:rPr lang="en-US" altLang="zh-CN" b="1" dirty="0"/>
                  <a:t>Ornstein-</a:t>
                </a:r>
                <a:r>
                  <a:rPr lang="en-US" altLang="zh-CN" b="1" dirty="0" err="1"/>
                  <a:t>Uhlenbeck</a:t>
                </a:r>
                <a:r>
                  <a:rPr lang="zh-CN" altLang="en-US" b="1" dirty="0"/>
                  <a:t> </a:t>
                </a:r>
                <a:r>
                  <a:rPr lang="en-US" altLang="zh-CN" b="1" dirty="0"/>
                  <a:t>process,</a:t>
                </a:r>
                <a:r>
                  <a:rPr lang="zh-CN" altLang="en-US" b="1" dirty="0"/>
                  <a:t> </a:t>
                </a:r>
                <a:r>
                  <a:rPr lang="en-US" altLang="zh-CN" b="1" dirty="0"/>
                  <a:t>then</a:t>
                </a:r>
                <a:r>
                  <a:rPr lang="zh-CN" altLang="en-US" b="1" dirty="0"/>
                  <a:t> </a:t>
                </a:r>
                <a:r>
                  <a:rPr lang="en-US" altLang="zh-CN" b="1" dirty="0"/>
                  <a:t>we</a:t>
                </a:r>
                <a:r>
                  <a:rPr lang="zh-CN" altLang="en-US" b="1" dirty="0"/>
                  <a:t> </a:t>
                </a:r>
                <a:r>
                  <a:rPr lang="en-US" altLang="zh-CN" b="1" dirty="0"/>
                  <a:t>can</a:t>
                </a:r>
                <a:r>
                  <a:rPr lang="zh-CN" altLang="en-US" b="1" dirty="0"/>
                  <a:t> </a:t>
                </a:r>
                <a:r>
                  <a:rPr lang="en-US" altLang="zh-CN" b="1" dirty="0"/>
                  <a:t>set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a:latin typeface="Cambria Math" panose="02040503050406030204" pitchFamily="18" charset="0"/>
                          </a:rPr>
                          <m:t>𝒕</m:t>
                        </m:r>
                      </m:sub>
                    </m:sSub>
                  </m:oMath>
                </a14:m>
                <a:r>
                  <a:rPr lang="zh-CN" altLang="en-US" b="1" dirty="0"/>
                  <a:t> </a:t>
                </a:r>
                <a:r>
                  <a:rPr lang="en-US" altLang="zh-CN" b="1" dirty="0"/>
                  <a:t>as</a:t>
                </a:r>
                <a:r>
                  <a:rPr lang="zh-CN" altLang="en-US" b="1" dirty="0"/>
                  <a:t> </a:t>
                </a:r>
                <a:r>
                  <a:rPr lang="en-US" altLang="zh-CN" b="1" dirty="0"/>
                  <a:t>the</a:t>
                </a:r>
                <a:r>
                  <a:rPr lang="zh-CN" altLang="en-US" b="1" dirty="0"/>
                  <a:t> </a:t>
                </a:r>
                <a:r>
                  <a:rPr lang="en-US" altLang="zh-CN" b="1" dirty="0"/>
                  <a:t>spread</a:t>
                </a:r>
                <a:r>
                  <a:rPr lang="zh-CN" altLang="en-US" b="1" dirty="0"/>
                  <a:t> </a:t>
                </a:r>
                <a:r>
                  <a:rPr lang="en-US" altLang="zh-CN" b="1" dirty="0"/>
                  <a:t>between</a:t>
                </a:r>
                <a:r>
                  <a:rPr lang="zh-CN" altLang="en-US" b="1" dirty="0"/>
                  <a:t> </a:t>
                </a:r>
                <a:r>
                  <a:rPr lang="en-US" altLang="zh-CN" b="1" dirty="0"/>
                  <a:t>the</a:t>
                </a:r>
                <a:r>
                  <a:rPr lang="zh-CN" altLang="en-US" b="1" dirty="0"/>
                  <a:t> </a:t>
                </a:r>
                <a:r>
                  <a:rPr lang="en-US" altLang="zh-CN" b="1" dirty="0"/>
                  <a:t>price</a:t>
                </a:r>
                <a:r>
                  <a:rPr lang="zh-CN" altLang="en-US" b="1" dirty="0"/>
                  <a:t> </a:t>
                </a:r>
                <a:r>
                  <a:rPr lang="en-US" altLang="zh-CN" b="1" dirty="0"/>
                  <a:t>and</a:t>
                </a:r>
                <a:r>
                  <a:rPr lang="zh-CN" altLang="en-US" b="1" dirty="0"/>
                  <a:t> </a:t>
                </a:r>
                <a:r>
                  <a:rPr lang="en-US" altLang="zh-CN" b="1" dirty="0"/>
                  <a:t>its</a:t>
                </a:r>
                <a:r>
                  <a:rPr lang="zh-CN" altLang="en-US" b="1" dirty="0"/>
                  <a:t> </a:t>
                </a:r>
                <a:r>
                  <a:rPr lang="en-US" altLang="zh-CN" b="1" dirty="0"/>
                  <a:t>long</a:t>
                </a:r>
                <a:r>
                  <a:rPr lang="zh-CN" altLang="en-US" b="1" dirty="0"/>
                  <a:t> </a:t>
                </a:r>
                <a:r>
                  <a:rPr lang="en-US" altLang="zh-CN" b="1" dirty="0"/>
                  <a:t>term</a:t>
                </a:r>
                <a:r>
                  <a:rPr lang="zh-CN" altLang="en-US" b="1" dirty="0"/>
                  <a:t> </a:t>
                </a:r>
                <a:r>
                  <a:rPr lang="en-US" altLang="zh-CN" b="1" dirty="0"/>
                  <a:t>mean.</a:t>
                </a:r>
                <a:endParaRPr lang="zh-CN" altLang="en-US" b="1" dirty="0"/>
              </a:p>
            </p:txBody>
          </p:sp>
        </mc:Choice>
        <mc:Fallback xmlns="">
          <p:sp>
            <p:nvSpPr>
              <p:cNvPr id="3" name="标题 2">
                <a:extLst>
                  <a:ext uri="{FF2B5EF4-FFF2-40B4-BE49-F238E27FC236}">
                    <a16:creationId xmlns:a16="http://schemas.microsoft.com/office/drawing/2014/main" id="{B8135EB3-9442-41E3-9B26-9C19D4765A4A}"/>
                  </a:ext>
                </a:extLst>
              </p:cNvPr>
              <p:cNvSpPr>
                <a:spLocks noGrp="1" noRot="1" noChangeAspect="1" noMove="1" noResize="1" noEditPoints="1" noAdjustHandles="1" noChangeArrowheads="1" noChangeShapeType="1" noTextEdit="1"/>
              </p:cNvSpPr>
              <p:nvPr>
                <p:ph type="title"/>
              </p:nvPr>
            </p:nvSpPr>
            <p:spPr>
              <a:blipFill>
                <a:blip r:embed="rId2"/>
                <a:stretch>
                  <a:fillRect l="-1322" t="-11111" b="-11111"/>
                </a:stretch>
              </a:blipFill>
            </p:spPr>
            <p:txBody>
              <a:bodyPr/>
              <a:lstStyle/>
              <a:p>
                <a:r>
                  <a:rPr lang="en-US">
                    <a:noFill/>
                  </a:rPr>
                  <a:t> </a:t>
                </a:r>
              </a:p>
            </p:txBody>
          </p:sp>
        </mc:Fallback>
      </mc:AlternateContent>
      <p:sp>
        <p:nvSpPr>
          <p:cNvPr id="4" name="文本占位符 3">
            <a:extLst>
              <a:ext uri="{FF2B5EF4-FFF2-40B4-BE49-F238E27FC236}">
                <a16:creationId xmlns:a16="http://schemas.microsoft.com/office/drawing/2014/main" id="{B0D13EAD-3128-4A89-9FD3-75B243B62EFC}"/>
              </a:ext>
            </a:extLst>
          </p:cNvPr>
          <p:cNvSpPr>
            <a:spLocks noGrp="1"/>
          </p:cNvSpPr>
          <p:nvPr>
            <p:ph type="body" sz="quarter" idx="19"/>
          </p:nvPr>
        </p:nvSpPr>
        <p:spPr/>
        <p:txBody>
          <a:bodyPr/>
          <a:lstStyle/>
          <a:p>
            <a:r>
              <a:rPr lang="en-US" altLang="zh-CN" sz="2800" dirty="0"/>
              <a:t>Position</a:t>
            </a:r>
            <a:r>
              <a:rPr lang="zh-CN" altLang="en-US" sz="2800" dirty="0"/>
              <a:t> </a:t>
            </a:r>
            <a:r>
              <a:rPr lang="en-US" altLang="zh-CN" sz="2800" dirty="0"/>
              <a:t>and</a:t>
            </a:r>
            <a:r>
              <a:rPr lang="zh-CN" altLang="en-US" sz="2800" dirty="0"/>
              <a:t> </a:t>
            </a:r>
            <a:r>
              <a:rPr lang="en-US" altLang="zh-CN" sz="2800" dirty="0"/>
              <a:t>Wealth</a:t>
            </a:r>
            <a:r>
              <a:rPr lang="zh-CN" altLang="en-US" sz="2800" dirty="0"/>
              <a:t> </a:t>
            </a:r>
          </a:p>
        </p:txBody>
      </p:sp>
      <p:sp>
        <p:nvSpPr>
          <p:cNvPr id="5" name="文本占位符 4">
            <a:extLst>
              <a:ext uri="{FF2B5EF4-FFF2-40B4-BE49-F238E27FC236}">
                <a16:creationId xmlns:a16="http://schemas.microsoft.com/office/drawing/2014/main" id="{DC8B47B1-EBBD-4A18-9AEC-116507F1F71E}"/>
              </a:ext>
            </a:extLst>
          </p:cNvPr>
          <p:cNvSpPr>
            <a:spLocks noGrp="1"/>
          </p:cNvSpPr>
          <p:nvPr>
            <p:ph type="body" sz="quarter" idx="15"/>
          </p:nvPr>
        </p:nvSpPr>
        <p:spPr/>
        <p:txBody>
          <a:bodyPr/>
          <a:lstStyle/>
          <a:p>
            <a:endParaRPr lang="zh-CN" altLang="en-US"/>
          </a:p>
        </p:txBody>
      </p:sp>
      <mc:AlternateContent xmlns:mc="http://schemas.openxmlformats.org/markup-compatibility/2006" xmlns:a14="http://schemas.microsoft.com/office/drawing/2010/main">
        <mc:Choice Requires="a14">
          <p:sp>
            <p:nvSpPr>
              <p:cNvPr id="6" name="矩形 18">
                <a:extLst>
                  <a:ext uri="{FF2B5EF4-FFF2-40B4-BE49-F238E27FC236}">
                    <a16:creationId xmlns:a16="http://schemas.microsoft.com/office/drawing/2014/main" id="{892897C2-FA7C-0D49-8EB4-55314372F262}"/>
                  </a:ext>
                </a:extLst>
              </p:cNvPr>
              <p:cNvSpPr txBox="1">
                <a:spLocks noGrp="1"/>
              </p:cNvSpPr>
              <p:nvPr>
                <p:ph sz="quarter" idx="18"/>
              </p:nvPr>
            </p:nvSpPr>
            <p:spPr>
              <a:xfrm>
                <a:off x="337344" y="1600200"/>
                <a:ext cx="11520000" cy="680688"/>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Let</a:t>
                </a:r>
                <a:r>
                  <a:rPr kumimoji="1" lang="zh-CN" altLang="en-US" sz="1800" dirty="0">
                    <a:solidFill>
                      <a:prstClr val="black"/>
                    </a:solidFill>
                  </a:rPr>
                  <a:t> </a:t>
                </a:r>
                <a14:m>
                  <m:oMath xmlns:m="http://schemas.openxmlformats.org/officeDocument/2006/math">
                    <m:sSub>
                      <m:sSubPr>
                        <m:ctrlPr>
                          <a:rPr kumimoji="1" lang="en-US" altLang="zh-CN" sz="1800" i="1" smtClean="0">
                            <a:solidFill>
                              <a:prstClr val="black"/>
                            </a:solidFill>
                            <a:latin typeface="Cambria Math" panose="02040503050406030204" pitchFamily="18" charset="0"/>
                          </a:rPr>
                        </m:ctrlPr>
                      </m:sSubPr>
                      <m:e>
                        <m:r>
                          <a:rPr kumimoji="1" lang="en-US" altLang="zh-CN" sz="1800" i="1" smtClean="0">
                            <a:solidFill>
                              <a:prstClr val="black"/>
                            </a:solidFill>
                            <a:latin typeface="Cambria Math" panose="02040503050406030204" pitchFamily="18" charset="0"/>
                            <a:ea typeface="Cambria Math" panose="02040503050406030204" pitchFamily="18" charset="0"/>
                          </a:rPr>
                          <m:t>𝛼</m:t>
                        </m:r>
                      </m:e>
                      <m:sub>
                        <m:r>
                          <a:rPr kumimoji="1" lang="en-US" altLang="zh-CN" sz="1800" b="0" i="1" smtClean="0">
                            <a:solidFill>
                              <a:prstClr val="black"/>
                            </a:solidFill>
                            <a:latin typeface="Cambria Math" panose="02040503050406030204" pitchFamily="18" charset="0"/>
                          </a:rPr>
                          <m:t>𝑡</m:t>
                        </m:r>
                      </m:sub>
                    </m:sSub>
                  </m:oMath>
                </a14:m>
                <a:r>
                  <a:rPr kumimoji="1" lang="zh-CN" altLang="en-US" sz="1800" dirty="0">
                    <a:solidFill>
                      <a:prstClr val="black"/>
                    </a:solidFill>
                  </a:rPr>
                  <a:t> </a:t>
                </a:r>
                <a:r>
                  <a:rPr kumimoji="1" lang="en-US" altLang="zh-CN" sz="1800" dirty="0">
                    <a:solidFill>
                      <a:prstClr val="black"/>
                    </a:solidFill>
                  </a:rPr>
                  <a:t>be</a:t>
                </a:r>
                <a:r>
                  <a:rPr kumimoji="1" lang="zh-CN" altLang="en-US" sz="1800" dirty="0">
                    <a:solidFill>
                      <a:prstClr val="black"/>
                    </a:solidFill>
                  </a:rPr>
                  <a:t> </a:t>
                </a:r>
                <a:r>
                  <a:rPr kumimoji="1" lang="en-US" altLang="zh-CN" sz="1800" dirty="0">
                    <a:solidFill>
                      <a:prstClr val="black"/>
                    </a:solidFill>
                  </a:rPr>
                  <a:t>a</a:t>
                </a:r>
                <a:r>
                  <a:rPr kumimoji="1" lang="zh-CN" altLang="en-US" sz="1800" dirty="0">
                    <a:solidFill>
                      <a:prstClr val="black"/>
                    </a:solidFill>
                  </a:rPr>
                  <a:t> </a:t>
                </a:r>
                <a:r>
                  <a:rPr kumimoji="1" lang="en-US" altLang="zh-CN" sz="1800" dirty="0">
                    <a:solidFill>
                      <a:prstClr val="black"/>
                    </a:solidFill>
                  </a:rPr>
                  <a:t>trader’s</a:t>
                </a:r>
                <a:r>
                  <a:rPr kumimoji="1" lang="zh-CN" altLang="en-US" sz="1800" dirty="0">
                    <a:solidFill>
                      <a:prstClr val="black"/>
                    </a:solidFill>
                  </a:rPr>
                  <a:t> </a:t>
                </a:r>
                <a:r>
                  <a:rPr kumimoji="1" lang="en-US" altLang="zh-CN" sz="1800" dirty="0">
                    <a:solidFill>
                      <a:prstClr val="black"/>
                    </a:solidFill>
                  </a:rPr>
                  <a:t>position</a:t>
                </a:r>
                <a:r>
                  <a:rPr kumimoji="1" lang="zh-CN" altLang="en-US" sz="1800" dirty="0">
                    <a:solidFill>
                      <a:prstClr val="black"/>
                    </a:solidFill>
                  </a:rPr>
                  <a:t> </a:t>
                </a:r>
                <a:r>
                  <a:rPr kumimoji="1" lang="en-US" altLang="zh-CN" sz="1800" dirty="0">
                    <a:solidFill>
                      <a:prstClr val="black"/>
                    </a:solidFill>
                  </a:rPr>
                  <a:t>at</a:t>
                </a:r>
                <a:r>
                  <a:rPr kumimoji="1" lang="zh-CN" altLang="en-US" sz="1800" dirty="0">
                    <a:solidFill>
                      <a:prstClr val="black"/>
                    </a:solidFill>
                  </a:rPr>
                  <a:t> </a:t>
                </a:r>
                <a:r>
                  <a:rPr kumimoji="1" lang="en-US" altLang="zh-CN" sz="1800" dirty="0">
                    <a:solidFill>
                      <a:prstClr val="black"/>
                    </a:solidFill>
                  </a:rPr>
                  <a:t>time</a:t>
                </a:r>
                <a:r>
                  <a:rPr kumimoji="1" lang="zh-CN" altLang="en-US" sz="1800" dirty="0">
                    <a:solidFill>
                      <a:prstClr val="black"/>
                    </a:solidFill>
                  </a:rPr>
                  <a:t> </a:t>
                </a:r>
                <a:r>
                  <a:rPr kumimoji="1" lang="en-US" altLang="zh-CN" sz="1800" dirty="0">
                    <a:solidFill>
                      <a:prstClr val="black"/>
                    </a:solidFill>
                  </a:rPr>
                  <a:t>t,</a:t>
                </a:r>
                <a:r>
                  <a:rPr kumimoji="1" lang="zh-CN" altLang="en-US" sz="1800" dirty="0">
                    <a:solidFill>
                      <a:prstClr val="black"/>
                    </a:solidFill>
                  </a:rPr>
                  <a:t> </a:t>
                </a:r>
                <a:r>
                  <a:rPr kumimoji="1" lang="en-US" altLang="zh-CN" sz="1800" dirty="0">
                    <a:solidFill>
                      <a:prstClr val="black"/>
                    </a:solidFill>
                  </a:rPr>
                  <a:t>i.e.</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number</a:t>
                </a:r>
                <a:r>
                  <a:rPr kumimoji="1" lang="zh-CN" altLang="en-US" sz="1800" dirty="0">
                    <a:solidFill>
                      <a:prstClr val="black"/>
                    </a:solidFill>
                  </a:rPr>
                  <a:t> </a:t>
                </a:r>
                <a:r>
                  <a:rPr kumimoji="1" lang="en-US" altLang="zh-CN" sz="1800" dirty="0">
                    <a:solidFill>
                      <a:prstClr val="black"/>
                    </a:solidFill>
                  </a:rPr>
                  <a:t>of</a:t>
                </a:r>
                <a:r>
                  <a:rPr kumimoji="1" lang="zh-CN" altLang="en-US" sz="1800" dirty="0">
                    <a:solidFill>
                      <a:prstClr val="black"/>
                    </a:solidFill>
                  </a:rPr>
                  <a:t> </a:t>
                </a:r>
                <a:r>
                  <a:rPr kumimoji="1" lang="en-US" altLang="zh-CN" sz="1800" dirty="0">
                    <a:solidFill>
                      <a:prstClr val="black"/>
                    </a:solidFill>
                  </a:rPr>
                  <a:t>units</a:t>
                </a:r>
                <a:r>
                  <a:rPr kumimoji="1" lang="zh-CN" altLang="en-US" sz="1800" dirty="0">
                    <a:solidFill>
                      <a:prstClr val="black"/>
                    </a:solidFill>
                  </a:rPr>
                  <a:t> </a:t>
                </a:r>
                <a:r>
                  <a:rPr kumimoji="1" lang="en-US" altLang="zh-CN" sz="1800" dirty="0">
                    <a:solidFill>
                      <a:prstClr val="black"/>
                    </a:solidFill>
                  </a:rPr>
                  <a:t>of</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asset</a:t>
                </a:r>
                <a:r>
                  <a:rPr kumimoji="1" lang="zh-CN" altLang="en-US" sz="1800" dirty="0">
                    <a:solidFill>
                      <a:prstClr val="black"/>
                    </a:solidFill>
                  </a:rPr>
                  <a:t> </a:t>
                </a:r>
                <a:r>
                  <a:rPr kumimoji="1" lang="en-US" altLang="zh-CN" sz="1800" dirty="0">
                    <a:solidFill>
                      <a:prstClr val="black"/>
                    </a:solidFill>
                  </a:rPr>
                  <a:t>held.</a:t>
                </a:r>
                <a:r>
                  <a:rPr kumimoji="1" lang="zh-CN" altLang="en-US" sz="1800" dirty="0">
                    <a:solidFill>
                      <a:prstClr val="black"/>
                    </a:solidFill>
                  </a:rPr>
                  <a:t> </a:t>
                </a:r>
                <a:r>
                  <a:rPr kumimoji="1" lang="en-US" altLang="zh-CN" sz="1800" dirty="0">
                    <a:solidFill>
                      <a:prstClr val="black"/>
                    </a:solidFill>
                  </a:rPr>
                  <a:t>Assuming</a:t>
                </a:r>
                <a:r>
                  <a:rPr kumimoji="1" lang="zh-CN" altLang="en-US" sz="1800" dirty="0">
                    <a:solidFill>
                      <a:prstClr val="black"/>
                    </a:solidFill>
                  </a:rPr>
                  <a:t> </a:t>
                </a:r>
                <a:r>
                  <a:rPr kumimoji="1" lang="en-US" altLang="zh-CN" sz="1800" dirty="0">
                    <a:solidFill>
                      <a:prstClr val="black"/>
                    </a:solidFill>
                  </a:rPr>
                  <a:t>zero</a:t>
                </a:r>
                <a:r>
                  <a:rPr kumimoji="1" lang="zh-CN" altLang="en-US" sz="1800" dirty="0">
                    <a:solidFill>
                      <a:prstClr val="black"/>
                    </a:solidFill>
                  </a:rPr>
                  <a:t> </a:t>
                </a:r>
                <a:r>
                  <a:rPr kumimoji="1" lang="en-US" altLang="zh-CN" sz="1800" dirty="0">
                    <a:solidFill>
                      <a:prstClr val="black"/>
                    </a:solidFill>
                  </a:rPr>
                  <a:t>interest</a:t>
                </a:r>
                <a:r>
                  <a:rPr kumimoji="1" lang="zh-CN" altLang="en-US" sz="1800" dirty="0">
                    <a:solidFill>
                      <a:prstClr val="black"/>
                    </a:solidFill>
                  </a:rPr>
                  <a:t> </a:t>
                </a:r>
                <a:r>
                  <a:rPr kumimoji="1" lang="en-US" altLang="zh-CN" sz="1800" dirty="0">
                    <a:solidFill>
                      <a:prstClr val="black"/>
                    </a:solidFill>
                  </a:rPr>
                  <a:t>rate</a:t>
                </a:r>
                <a:r>
                  <a:rPr kumimoji="1" lang="zh-CN" altLang="en-US" sz="1800" dirty="0">
                    <a:solidFill>
                      <a:prstClr val="black"/>
                    </a:solidFill>
                  </a:rPr>
                  <a:t> </a:t>
                </a:r>
                <a:r>
                  <a:rPr kumimoji="1" lang="en-US" altLang="zh-CN" sz="1800" dirty="0">
                    <a:solidFill>
                      <a:prstClr val="black"/>
                    </a:solidFill>
                  </a:rPr>
                  <a:t>and</a:t>
                </a:r>
                <a:r>
                  <a:rPr kumimoji="1" lang="zh-CN" altLang="en-US" sz="1800" dirty="0">
                    <a:solidFill>
                      <a:prstClr val="black"/>
                    </a:solidFill>
                  </a:rPr>
                  <a:t> </a:t>
                </a:r>
                <a:r>
                  <a:rPr kumimoji="1" lang="en-US" altLang="zh-CN" sz="1800" dirty="0">
                    <a:solidFill>
                      <a:prstClr val="black"/>
                    </a:solidFill>
                  </a:rPr>
                  <a:t>no</a:t>
                </a:r>
                <a:r>
                  <a:rPr kumimoji="1" lang="zh-CN" altLang="en-US" sz="1800" dirty="0">
                    <a:solidFill>
                      <a:prstClr val="black"/>
                    </a:solidFill>
                  </a:rPr>
                  <a:t> </a:t>
                </a:r>
                <a:r>
                  <a:rPr kumimoji="1" lang="en-US" altLang="zh-CN" sz="1800" dirty="0">
                    <a:solidFill>
                      <a:prstClr val="black"/>
                    </a:solidFill>
                  </a:rPr>
                  <a:t>market</a:t>
                </a:r>
                <a:r>
                  <a:rPr kumimoji="1" lang="zh-CN" altLang="en-US" sz="1800" dirty="0">
                    <a:solidFill>
                      <a:prstClr val="black"/>
                    </a:solidFill>
                  </a:rPr>
                  <a:t> </a:t>
                </a:r>
                <a:r>
                  <a:rPr kumimoji="1" lang="en-US" altLang="zh-CN" sz="1800" dirty="0">
                    <a:solidFill>
                      <a:prstClr val="black"/>
                    </a:solidFill>
                  </a:rPr>
                  <a:t>frictions,</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wealth</a:t>
                </a:r>
                <a:r>
                  <a:rPr kumimoji="1" lang="zh-CN" altLang="en-US" sz="1800" dirty="0">
                    <a:solidFill>
                      <a:prstClr val="black"/>
                    </a:solidFill>
                  </a:rPr>
                  <a:t> </a:t>
                </a:r>
                <a:r>
                  <a:rPr kumimoji="1" lang="en-US" altLang="zh-CN" sz="1800" dirty="0">
                    <a:solidFill>
                      <a:prstClr val="black"/>
                    </a:solidFill>
                  </a:rPr>
                  <a:t>dynamics</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given</a:t>
                </a:r>
                <a:r>
                  <a:rPr kumimoji="1" lang="zh-CN" altLang="en-US" sz="1800" dirty="0">
                    <a:solidFill>
                      <a:prstClr val="black"/>
                    </a:solidFill>
                  </a:rPr>
                  <a:t> </a:t>
                </a:r>
                <a:r>
                  <a:rPr kumimoji="1" lang="en-US" altLang="zh-CN" sz="1800" dirty="0">
                    <a:solidFill>
                      <a:prstClr val="black"/>
                    </a:solidFill>
                  </a:rPr>
                  <a:t>by:</a:t>
                </a:r>
                <a:endParaRPr kumimoji="1" lang="zh-CN" altLang="en-US" sz="1800" dirty="0">
                  <a:solidFill>
                    <a:prstClr val="black"/>
                  </a:solidFill>
                </a:endParaRPr>
              </a:p>
            </p:txBody>
          </p:sp>
        </mc:Choice>
        <mc:Fallback xmlns="">
          <p:sp>
            <p:nvSpPr>
              <p:cNvPr id="6" name="矩形 18">
                <a:extLst>
                  <a:ext uri="{FF2B5EF4-FFF2-40B4-BE49-F238E27FC236}">
                    <a16:creationId xmlns:a16="http://schemas.microsoft.com/office/drawing/2014/main" id="{892897C2-FA7C-0D49-8EB4-55314372F262}"/>
                  </a:ext>
                </a:extLst>
              </p:cNvPr>
              <p:cNvSpPr txBox="1">
                <a:spLocks noGrp="1" noRot="1" noChangeAspect="1" noMove="1" noResize="1" noEditPoints="1" noAdjustHandles="1" noChangeArrowheads="1" noChangeShapeType="1" noTextEdit="1"/>
              </p:cNvSpPr>
              <p:nvPr>
                <p:ph sz="quarter" idx="18"/>
              </p:nvPr>
            </p:nvSpPr>
            <p:spPr>
              <a:xfrm>
                <a:off x="337344" y="1600200"/>
                <a:ext cx="11520000" cy="680688"/>
              </a:xfrm>
              <a:prstGeom prst="rect">
                <a:avLst/>
              </a:prstGeom>
              <a:blipFill>
                <a:blip r:embed="rId3"/>
                <a:stretch>
                  <a:fillRect l="-441" t="-5455" r="-441" b="-3636"/>
                </a:stretch>
              </a:blipFill>
            </p:spPr>
            <p:txBody>
              <a:bodyPr/>
              <a:lstStyle/>
              <a:p>
                <a:r>
                  <a:rPr lang="en-US">
                    <a:noFill/>
                  </a:rPr>
                  <a:t> </a:t>
                </a:r>
              </a:p>
            </p:txBody>
          </p:sp>
        </mc:Fallback>
      </mc:AlternateContent>
      <p:sp>
        <p:nvSpPr>
          <p:cNvPr id="7" name="Down Arrow 6">
            <a:extLst>
              <a:ext uri="{FF2B5EF4-FFF2-40B4-BE49-F238E27FC236}">
                <a16:creationId xmlns:a16="http://schemas.microsoft.com/office/drawing/2014/main" id="{89E5C147-E1D6-2B43-ADCA-4AA4F750980E}"/>
              </a:ext>
            </a:extLst>
          </p:cNvPr>
          <p:cNvSpPr/>
          <p:nvPr/>
        </p:nvSpPr>
        <p:spPr>
          <a:xfrm>
            <a:off x="5139555" y="2362954"/>
            <a:ext cx="1925589" cy="438500"/>
          </a:xfrm>
          <a:prstGeom prst="downArrow">
            <a:avLst/>
          </a:prstGeom>
          <a:solidFill>
            <a:srgbClr val="91919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mc:AlternateContent xmlns:mc="http://schemas.openxmlformats.org/markup-compatibility/2006" xmlns:a14="http://schemas.microsoft.com/office/drawing/2010/main">
        <mc:Choice Requires="a14">
          <p:sp>
            <p:nvSpPr>
              <p:cNvPr id="8" name="矩形 70">
                <a:extLst>
                  <a:ext uri="{FF2B5EF4-FFF2-40B4-BE49-F238E27FC236}">
                    <a16:creationId xmlns:a16="http://schemas.microsoft.com/office/drawing/2014/main" id="{2A77EE95-D9DF-644F-8977-BB5F87CD6A5D}"/>
                  </a:ext>
                </a:extLst>
              </p:cNvPr>
              <p:cNvSpPr/>
              <p:nvPr/>
            </p:nvSpPr>
            <p:spPr>
              <a:xfrm>
                <a:off x="3509030" y="3035950"/>
                <a:ext cx="5173939" cy="622959"/>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ctr" anchorCtr="0" forceAA="0" compatLnSpc="1">
                <a:noAutofit/>
              </a:bodyPr>
              <a:lstStyle/>
              <a:p>
                <a:pPr algn="ctr"/>
                <a14:m>
                  <m:oMath xmlns:m="http://schemas.openxmlformats.org/officeDocument/2006/math">
                    <m:r>
                      <a:rPr lang="en-US" altLang="zh-CN" b="0" i="1" smtClean="0">
                        <a:solidFill>
                          <a:schemeClr val="tx1"/>
                        </a:solidFill>
                        <a:latin typeface="Cambria Math" panose="02040503050406030204" pitchFamily="18" charset="0"/>
                      </a:rPr>
                      <m:t>𝑑</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𝑊</m:t>
                        </m:r>
                      </m:e>
                      <m:sub>
                        <m:r>
                          <a:rPr lang="en-US" altLang="zh-CN" b="0" i="1" smtClean="0">
                            <a:solidFill>
                              <a:schemeClr val="tx1"/>
                            </a:solidFill>
                            <a:latin typeface="Cambria Math" panose="02040503050406030204" pitchFamily="18" charset="0"/>
                          </a:rPr>
                          <m:t>𝑡</m:t>
                        </m:r>
                      </m:sub>
                    </m:sSub>
                    <m:r>
                      <a:rPr lang="en-US" altLang="zh-CN" b="0" i="1" smtClean="0">
                        <a:solidFill>
                          <a:schemeClr val="tx1"/>
                        </a:solidFill>
                        <a:latin typeface="Cambria Math" panose="02040503050406030204" pitchFamily="18" charset="0"/>
                      </a:rPr>
                      <m:t>=</m:t>
                    </m:r>
                    <m:sSub>
                      <m:sSubPr>
                        <m:ctrlPr>
                          <a:rPr kumimoji="1" lang="en-US" altLang="zh-CN" i="1">
                            <a:solidFill>
                              <a:prstClr val="black"/>
                            </a:solidFill>
                            <a:latin typeface="Cambria Math" panose="02040503050406030204" pitchFamily="18" charset="0"/>
                          </a:rPr>
                        </m:ctrlPr>
                      </m:sSubPr>
                      <m:e>
                        <m:r>
                          <a:rPr kumimoji="1" lang="en-US" altLang="zh-CN" i="1">
                            <a:solidFill>
                              <a:prstClr val="black"/>
                            </a:solidFill>
                            <a:latin typeface="Cambria Math" panose="02040503050406030204" pitchFamily="18" charset="0"/>
                            <a:ea typeface="Cambria Math" panose="02040503050406030204" pitchFamily="18" charset="0"/>
                          </a:rPr>
                          <m:t>𝛼</m:t>
                        </m:r>
                      </m:e>
                      <m:sub>
                        <m:r>
                          <a:rPr kumimoji="1" lang="en-US" altLang="zh-CN" i="1">
                            <a:solidFill>
                              <a:prstClr val="black"/>
                            </a:solidFill>
                            <a:latin typeface="Cambria Math" panose="02040503050406030204" pitchFamily="18" charset="0"/>
                          </a:rPr>
                          <m:t>𝑡</m:t>
                        </m:r>
                      </m:sub>
                    </m:sSub>
                    <m:r>
                      <a:rPr lang="en-US" altLang="zh-CN" i="1">
                        <a:solidFill>
                          <a:schemeClr val="tx1"/>
                        </a:solidFill>
                        <a:latin typeface="Cambria Math" panose="02040503050406030204" pitchFamily="18" charset="0"/>
                      </a:rPr>
                      <m:t>𝑑</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𝑋</m:t>
                        </m:r>
                      </m:e>
                      <m:sub>
                        <m:r>
                          <a:rPr lang="en-US" altLang="zh-CN" i="1">
                            <a:solidFill>
                              <a:schemeClr val="tx1"/>
                            </a:solidFill>
                            <a:latin typeface="Cambria Math" panose="02040503050406030204" pitchFamily="18" charset="0"/>
                          </a:rPr>
                          <m:t>𝑡</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𝑘</m:t>
                    </m:r>
                  </m:oMath>
                </a14:m>
                <a:r>
                  <a:rPr kumimoji="1" lang="en-US" altLang="zh-CN" dirty="0">
                    <a:solidFill>
                      <a:prstClr val="black"/>
                    </a:solidFill>
                  </a:rPr>
                  <a:t> </a:t>
                </a:r>
                <a14:m>
                  <m:oMath xmlns:m="http://schemas.openxmlformats.org/officeDocument/2006/math">
                    <m:sSub>
                      <m:sSubPr>
                        <m:ctrlPr>
                          <a:rPr kumimoji="1" lang="en-US" altLang="zh-CN" i="1">
                            <a:solidFill>
                              <a:prstClr val="black"/>
                            </a:solidFill>
                            <a:latin typeface="Cambria Math" panose="02040503050406030204" pitchFamily="18" charset="0"/>
                          </a:rPr>
                        </m:ctrlPr>
                      </m:sSubPr>
                      <m:e>
                        <m:r>
                          <a:rPr kumimoji="1" lang="en-US" altLang="zh-CN" i="1">
                            <a:solidFill>
                              <a:prstClr val="black"/>
                            </a:solidFill>
                            <a:latin typeface="Cambria Math" panose="02040503050406030204" pitchFamily="18" charset="0"/>
                            <a:ea typeface="Cambria Math" panose="02040503050406030204" pitchFamily="18" charset="0"/>
                          </a:rPr>
                          <m:t>𝛼</m:t>
                        </m:r>
                      </m:e>
                      <m:sub>
                        <m:r>
                          <a:rPr kumimoji="1" lang="en-US" altLang="zh-CN" i="1">
                            <a:solidFill>
                              <a:prstClr val="black"/>
                            </a:solidFill>
                            <a:latin typeface="Cambria Math" panose="02040503050406030204" pitchFamily="18" charset="0"/>
                          </a:rPr>
                          <m:t>𝑡</m:t>
                        </m:r>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𝑋</m:t>
                        </m:r>
                      </m:e>
                      <m:sub>
                        <m:r>
                          <a:rPr lang="en-US" altLang="zh-CN" i="1">
                            <a:solidFill>
                              <a:schemeClr val="tx1"/>
                            </a:solidFill>
                            <a:latin typeface="Cambria Math" panose="02040503050406030204" pitchFamily="18" charset="0"/>
                          </a:rPr>
                          <m:t>𝑡</m:t>
                        </m:r>
                      </m:sub>
                    </m:sSub>
                    <m:r>
                      <a:rPr lang="en-US" altLang="zh-CN" b="0" i="1" smtClean="0">
                        <a:solidFill>
                          <a:schemeClr val="tx1"/>
                        </a:solidFill>
                        <a:latin typeface="Cambria Math" panose="02040503050406030204" pitchFamily="18" charset="0"/>
                      </a:rPr>
                      <m:t>𝑑𝑡</m:t>
                    </m:r>
                    <m:r>
                      <a:rPr lang="en-US" altLang="zh-CN" b="0" i="1" smtClean="0">
                        <a:solidFill>
                          <a:schemeClr val="tx1"/>
                        </a:solidFill>
                        <a:latin typeface="Cambria Math" panose="02040503050406030204" pitchFamily="18" charset="0"/>
                      </a:rPr>
                      <m:t>+</m:t>
                    </m:r>
                    <m:sSub>
                      <m:sSubPr>
                        <m:ctrlPr>
                          <a:rPr kumimoji="1" lang="en-US" altLang="zh-CN" i="1">
                            <a:solidFill>
                              <a:prstClr val="black"/>
                            </a:solidFill>
                            <a:latin typeface="Cambria Math" panose="02040503050406030204" pitchFamily="18" charset="0"/>
                          </a:rPr>
                        </m:ctrlPr>
                      </m:sSubPr>
                      <m:e>
                        <m:r>
                          <a:rPr kumimoji="1" lang="en-US" altLang="zh-CN" i="1">
                            <a:solidFill>
                              <a:prstClr val="black"/>
                            </a:solidFill>
                            <a:latin typeface="Cambria Math" panose="02040503050406030204" pitchFamily="18" charset="0"/>
                            <a:ea typeface="Cambria Math" panose="02040503050406030204" pitchFamily="18" charset="0"/>
                          </a:rPr>
                          <m:t>𝛼</m:t>
                        </m:r>
                      </m:e>
                      <m:sub>
                        <m:r>
                          <a:rPr kumimoji="1" lang="en-US" altLang="zh-CN" i="1">
                            <a:solidFill>
                              <a:prstClr val="black"/>
                            </a:solidFill>
                            <a:latin typeface="Cambria Math" panose="02040503050406030204" pitchFamily="18" charset="0"/>
                          </a:rPr>
                          <m:t>𝑡</m:t>
                        </m:r>
                      </m:sub>
                    </m:sSub>
                    <m:r>
                      <a:rPr lang="zh-CN" altLang="en-US" i="1">
                        <a:solidFill>
                          <a:schemeClr val="tx1"/>
                        </a:solidFill>
                        <a:latin typeface="Cambria Math" panose="02040503050406030204" pitchFamily="18" charset="0"/>
                      </a:rPr>
                      <m:t>𝜎</m:t>
                    </m:r>
                    <m:r>
                      <a:rPr lang="en-US" altLang="zh-CN" i="1">
                        <a:solidFill>
                          <a:schemeClr val="tx1"/>
                        </a:solidFill>
                        <a:latin typeface="Cambria Math" panose="02040503050406030204" pitchFamily="18" charset="0"/>
                      </a:rPr>
                      <m:t>𝑑</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𝐵</m:t>
                        </m:r>
                      </m:e>
                      <m:sub>
                        <m:r>
                          <a:rPr lang="en-US" altLang="zh-CN" i="1">
                            <a:solidFill>
                              <a:schemeClr val="tx1"/>
                            </a:solidFill>
                            <a:latin typeface="Cambria Math" panose="02040503050406030204" pitchFamily="18" charset="0"/>
                          </a:rPr>
                          <m:t>𝑡</m:t>
                        </m:r>
                      </m:sub>
                    </m:sSub>
                  </m:oMath>
                </a14:m>
                <a:r>
                  <a:rPr lang="zh-CN" altLang="en-US" dirty="0">
                    <a:solidFill>
                      <a:schemeClr val="tx1"/>
                    </a:solidFill>
                  </a:rPr>
                  <a:t>  </a:t>
                </a:r>
                <a:r>
                  <a:rPr lang="en-US" altLang="zh-CN" dirty="0">
                    <a:solidFill>
                      <a:schemeClr val="tx1"/>
                    </a:solidFill>
                  </a:rPr>
                  <a:t>(3)</a:t>
                </a:r>
              </a:p>
            </p:txBody>
          </p:sp>
        </mc:Choice>
        <mc:Fallback xmlns="">
          <p:sp>
            <p:nvSpPr>
              <p:cNvPr id="8" name="矩形 70">
                <a:extLst>
                  <a:ext uri="{FF2B5EF4-FFF2-40B4-BE49-F238E27FC236}">
                    <a16:creationId xmlns:a16="http://schemas.microsoft.com/office/drawing/2014/main" id="{2A77EE95-D9DF-644F-8977-BB5F87CD6A5D}"/>
                  </a:ext>
                </a:extLst>
              </p:cNvPr>
              <p:cNvSpPr>
                <a:spLocks noRot="1" noChangeAspect="1" noMove="1" noResize="1" noEditPoints="1" noAdjustHandles="1" noChangeArrowheads="1" noChangeShapeType="1" noTextEdit="1"/>
              </p:cNvSpPr>
              <p:nvPr/>
            </p:nvSpPr>
            <p:spPr>
              <a:xfrm>
                <a:off x="3509030" y="3035950"/>
                <a:ext cx="5173939" cy="622959"/>
              </a:xfrm>
              <a:prstGeom prst="rect">
                <a:avLst/>
              </a:prstGeom>
              <a:blipFill>
                <a:blip r:embed="rId4"/>
                <a:stretch>
                  <a:fillRect/>
                </a:stretch>
              </a:blipFill>
              <a:ln>
                <a:noFill/>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98757BF3-1C12-4A40-A74B-43FF9B234559}"/>
              </a:ext>
            </a:extLst>
          </p:cNvPr>
          <p:cNvSpPr/>
          <p:nvPr/>
        </p:nvSpPr>
        <p:spPr>
          <a:xfrm>
            <a:off x="3289300" y="2914445"/>
            <a:ext cx="5626100" cy="857455"/>
          </a:xfrm>
          <a:prstGeom prst="rect">
            <a:avLst/>
          </a:prstGeom>
          <a:noFill/>
          <a:ln w="19050">
            <a:solidFill>
              <a:srgbClr val="002060"/>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mc:AlternateContent xmlns:mc="http://schemas.openxmlformats.org/markup-compatibility/2006" xmlns:a14="http://schemas.microsoft.com/office/drawing/2010/main">
        <mc:Choice Requires="a14">
          <p:sp>
            <p:nvSpPr>
              <p:cNvPr id="10" name="矩形 18">
                <a:extLst>
                  <a:ext uri="{FF2B5EF4-FFF2-40B4-BE49-F238E27FC236}">
                    <a16:creationId xmlns:a16="http://schemas.microsoft.com/office/drawing/2014/main" id="{2FC18C1A-42A5-C54F-A62D-5D0B1A6E9CED}"/>
                  </a:ext>
                </a:extLst>
              </p:cNvPr>
              <p:cNvSpPr txBox="1">
                <a:spLocks/>
              </p:cNvSpPr>
              <p:nvPr/>
            </p:nvSpPr>
            <p:spPr>
              <a:xfrm>
                <a:off x="334963" y="3963513"/>
                <a:ext cx="11520000" cy="680688"/>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utility</a:t>
                </a:r>
                <a:r>
                  <a:rPr kumimoji="1" lang="zh-CN" altLang="en-US" sz="1800" dirty="0">
                    <a:solidFill>
                      <a:prstClr val="black"/>
                    </a:solidFill>
                  </a:rPr>
                  <a:t> </a:t>
                </a:r>
                <a:r>
                  <a:rPr kumimoji="1" lang="en-US" altLang="zh-CN" sz="1800" dirty="0">
                    <a:solidFill>
                      <a:prstClr val="black"/>
                    </a:solidFill>
                  </a:rPr>
                  <a:t>function</a:t>
                </a:r>
                <a:r>
                  <a:rPr kumimoji="1" lang="zh-CN" altLang="en-US" sz="1800" dirty="0">
                    <a:solidFill>
                      <a:prstClr val="black"/>
                    </a:solidFill>
                  </a:rPr>
                  <a:t> </a:t>
                </a:r>
                <a:r>
                  <a:rPr kumimoji="1" lang="en-US" altLang="zh-CN" sz="1800" dirty="0">
                    <a:solidFill>
                      <a:prstClr val="black"/>
                    </a:solidFill>
                  </a:rPr>
                  <a:t>(2)</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defined</a:t>
                </a:r>
                <a:r>
                  <a:rPr kumimoji="1" lang="zh-CN" altLang="en-US" sz="1800" dirty="0">
                    <a:solidFill>
                      <a:prstClr val="black"/>
                    </a:solidFill>
                  </a:rPr>
                  <a:t> </a:t>
                </a:r>
                <a:r>
                  <a:rPr kumimoji="1" lang="en-US" altLang="zh-CN" sz="1800" dirty="0">
                    <a:solidFill>
                      <a:prstClr val="black"/>
                    </a:solidFill>
                  </a:rPr>
                  <a:t>over</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terminal</a:t>
                </a:r>
                <a:r>
                  <a:rPr kumimoji="1" lang="zh-CN" altLang="en-US" sz="1800" dirty="0">
                    <a:solidFill>
                      <a:prstClr val="black"/>
                    </a:solidFill>
                  </a:rPr>
                  <a:t> </a:t>
                </a:r>
                <a:r>
                  <a:rPr kumimoji="1" lang="en-US" altLang="zh-CN" sz="1800" dirty="0">
                    <a:solidFill>
                      <a:prstClr val="black"/>
                    </a:solidFill>
                  </a:rPr>
                  <a:t>wealth</a:t>
                </a:r>
                <a:r>
                  <a:rPr kumimoji="1" lang="zh-CN" altLang="en-US" sz="1800" dirty="0">
                    <a:solidFill>
                      <a:prstClr val="black"/>
                    </a:solidFill>
                  </a:rPr>
                  <a:t> </a:t>
                </a:r>
                <a14:m>
                  <m:oMath xmlns:m="http://schemas.openxmlformats.org/officeDocument/2006/math">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𝑊</m:t>
                        </m:r>
                      </m:e>
                      <m:sub>
                        <m:r>
                          <a:rPr lang="en-US" altLang="zh-CN" sz="1800" b="0" i="1" smtClean="0">
                            <a:solidFill>
                              <a:schemeClr val="tx1"/>
                            </a:solidFill>
                            <a:latin typeface="Cambria Math" panose="02040503050406030204" pitchFamily="18" charset="0"/>
                          </a:rPr>
                          <m:t>𝑇</m:t>
                        </m:r>
                      </m:sub>
                    </m:sSub>
                  </m:oMath>
                </a14:m>
                <a:r>
                  <a:rPr kumimoji="1" lang="en-US" altLang="zh-CN" sz="1800" dirty="0">
                    <a:solidFill>
                      <a:prstClr val="black"/>
                    </a:solidFill>
                  </a:rPr>
                  <a:t>.</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value</a:t>
                </a:r>
                <a:r>
                  <a:rPr kumimoji="1" lang="zh-CN" altLang="en-US" sz="1800" dirty="0">
                    <a:solidFill>
                      <a:prstClr val="black"/>
                    </a:solidFill>
                  </a:rPr>
                  <a:t> </a:t>
                </a:r>
                <a:r>
                  <a:rPr kumimoji="1" lang="en-US" altLang="zh-CN" sz="1800" dirty="0">
                    <a:solidFill>
                      <a:prstClr val="black"/>
                    </a:solidFill>
                  </a:rPr>
                  <a:t>function</a:t>
                </a:r>
                <a:r>
                  <a:rPr kumimoji="1" lang="zh-CN" altLang="en-US" sz="1800" dirty="0">
                    <a:solidFill>
                      <a:prstClr val="black"/>
                    </a:solidFill>
                  </a:rPr>
                  <a:t> </a:t>
                </a:r>
                <a14:m>
                  <m:oMath xmlns:m="http://schemas.openxmlformats.org/officeDocument/2006/math">
                    <m:r>
                      <a:rPr kumimoji="1" lang="en-US" altLang="zh-CN" sz="1800" b="0" i="1" smtClean="0">
                        <a:solidFill>
                          <a:prstClr val="black"/>
                        </a:solidFill>
                        <a:latin typeface="Cambria Math" panose="02040503050406030204" pitchFamily="18" charset="0"/>
                      </a:rPr>
                      <m:t>𝐽</m:t>
                    </m:r>
                    <m:r>
                      <a:rPr kumimoji="1" lang="en-US" altLang="zh-CN" sz="1800" b="0" i="1" smtClean="0">
                        <a:solidFill>
                          <a:prstClr val="black"/>
                        </a:solidFill>
                        <a:latin typeface="Cambria Math" panose="02040503050406030204" pitchFamily="18" charset="0"/>
                      </a:rPr>
                      <m:t>(</m:t>
                    </m:r>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𝑊</m:t>
                        </m:r>
                      </m:e>
                      <m:sub>
                        <m:r>
                          <a:rPr lang="en-US" altLang="zh-CN" sz="1800" i="1">
                            <a:solidFill>
                              <a:schemeClr val="tx1"/>
                            </a:solidFill>
                            <a:latin typeface="Cambria Math" panose="02040503050406030204" pitchFamily="18" charset="0"/>
                          </a:rPr>
                          <m:t>𝑡</m:t>
                        </m:r>
                      </m:sub>
                    </m:sSub>
                  </m:oMath>
                </a14:m>
                <a:r>
                  <a:rPr kumimoji="1" lang="en-US" altLang="zh-CN" sz="1800" dirty="0">
                    <a:solidFill>
                      <a:prstClr val="black"/>
                    </a:solidFill>
                  </a:rPr>
                  <a:t>,</a:t>
                </a:r>
                <a:r>
                  <a:rPr kumimoji="1" lang="zh-CN" altLang="en-US" sz="1800" dirty="0">
                    <a:solidFill>
                      <a:prstClr val="black"/>
                    </a:solidFill>
                  </a:rPr>
                  <a:t> </a:t>
                </a:r>
                <a14:m>
                  <m:oMath xmlns:m="http://schemas.openxmlformats.org/officeDocument/2006/math">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𝑋</m:t>
                        </m:r>
                      </m:e>
                      <m:sub>
                        <m:r>
                          <a:rPr lang="en-US" altLang="zh-CN" sz="1800" i="1">
                            <a:solidFill>
                              <a:schemeClr val="tx1"/>
                            </a:solidFill>
                            <a:latin typeface="Cambria Math" panose="02040503050406030204" pitchFamily="18" charset="0"/>
                          </a:rPr>
                          <m:t>𝑡</m:t>
                        </m:r>
                      </m:sub>
                    </m:sSub>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𝑡</m:t>
                    </m:r>
                    <m:r>
                      <a:rPr lang="en-US" altLang="zh-CN" sz="1800" b="0" i="1" smtClean="0">
                        <a:solidFill>
                          <a:schemeClr val="tx1"/>
                        </a:solidFill>
                        <a:latin typeface="Cambria Math" panose="02040503050406030204" pitchFamily="18" charset="0"/>
                      </a:rPr>
                      <m:t>)</m:t>
                    </m:r>
                  </m:oMath>
                </a14:m>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expectation</a:t>
                </a:r>
                <a:r>
                  <a:rPr kumimoji="1" lang="zh-CN" altLang="en-US" sz="1800" dirty="0">
                    <a:solidFill>
                      <a:prstClr val="black"/>
                    </a:solidFill>
                  </a:rPr>
                  <a:t> </a:t>
                </a:r>
                <a:r>
                  <a:rPr kumimoji="1" lang="en-US" altLang="zh-CN" sz="1800" dirty="0">
                    <a:solidFill>
                      <a:prstClr val="black"/>
                    </a:solidFill>
                  </a:rPr>
                  <a:t>of</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terminal</a:t>
                </a:r>
                <a:r>
                  <a:rPr kumimoji="1" lang="zh-CN" altLang="en-US" sz="1800" dirty="0">
                    <a:solidFill>
                      <a:prstClr val="black"/>
                    </a:solidFill>
                  </a:rPr>
                  <a:t> </a:t>
                </a:r>
                <a:r>
                  <a:rPr kumimoji="1" lang="en-US" altLang="zh-CN" sz="1800" dirty="0">
                    <a:solidFill>
                      <a:prstClr val="black"/>
                    </a:solidFill>
                  </a:rPr>
                  <a:t>utility</a:t>
                </a:r>
                <a:r>
                  <a:rPr kumimoji="1" lang="zh-CN" altLang="en-US" sz="1800" dirty="0">
                    <a:solidFill>
                      <a:prstClr val="black"/>
                    </a:solidFill>
                  </a:rPr>
                  <a:t> </a:t>
                </a:r>
                <a:r>
                  <a:rPr kumimoji="1" lang="en-US" altLang="zh-CN" sz="1800" dirty="0">
                    <a:solidFill>
                      <a:prstClr val="black"/>
                    </a:solidFill>
                  </a:rPr>
                  <a:t>conditional</a:t>
                </a:r>
                <a:r>
                  <a:rPr kumimoji="1" lang="zh-CN" altLang="en-US" sz="1800" dirty="0">
                    <a:solidFill>
                      <a:prstClr val="black"/>
                    </a:solidFill>
                  </a:rPr>
                  <a:t> </a:t>
                </a:r>
                <a:r>
                  <a:rPr kumimoji="1" lang="en-US" altLang="zh-CN" sz="1800" dirty="0">
                    <a:solidFill>
                      <a:prstClr val="black"/>
                    </a:solidFill>
                  </a:rPr>
                  <a:t>available</a:t>
                </a:r>
                <a:r>
                  <a:rPr kumimoji="1" lang="zh-CN" altLang="en-US" sz="1800" dirty="0">
                    <a:solidFill>
                      <a:prstClr val="black"/>
                    </a:solidFill>
                  </a:rPr>
                  <a:t> </a:t>
                </a:r>
                <a:r>
                  <a:rPr kumimoji="1" lang="en-US" altLang="zh-CN" sz="1800" dirty="0">
                    <a:solidFill>
                      <a:prstClr val="black"/>
                    </a:solidFill>
                  </a:rPr>
                  <a:t>at</a:t>
                </a:r>
                <a:r>
                  <a:rPr kumimoji="1" lang="zh-CN" altLang="en-US" sz="1800" dirty="0">
                    <a:solidFill>
                      <a:prstClr val="black"/>
                    </a:solidFill>
                  </a:rPr>
                  <a:t> </a:t>
                </a:r>
                <a:r>
                  <a:rPr kumimoji="1" lang="en-US" altLang="zh-CN" sz="1800" dirty="0">
                    <a:solidFill>
                      <a:prstClr val="black"/>
                    </a:solidFill>
                  </a:rPr>
                  <a:t>time</a:t>
                </a:r>
                <a:r>
                  <a:rPr kumimoji="1" lang="zh-CN" altLang="en-US" sz="1800" dirty="0">
                    <a:solidFill>
                      <a:prstClr val="black"/>
                    </a:solidFill>
                  </a:rPr>
                  <a:t> </a:t>
                </a:r>
                <a:r>
                  <a:rPr kumimoji="1" lang="en-US" altLang="zh-CN" sz="1800" dirty="0">
                    <a:solidFill>
                      <a:prstClr val="black"/>
                    </a:solidFill>
                  </a:rPr>
                  <a:t>t:</a:t>
                </a:r>
                <a:r>
                  <a:rPr kumimoji="1" lang="zh-CN" altLang="en-US" sz="1800" dirty="0">
                    <a:solidFill>
                      <a:prstClr val="black"/>
                    </a:solidFill>
                  </a:rPr>
                  <a:t> </a:t>
                </a:r>
              </a:p>
            </p:txBody>
          </p:sp>
        </mc:Choice>
        <mc:Fallback xmlns="">
          <p:sp>
            <p:nvSpPr>
              <p:cNvPr id="10" name="矩形 18">
                <a:extLst>
                  <a:ext uri="{FF2B5EF4-FFF2-40B4-BE49-F238E27FC236}">
                    <a16:creationId xmlns:a16="http://schemas.microsoft.com/office/drawing/2014/main" id="{2FC18C1A-42A5-C54F-A62D-5D0B1A6E9CED}"/>
                  </a:ext>
                </a:extLst>
              </p:cNvPr>
              <p:cNvSpPr txBox="1">
                <a:spLocks noRot="1" noChangeAspect="1" noMove="1" noResize="1" noEditPoints="1" noAdjustHandles="1" noChangeArrowheads="1" noChangeShapeType="1" noTextEdit="1"/>
              </p:cNvSpPr>
              <p:nvPr/>
            </p:nvSpPr>
            <p:spPr>
              <a:xfrm>
                <a:off x="334963" y="3963513"/>
                <a:ext cx="11520000" cy="680688"/>
              </a:xfrm>
              <a:prstGeom prst="rect">
                <a:avLst/>
              </a:prstGeom>
              <a:blipFill>
                <a:blip r:embed="rId5"/>
                <a:stretch>
                  <a:fillRect l="-441" t="-5556" r="-551"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矩形 70">
                <a:extLst>
                  <a:ext uri="{FF2B5EF4-FFF2-40B4-BE49-F238E27FC236}">
                    <a16:creationId xmlns:a16="http://schemas.microsoft.com/office/drawing/2014/main" id="{41B89246-688D-8A41-B360-0B3CF635C3AC}"/>
                  </a:ext>
                </a:extLst>
              </p:cNvPr>
              <p:cNvSpPr/>
              <p:nvPr/>
            </p:nvSpPr>
            <p:spPr>
              <a:xfrm>
                <a:off x="3507993" y="5385635"/>
                <a:ext cx="5173939" cy="622959"/>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ctr" anchorCtr="0" forceAA="0" compatLnSpc="1">
                <a:noAutofit/>
              </a:bodyPr>
              <a:lstStyle/>
              <a:p>
                <a:pPr algn="ctr"/>
                <a14:m>
                  <m:oMath xmlns:m="http://schemas.openxmlformats.org/officeDocument/2006/math">
                    <m:r>
                      <a:rPr kumimoji="1" lang="en-US" altLang="zh-CN" i="1" smtClean="0">
                        <a:solidFill>
                          <a:prstClr val="black"/>
                        </a:solidFill>
                        <a:latin typeface="Cambria Math" panose="02040503050406030204" pitchFamily="18" charset="0"/>
                      </a:rPr>
                      <m:t>𝐽</m:t>
                    </m:r>
                    <m:r>
                      <a:rPr kumimoji="1" lang="en-US" altLang="zh-CN" i="1" smtClean="0">
                        <a:solidFill>
                          <a:prstClr val="black"/>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𝑊</m:t>
                        </m:r>
                      </m:e>
                      <m:sub>
                        <m:r>
                          <a:rPr lang="en-US" altLang="zh-CN" i="1">
                            <a:solidFill>
                              <a:schemeClr val="tx1"/>
                            </a:solidFill>
                            <a:latin typeface="Cambria Math" panose="02040503050406030204" pitchFamily="18" charset="0"/>
                          </a:rPr>
                          <m:t>𝑡</m:t>
                        </m:r>
                      </m:sub>
                    </m:sSub>
                  </m:oMath>
                </a14:m>
                <a:r>
                  <a:rPr kumimoji="1" lang="en-US" altLang="zh-CN" dirty="0">
                    <a:solidFill>
                      <a:prstClr val="black"/>
                    </a:solidFill>
                  </a:rPr>
                  <a:t>,</a:t>
                </a:r>
                <a:r>
                  <a:rPr kumimoji="1" lang="zh-CN" altLang="en-US" dirty="0">
                    <a:solidFill>
                      <a:prstClr val="black"/>
                    </a:solidFill>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𝑋</m:t>
                        </m:r>
                      </m:e>
                      <m:sub>
                        <m:r>
                          <a:rPr lang="en-US" altLang="zh-CN" i="1">
                            <a:solidFill>
                              <a:schemeClr val="tx1"/>
                            </a:solidFill>
                            <a:latin typeface="Cambria Math" panose="02040503050406030204" pitchFamily="18" charset="0"/>
                          </a:rPr>
                          <m:t>𝑡</m:t>
                        </m:r>
                      </m:sub>
                    </m:sSub>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r>
                      <a:rPr lang="en-US" altLang="zh-CN" i="1">
                        <a:solidFill>
                          <a:schemeClr val="tx1"/>
                        </a:solidFill>
                        <a:latin typeface="Cambria Math" panose="02040503050406030204" pitchFamily="18" charset="0"/>
                      </a:rPr>
                      <m:t>)= </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𝑠𝑢𝑝</m:t>
                        </m:r>
                      </m:e>
                      <m:sub>
                        <m:r>
                          <a:rPr lang="en-US" altLang="zh-CN" b="0" i="1" smtClean="0">
                            <a:solidFill>
                              <a:schemeClr val="tx1"/>
                            </a:solidFill>
                            <a:latin typeface="Cambria Math" panose="02040503050406030204" pitchFamily="18" charset="0"/>
                            <a:ea typeface="Cambria Math" panose="02040503050406030204" pitchFamily="18" charset="0"/>
                          </a:rPr>
                          <m:t>𝛼</m:t>
                        </m:r>
                      </m:sub>
                    </m:sSub>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𝐸</m:t>
                        </m:r>
                      </m:e>
                      <m:sub>
                        <m:r>
                          <a:rPr lang="en-US" altLang="zh-CN" b="0" i="1" smtClean="0">
                            <a:solidFill>
                              <a:schemeClr val="tx1"/>
                            </a:solidFill>
                            <a:latin typeface="Cambria Math" panose="02040503050406030204" pitchFamily="18" charset="0"/>
                          </a:rPr>
                          <m:t>𝑡</m:t>
                        </m:r>
                      </m:sub>
                    </m:sSub>
                    <m:f>
                      <m:fPr>
                        <m:ctrlPr>
                          <a:rPr lang="en-US"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1</m:t>
                        </m:r>
                      </m:num>
                      <m:den>
                        <m:r>
                          <a:rPr lang="en-US" altLang="zh-CN" i="1">
                            <a:solidFill>
                              <a:schemeClr val="tx1"/>
                            </a:solidFill>
                            <a:latin typeface="Cambria Math" panose="02040503050406030204" pitchFamily="18" charset="0"/>
                            <a:ea typeface="Cambria Math" panose="02040503050406030204" pitchFamily="18" charset="0"/>
                          </a:rPr>
                          <m:t>𝛾</m:t>
                        </m:r>
                      </m:den>
                    </m:f>
                    <m:sSubSup>
                      <m:sSubSupPr>
                        <m:ctrlPr>
                          <a:rPr lang="en-US" altLang="zh-CN" i="1">
                            <a:solidFill>
                              <a:schemeClr val="tx1"/>
                            </a:solidFill>
                            <a:latin typeface="Cambria Math" panose="02040503050406030204" pitchFamily="18" charset="0"/>
                          </a:rPr>
                        </m:ctrlPr>
                      </m:sSubSupPr>
                      <m:e>
                        <m:r>
                          <a:rPr lang="en-US" altLang="zh-CN" i="1">
                            <a:solidFill>
                              <a:schemeClr val="tx1"/>
                            </a:solidFill>
                            <a:latin typeface="Cambria Math" panose="02040503050406030204" pitchFamily="18" charset="0"/>
                          </a:rPr>
                          <m:t>𝑊</m:t>
                        </m:r>
                      </m:e>
                      <m:sub>
                        <m:r>
                          <a:rPr lang="en-US" altLang="zh-CN" i="1">
                            <a:solidFill>
                              <a:schemeClr val="tx1"/>
                            </a:solidFill>
                            <a:latin typeface="Cambria Math" panose="02040503050406030204" pitchFamily="18" charset="0"/>
                          </a:rPr>
                          <m:t>𝑇</m:t>
                        </m:r>
                      </m:sub>
                      <m:sup>
                        <m:r>
                          <a:rPr lang="en-US" altLang="zh-CN" i="1">
                            <a:solidFill>
                              <a:schemeClr val="tx1"/>
                            </a:solidFill>
                            <a:latin typeface="Cambria Math" panose="02040503050406030204" pitchFamily="18" charset="0"/>
                            <a:ea typeface="Cambria Math" panose="02040503050406030204" pitchFamily="18" charset="0"/>
                          </a:rPr>
                          <m:t>𝛾</m:t>
                        </m:r>
                      </m:sup>
                    </m:sSubSup>
                  </m:oMath>
                </a14:m>
                <a:r>
                  <a:rPr lang="zh-CN" altLang="en-US" dirty="0">
                    <a:solidFill>
                      <a:schemeClr val="tx1"/>
                    </a:solidFill>
                  </a:rPr>
                  <a:t> </a:t>
                </a:r>
                <a:r>
                  <a:rPr lang="en-US" altLang="zh-CN" dirty="0">
                    <a:solidFill>
                      <a:schemeClr val="tx1"/>
                    </a:solidFill>
                  </a:rPr>
                  <a:t>(4)</a:t>
                </a:r>
              </a:p>
            </p:txBody>
          </p:sp>
        </mc:Choice>
        <mc:Fallback xmlns="">
          <p:sp>
            <p:nvSpPr>
              <p:cNvPr id="12" name="矩形 70">
                <a:extLst>
                  <a:ext uri="{FF2B5EF4-FFF2-40B4-BE49-F238E27FC236}">
                    <a16:creationId xmlns:a16="http://schemas.microsoft.com/office/drawing/2014/main" id="{41B89246-688D-8A41-B360-0B3CF635C3AC}"/>
                  </a:ext>
                </a:extLst>
              </p:cNvPr>
              <p:cNvSpPr>
                <a:spLocks noRot="1" noChangeAspect="1" noMove="1" noResize="1" noEditPoints="1" noAdjustHandles="1" noChangeArrowheads="1" noChangeShapeType="1" noTextEdit="1"/>
              </p:cNvSpPr>
              <p:nvPr/>
            </p:nvSpPr>
            <p:spPr>
              <a:xfrm>
                <a:off x="3507993" y="5385635"/>
                <a:ext cx="5173939" cy="622959"/>
              </a:xfrm>
              <a:prstGeom prst="rect">
                <a:avLst/>
              </a:prstGeom>
              <a:blipFill>
                <a:blip r:embed="rId6"/>
                <a:stretch>
                  <a:fillRect/>
                </a:stretch>
              </a:blipFill>
              <a:ln>
                <a:noFill/>
              </a:ln>
            </p:spPr>
            <p:txBody>
              <a:bodyPr/>
              <a:lstStyle/>
              <a:p>
                <a:r>
                  <a:rPr lang="en-US">
                    <a:noFill/>
                  </a:rPr>
                  <a:t> </a:t>
                </a:r>
              </a:p>
            </p:txBody>
          </p:sp>
        </mc:Fallback>
      </mc:AlternateContent>
      <p:sp>
        <p:nvSpPr>
          <p:cNvPr id="13" name="Rectangle 12">
            <a:extLst>
              <a:ext uri="{FF2B5EF4-FFF2-40B4-BE49-F238E27FC236}">
                <a16:creationId xmlns:a16="http://schemas.microsoft.com/office/drawing/2014/main" id="{8E155E37-8C61-8746-8028-E9E252E2C6E4}"/>
              </a:ext>
            </a:extLst>
          </p:cNvPr>
          <p:cNvSpPr/>
          <p:nvPr/>
        </p:nvSpPr>
        <p:spPr>
          <a:xfrm>
            <a:off x="3289300" y="5257800"/>
            <a:ext cx="5626100" cy="857455"/>
          </a:xfrm>
          <a:prstGeom prst="rect">
            <a:avLst/>
          </a:prstGeom>
          <a:noFill/>
          <a:ln w="19050">
            <a:solidFill>
              <a:srgbClr val="002060"/>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p:sp>
        <p:nvSpPr>
          <p:cNvPr id="15" name="Down Arrow 14">
            <a:extLst>
              <a:ext uri="{FF2B5EF4-FFF2-40B4-BE49-F238E27FC236}">
                <a16:creationId xmlns:a16="http://schemas.microsoft.com/office/drawing/2014/main" id="{65DC70A6-79D1-574E-8057-F47C51B05856}"/>
              </a:ext>
            </a:extLst>
          </p:cNvPr>
          <p:cNvSpPr/>
          <p:nvPr/>
        </p:nvSpPr>
        <p:spPr>
          <a:xfrm>
            <a:off x="5139555" y="4712639"/>
            <a:ext cx="1925589" cy="438500"/>
          </a:xfrm>
          <a:prstGeom prst="downArrow">
            <a:avLst/>
          </a:prstGeom>
          <a:solidFill>
            <a:srgbClr val="91919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p:spTree>
    <p:extLst>
      <p:ext uri="{BB962C8B-B14F-4D97-AF65-F5344CB8AC3E}">
        <p14:creationId xmlns:p14="http://schemas.microsoft.com/office/powerpoint/2010/main" val="1900529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p:txBody>
              <a:bodyPr/>
              <a:lstStyle/>
              <a:p>
                <a:pPr lvl="0"/>
                <a:r>
                  <a:rPr lang="en-US" altLang="zh-CN" b="1" dirty="0"/>
                  <a:t>We</a:t>
                </a:r>
                <a:r>
                  <a:rPr lang="zh-CN" altLang="en-US" b="1" dirty="0"/>
                  <a:t> </a:t>
                </a:r>
                <a:r>
                  <a:rPr lang="en-US" altLang="zh-CN" b="1" dirty="0"/>
                  <a:t>need</a:t>
                </a:r>
                <a:r>
                  <a:rPr lang="zh-CN" altLang="en-US" b="1" dirty="0"/>
                  <a:t> </a:t>
                </a:r>
                <a:r>
                  <a:rPr lang="en-US" altLang="zh-CN" b="1" dirty="0"/>
                  <a:t>to</a:t>
                </a:r>
                <a:r>
                  <a:rPr lang="zh-CN" altLang="en-US" b="1" dirty="0"/>
                  <a:t> </a:t>
                </a:r>
                <a:r>
                  <a:rPr lang="en-US" altLang="zh-CN" b="1" dirty="0"/>
                  <a:t>find</a:t>
                </a:r>
                <a:r>
                  <a:rPr lang="zh-CN" altLang="en-US" b="1" dirty="0"/>
                  <a:t> </a:t>
                </a:r>
                <a:r>
                  <a:rPr lang="en-US" altLang="zh-CN" b="1" dirty="0"/>
                  <a:t>the</a:t>
                </a:r>
                <a:r>
                  <a:rPr lang="zh-CN" altLang="en-US" b="1" dirty="0"/>
                  <a:t> </a:t>
                </a:r>
                <a:r>
                  <a:rPr lang="en-US" altLang="zh-CN" b="1" dirty="0"/>
                  <a:t>optimal</a:t>
                </a:r>
                <a:r>
                  <a:rPr lang="zh-CN" altLang="en-US" b="1" dirty="0"/>
                  <a:t> </a:t>
                </a:r>
                <a:r>
                  <a:rPr lang="en-US" altLang="zh-CN" b="1" dirty="0"/>
                  <a:t>position</a:t>
                </a:r>
                <a:r>
                  <a:rPr lang="zh-CN" altLang="en-US" b="1" dirty="0"/>
                  <a:t> </a:t>
                </a:r>
                <a14:m>
                  <m:oMath xmlns:m="http://schemas.openxmlformats.org/officeDocument/2006/math">
                    <m:sSup>
                      <m:sSupPr>
                        <m:ctrlPr>
                          <a:rPr kumimoji="1" lang="en-US" altLang="zh-CN" b="1" i="1" smtClean="0">
                            <a:solidFill>
                              <a:prstClr val="black"/>
                            </a:solidFill>
                            <a:latin typeface="Cambria Math" panose="02040503050406030204" pitchFamily="18" charset="0"/>
                          </a:rPr>
                        </m:ctrlPr>
                      </m:sSupPr>
                      <m:e>
                        <m:r>
                          <a:rPr kumimoji="1" lang="en-US" altLang="zh-CN" b="1" i="1" smtClean="0">
                            <a:solidFill>
                              <a:prstClr val="black"/>
                            </a:solidFill>
                            <a:latin typeface="Cambria Math" panose="02040503050406030204" pitchFamily="18" charset="0"/>
                            <a:ea typeface="Cambria Math" panose="02040503050406030204" pitchFamily="18" charset="0"/>
                          </a:rPr>
                          <m:t>𝜶</m:t>
                        </m:r>
                      </m:e>
                      <m:sup>
                        <m:r>
                          <a:rPr kumimoji="1" lang="zh-CN" altLang="en-US" b="1" i="1" smtClean="0">
                            <a:solidFill>
                              <a:prstClr val="black"/>
                            </a:solidFill>
                            <a:latin typeface="Cambria Math" panose="02040503050406030204" pitchFamily="18" charset="0"/>
                          </a:rPr>
                          <m:t>∗</m:t>
                        </m:r>
                      </m:sup>
                    </m:sSup>
                    <m:r>
                      <a:rPr kumimoji="1" lang="en-US" altLang="zh-CN" b="1" i="1">
                        <a:solidFill>
                          <a:prstClr val="black"/>
                        </a:solidFill>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𝑾</m:t>
                        </m:r>
                      </m:e>
                      <m:sub>
                        <m:r>
                          <a:rPr lang="en-US" altLang="zh-CN" b="1" i="1">
                            <a:latin typeface="Cambria Math" panose="02040503050406030204" pitchFamily="18" charset="0"/>
                          </a:rPr>
                          <m:t>𝒕</m:t>
                        </m:r>
                      </m:sub>
                    </m:sSub>
                  </m:oMath>
                </a14:m>
                <a:r>
                  <a:rPr kumimoji="1" lang="en-US" altLang="zh-CN" b="1" dirty="0">
                    <a:solidFill>
                      <a:prstClr val="black"/>
                    </a:solidFill>
                  </a:rPr>
                  <a:t>,</a:t>
                </a:r>
                <a:r>
                  <a:rPr kumimoji="1" lang="zh-CN" altLang="en-US" b="1" dirty="0">
                    <a:solidFill>
                      <a:prstClr val="black"/>
                    </a:solidFill>
                  </a:rPr>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smtClean="0">
                        <a:latin typeface="Cambria Math" panose="02040503050406030204" pitchFamily="18" charset="0"/>
                      </a:rPr>
                      <m:t>)</m:t>
                    </m:r>
                  </m:oMath>
                </a14:m>
                <a:r>
                  <a:rPr lang="zh-CN" altLang="en-US" b="1" dirty="0"/>
                  <a:t> </a:t>
                </a:r>
                <a:r>
                  <a:rPr lang="en-US" altLang="zh-CN" b="1" dirty="0"/>
                  <a:t>and</a:t>
                </a:r>
                <a:r>
                  <a:rPr lang="zh-CN" altLang="en-US" b="1" dirty="0"/>
                  <a:t> </a:t>
                </a:r>
                <a:r>
                  <a:rPr lang="en-US" altLang="zh-CN" b="1" dirty="0"/>
                  <a:t>the</a:t>
                </a:r>
                <a:r>
                  <a:rPr lang="zh-CN" altLang="en-US" b="1" dirty="0"/>
                  <a:t> </a:t>
                </a:r>
                <a:r>
                  <a:rPr lang="en-US" altLang="zh-CN" b="1" dirty="0"/>
                  <a:t>value</a:t>
                </a:r>
                <a:r>
                  <a:rPr lang="zh-CN" altLang="en-US" b="1" dirty="0"/>
                  <a:t> </a:t>
                </a:r>
                <a:r>
                  <a:rPr lang="en-US" altLang="zh-CN" b="1" dirty="0"/>
                  <a:t>function</a:t>
                </a:r>
                <a:r>
                  <a:rPr lang="zh-CN" altLang="en-US" b="1" dirty="0"/>
                  <a:t> </a:t>
                </a:r>
                <a14:m>
                  <m:oMath xmlns:m="http://schemas.openxmlformats.org/officeDocument/2006/math">
                    <m:r>
                      <a:rPr kumimoji="1" lang="en-US" altLang="zh-CN" b="1" i="1">
                        <a:solidFill>
                          <a:prstClr val="black"/>
                        </a:solidFill>
                        <a:latin typeface="Cambria Math" panose="02040503050406030204" pitchFamily="18" charset="0"/>
                      </a:rPr>
                      <m:t>𝑱</m:t>
                    </m:r>
                    <m:r>
                      <a:rPr kumimoji="1" lang="en-US" altLang="zh-CN" b="1" i="1">
                        <a:solidFill>
                          <a:prstClr val="black"/>
                        </a:solidFill>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𝑾</m:t>
                        </m:r>
                      </m:e>
                      <m:sub>
                        <m:r>
                          <a:rPr lang="en-US" altLang="zh-CN" b="1" i="1">
                            <a:latin typeface="Cambria Math" panose="02040503050406030204" pitchFamily="18" charset="0"/>
                          </a:rPr>
                          <m:t>𝒕</m:t>
                        </m:r>
                      </m:sub>
                    </m:sSub>
                  </m:oMath>
                </a14:m>
                <a:r>
                  <a:rPr kumimoji="1" lang="en-US" altLang="zh-CN" b="1" dirty="0">
                    <a:solidFill>
                      <a:prstClr val="black"/>
                    </a:solidFill>
                  </a:rPr>
                  <a:t>,</a:t>
                </a:r>
                <a:r>
                  <a:rPr kumimoji="1" lang="zh-CN" altLang="en-US" b="1" dirty="0">
                    <a:solidFill>
                      <a:prstClr val="black"/>
                    </a:solidFill>
                  </a:rPr>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r>
                      <a:rPr lang="en-US" altLang="zh-CN" b="1" i="1">
                        <a:latin typeface="Cambria Math" panose="02040503050406030204" pitchFamily="18" charset="0"/>
                      </a:rPr>
                      <m:t>𝒕</m:t>
                    </m:r>
                  </m:oMath>
                </a14:m>
                <a:r>
                  <a:rPr lang="en-US" altLang="zh-CN" b="1" dirty="0"/>
                  <a:t>)</a:t>
                </a:r>
                <a:r>
                  <a:rPr lang="zh-CN" altLang="en-US" b="1" dirty="0"/>
                  <a:t> </a:t>
                </a:r>
                <a:r>
                  <a:rPr lang="en-US" altLang="zh-CN" b="1" dirty="0"/>
                  <a:t>as</a:t>
                </a:r>
                <a:r>
                  <a:rPr lang="zh-CN" altLang="en-US" b="1" dirty="0"/>
                  <a:t> </a:t>
                </a:r>
                <a:r>
                  <a:rPr lang="en-US" altLang="zh-CN" b="1" dirty="0"/>
                  <a:t>explicit</a:t>
                </a:r>
                <a:r>
                  <a:rPr lang="zh-CN" altLang="en-US" b="1" dirty="0"/>
                  <a:t> </a:t>
                </a:r>
                <a:r>
                  <a:rPr lang="en-US" altLang="zh-CN" b="1" dirty="0"/>
                  <a:t>functions</a:t>
                </a:r>
                <a:r>
                  <a:rPr lang="zh-CN" altLang="en-US" b="1" dirty="0"/>
                  <a:t> </a:t>
                </a:r>
                <a:r>
                  <a:rPr lang="en-US" altLang="zh-CN" b="1" dirty="0"/>
                  <a:t>of</a:t>
                </a:r>
                <a:r>
                  <a:rPr lang="zh-CN" altLang="en-US" b="1" dirty="0"/>
                  <a:t> </a:t>
                </a:r>
                <a:r>
                  <a:rPr lang="en-US" altLang="zh-CN" b="1" dirty="0"/>
                  <a:t>wealth</a:t>
                </a:r>
                <a:r>
                  <a:rPr lang="zh-CN" altLang="en-US" b="1" dirty="0"/>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𝑾</m:t>
                        </m:r>
                      </m:e>
                      <m:sub>
                        <m:r>
                          <a:rPr lang="en-US" altLang="zh-CN" b="1" i="1">
                            <a:latin typeface="Cambria Math" panose="02040503050406030204" pitchFamily="18" charset="0"/>
                          </a:rPr>
                          <m:t>𝒕</m:t>
                        </m:r>
                      </m:sub>
                    </m:sSub>
                  </m:oMath>
                </a14:m>
                <a:r>
                  <a:rPr lang="en-US" altLang="zh-CN" b="1" dirty="0"/>
                  <a:t>,</a:t>
                </a:r>
                <a:r>
                  <a:rPr lang="zh-CN" altLang="en-US" b="1" dirty="0"/>
                  <a:t> </a:t>
                </a:r>
                <a:r>
                  <a:rPr lang="en-US" altLang="zh-CN" b="1" dirty="0"/>
                  <a:t>price</a:t>
                </a:r>
                <a:r>
                  <a:rPr lang="zh-CN" altLang="en-US" b="1" dirty="0"/>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a:latin typeface="Cambria Math" panose="02040503050406030204" pitchFamily="18" charset="0"/>
                          </a:rPr>
                          <m:t>𝒕</m:t>
                        </m:r>
                      </m:sub>
                    </m:sSub>
                  </m:oMath>
                </a14:m>
                <a:r>
                  <a:rPr lang="zh-CN" altLang="en-US" b="1" dirty="0"/>
                  <a:t> </a:t>
                </a:r>
                <a:r>
                  <a:rPr lang="en-US" altLang="zh-CN" b="1" dirty="0"/>
                  <a:t>and</a:t>
                </a:r>
                <a:r>
                  <a:rPr lang="zh-CN" altLang="en-US" b="1" dirty="0"/>
                  <a:t> </a:t>
                </a:r>
                <a:r>
                  <a:rPr lang="en-US" altLang="zh-CN" b="1" dirty="0"/>
                  <a:t>time</a:t>
                </a:r>
                <a:r>
                  <a:rPr lang="zh-CN" altLang="en-US" b="1" dirty="0"/>
                  <a:t> </a:t>
                </a:r>
                <a14:m>
                  <m:oMath xmlns:m="http://schemas.openxmlformats.org/officeDocument/2006/math">
                    <m:r>
                      <a:rPr lang="en-US" altLang="zh-CN" b="1" i="1">
                        <a:latin typeface="Cambria Math" panose="02040503050406030204" pitchFamily="18" charset="0"/>
                      </a:rPr>
                      <m:t>𝒕</m:t>
                    </m:r>
                  </m:oMath>
                </a14:m>
                <a:endParaRPr lang="zh-CN" altLang="zh-CN" b="1" dirty="0"/>
              </a:p>
            </p:txBody>
          </p:sp>
        </mc:Choice>
        <mc:Fallback xmlns="">
          <p:sp>
            <p:nvSpPr>
              <p:cNvPr id="3" name="标题 2">
                <a:extLst>
                  <a:ext uri="{FF2B5EF4-FFF2-40B4-BE49-F238E27FC236}">
                    <a16:creationId xmlns:a16="http://schemas.microsoft.com/office/drawing/2014/main" id="{2736ABEB-4D44-4136-9686-922075C61384}"/>
                  </a:ext>
                </a:extLst>
              </p:cNvPr>
              <p:cNvSpPr>
                <a:spLocks noGrp="1" noRot="1" noChangeAspect="1" noMove="1" noResize="1" noEditPoints="1" noAdjustHandles="1" noChangeArrowheads="1" noChangeShapeType="1" noTextEdit="1"/>
              </p:cNvSpPr>
              <p:nvPr>
                <p:ph type="title"/>
              </p:nvPr>
            </p:nvSpPr>
            <p:spPr>
              <a:blipFill>
                <a:blip r:embed="rId2"/>
                <a:stretch>
                  <a:fillRect l="-1322" t="-11111" r="-330" b="-11111"/>
                </a:stretch>
              </a:blipFill>
            </p:spPr>
            <p:txBody>
              <a:bodyPr/>
              <a:lstStyle/>
              <a:p>
                <a:r>
                  <a:rPr lang="en-US">
                    <a:noFill/>
                  </a:rPr>
                  <a:t> </a:t>
                </a:r>
              </a:p>
            </p:txBody>
          </p:sp>
        </mc:Fallback>
      </mc:AlternateContent>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The</a:t>
            </a:r>
            <a:r>
              <a:rPr lang="zh-CN" altLang="en-US" sz="2800" dirty="0"/>
              <a:t> </a:t>
            </a:r>
            <a:r>
              <a:rPr lang="en-US" altLang="zh-CN" sz="2800" dirty="0"/>
              <a:t>Optimal</a:t>
            </a:r>
            <a:r>
              <a:rPr lang="zh-CN" altLang="en-US" sz="2800" dirty="0"/>
              <a:t> </a:t>
            </a:r>
            <a:r>
              <a:rPr lang="en-US" altLang="zh-CN" sz="2800" dirty="0"/>
              <a:t>Strategy</a:t>
            </a:r>
            <a:endParaRPr lang="zh-CN" altLang="en-US" sz="2800" dirty="0"/>
          </a:p>
        </p:txBody>
      </p:sp>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dirty="0"/>
          </a:p>
        </p:txBody>
      </p:sp>
      <p:sp>
        <p:nvSpPr>
          <p:cNvPr id="6" name="矩形 18">
            <a:extLst>
              <a:ext uri="{FF2B5EF4-FFF2-40B4-BE49-F238E27FC236}">
                <a16:creationId xmlns:a16="http://schemas.microsoft.com/office/drawing/2014/main" id="{67F5399C-D9CD-E542-870C-6B90EBB1D5D8}"/>
              </a:ext>
            </a:extLst>
          </p:cNvPr>
          <p:cNvSpPr txBox="1">
            <a:spLocks noGrp="1"/>
          </p:cNvSpPr>
          <p:nvPr>
            <p:ph sz="quarter" idx="18"/>
          </p:nvPr>
        </p:nvSpPr>
        <p:spPr>
          <a:xfrm>
            <a:off x="609600" y="1600200"/>
            <a:ext cx="11245361" cy="431800"/>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We</a:t>
            </a:r>
            <a:r>
              <a:rPr kumimoji="1" lang="zh-CN" altLang="en-US" sz="1800" dirty="0">
                <a:solidFill>
                  <a:prstClr val="black"/>
                </a:solidFill>
              </a:rPr>
              <a:t> </a:t>
            </a:r>
            <a:r>
              <a:rPr kumimoji="1" lang="en-US" altLang="zh-CN" sz="1800" dirty="0">
                <a:solidFill>
                  <a:prstClr val="black"/>
                </a:solidFill>
              </a:rPr>
              <a:t>can</a:t>
            </a:r>
            <a:r>
              <a:rPr kumimoji="1" lang="zh-CN" altLang="en-US" sz="1800" dirty="0">
                <a:solidFill>
                  <a:prstClr val="black"/>
                </a:solidFill>
              </a:rPr>
              <a:t> </a:t>
            </a:r>
            <a:r>
              <a:rPr kumimoji="1" lang="en-US" altLang="zh-CN" sz="1800" dirty="0">
                <a:solidFill>
                  <a:prstClr val="black"/>
                </a:solidFill>
              </a:rPr>
              <a:t>first</a:t>
            </a:r>
            <a:r>
              <a:rPr kumimoji="1" lang="zh-CN" altLang="en-US" sz="1800" dirty="0">
                <a:solidFill>
                  <a:prstClr val="black"/>
                </a:solidFill>
              </a:rPr>
              <a:t> </a:t>
            </a:r>
            <a:r>
              <a:rPr kumimoji="1" lang="en-US" altLang="zh-CN" sz="1800" dirty="0">
                <a:solidFill>
                  <a:prstClr val="black"/>
                </a:solidFill>
              </a:rPr>
              <a:t>use</a:t>
            </a:r>
            <a:r>
              <a:rPr kumimoji="1" lang="zh-CN" altLang="en-US" sz="1800" dirty="0">
                <a:solidFill>
                  <a:prstClr val="black"/>
                </a:solidFill>
              </a:rPr>
              <a:t> </a:t>
            </a:r>
            <a:r>
              <a:rPr kumimoji="1" lang="en-US" altLang="zh-CN" sz="1800" i="1" u="sng" dirty="0">
                <a:solidFill>
                  <a:prstClr val="black"/>
                </a:solidFill>
              </a:rPr>
              <a:t>Hamilton-Jacobi-Bellman</a:t>
            </a:r>
            <a:r>
              <a:rPr kumimoji="1" lang="zh-CN" altLang="en-US" sz="1800" i="1" u="sng" dirty="0">
                <a:solidFill>
                  <a:prstClr val="black"/>
                </a:solidFill>
              </a:rPr>
              <a:t> </a:t>
            </a:r>
            <a:r>
              <a:rPr kumimoji="1" lang="en-US" altLang="zh-CN" sz="1800" i="1" u="sng" dirty="0">
                <a:solidFill>
                  <a:prstClr val="black"/>
                </a:solidFill>
              </a:rPr>
              <a:t>equation</a:t>
            </a:r>
            <a:r>
              <a:rPr kumimoji="1" lang="en-US" altLang="zh-CN" sz="1800" dirty="0">
                <a:solidFill>
                  <a:prstClr val="black"/>
                </a:solidFill>
              </a:rPr>
              <a:t>:</a:t>
            </a:r>
            <a:endParaRPr kumimoji="1" lang="zh-CN" altLang="en-US" sz="1800" dirty="0">
              <a:solidFill>
                <a:prstClr val="black"/>
              </a:solidFill>
            </a:endParaRPr>
          </a:p>
        </p:txBody>
      </p:sp>
      <mc:AlternateContent xmlns:mc="http://schemas.openxmlformats.org/markup-compatibility/2006" xmlns:a14="http://schemas.microsoft.com/office/drawing/2010/main">
        <mc:Choice Requires="a14">
          <p:sp>
            <p:nvSpPr>
              <p:cNvPr id="7" name="矩形 70">
                <a:extLst>
                  <a:ext uri="{FF2B5EF4-FFF2-40B4-BE49-F238E27FC236}">
                    <a16:creationId xmlns:a16="http://schemas.microsoft.com/office/drawing/2014/main" id="{070E2ADB-2B0F-1349-9F5A-5A2A11223B4B}"/>
                  </a:ext>
                </a:extLst>
              </p:cNvPr>
              <p:cNvSpPr/>
              <p:nvPr/>
            </p:nvSpPr>
            <p:spPr>
              <a:xfrm>
                <a:off x="3043565" y="2403474"/>
                <a:ext cx="6104870" cy="622959"/>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ctr" anchorCtr="0" forceAA="0" compatLnSpc="1">
                <a:noAutofit/>
              </a:bodyPr>
              <a:lstStyle/>
              <a:p>
                <a:pPr algn="ct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𝑠𝑢𝑝</m:t>
                        </m:r>
                      </m:e>
                      <m:sub>
                        <m:r>
                          <a:rPr lang="en-US" altLang="zh-CN" i="1">
                            <a:solidFill>
                              <a:schemeClr val="tx1"/>
                            </a:solidFill>
                            <a:latin typeface="Cambria Math" panose="02040503050406030204" pitchFamily="18" charset="0"/>
                            <a:ea typeface="Cambria Math" panose="02040503050406030204" pitchFamily="18" charset="0"/>
                          </a:rPr>
                          <m:t>𝛼</m:t>
                        </m:r>
                      </m:sub>
                    </m:sSub>
                    <m:d>
                      <m:dPr>
                        <m:ctrlPr>
                          <a:rPr lang="en-US" altLang="zh-CN" b="0" i="1" smtClean="0">
                            <a:solidFill>
                              <a:schemeClr val="tx1"/>
                            </a:solidFill>
                            <a:latin typeface="Cambria Math" panose="02040503050406030204" pitchFamily="18" charset="0"/>
                            <a:ea typeface="Cambria Math" panose="02040503050406030204" pitchFamily="18" charset="0"/>
                          </a:rPr>
                        </m:ctrlPr>
                      </m:dPr>
                      <m:e>
                        <m:sSub>
                          <m:sSubPr>
                            <m:ctrlPr>
                              <a:rPr lang="en-US" altLang="zh-CN" b="0"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𝐽</m:t>
                            </m:r>
                          </m:e>
                          <m:sub>
                            <m:r>
                              <a:rPr lang="en-US" altLang="zh-CN" b="0" i="1" smtClean="0">
                                <a:solidFill>
                                  <a:schemeClr val="tx1"/>
                                </a:solidFill>
                                <a:latin typeface="Cambria Math" panose="02040503050406030204" pitchFamily="18" charset="0"/>
                                <a:ea typeface="Cambria Math" panose="02040503050406030204" pitchFamily="18" charset="0"/>
                              </a:rPr>
                              <m:t>𝑡</m:t>
                            </m:r>
                          </m:sub>
                        </m:sSub>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𝑥</m:t>
                        </m:r>
                        <m:sSub>
                          <m:sSubPr>
                            <m:ctrlPr>
                              <a:rPr lang="en-US" altLang="zh-CN" b="0"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𝐽</m:t>
                            </m:r>
                          </m:e>
                          <m:sub>
                            <m:r>
                              <a:rPr lang="en-US" altLang="zh-CN" b="0" i="1" smtClean="0">
                                <a:solidFill>
                                  <a:schemeClr val="tx1"/>
                                </a:solidFill>
                                <a:latin typeface="Cambria Math" panose="02040503050406030204" pitchFamily="18" charset="0"/>
                                <a:ea typeface="Cambria Math" panose="02040503050406030204" pitchFamily="18" charset="0"/>
                              </a:rPr>
                              <m:t>𝑥</m:t>
                            </m:r>
                          </m:sub>
                        </m:sSub>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𝛼</m:t>
                        </m:r>
                        <m:r>
                          <a:rPr lang="en-US" altLang="zh-CN" b="0" i="1" smtClean="0">
                            <a:solidFill>
                              <a:schemeClr val="tx1"/>
                            </a:solidFill>
                            <a:latin typeface="Cambria Math" panose="02040503050406030204" pitchFamily="18" charset="0"/>
                            <a:ea typeface="Cambria Math" panose="02040503050406030204" pitchFamily="18" charset="0"/>
                          </a:rPr>
                          <m:t>𝑥</m:t>
                        </m:r>
                        <m:sSub>
                          <m:sSubPr>
                            <m:ctrlPr>
                              <a:rPr lang="en-US" altLang="zh-CN" b="0"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𝐽</m:t>
                            </m:r>
                          </m:e>
                          <m:sub>
                            <m:r>
                              <a:rPr lang="en-US" altLang="zh-CN" b="0" i="1" smtClean="0">
                                <a:solidFill>
                                  <a:schemeClr val="tx1"/>
                                </a:solidFill>
                                <a:latin typeface="Cambria Math" panose="02040503050406030204" pitchFamily="18" charset="0"/>
                                <a:ea typeface="Cambria Math" panose="02040503050406030204" pitchFamily="18" charset="0"/>
                              </a:rPr>
                              <m:t>𝑤</m:t>
                            </m:r>
                          </m:sub>
                        </m:sSub>
                        <m:r>
                          <a:rPr lang="en-US" altLang="zh-CN" b="0" i="1" smtClean="0">
                            <a:solidFill>
                              <a:schemeClr val="tx1"/>
                            </a:solidFill>
                            <a:latin typeface="Cambria Math" panose="02040503050406030204" pitchFamily="18" charset="0"/>
                            <a:ea typeface="Cambria Math" panose="02040503050406030204" pitchFamily="18" charset="0"/>
                          </a:rPr>
                          <m:t>+</m:t>
                        </m:r>
                        <m:f>
                          <m:fPr>
                            <m:ctrlPr>
                              <a:rPr lang="en-US" altLang="zh-CN" b="0" i="1" smtClean="0">
                                <a:solidFill>
                                  <a:schemeClr val="tx1"/>
                                </a:solidFill>
                                <a:latin typeface="Cambria Math" panose="02040503050406030204" pitchFamily="18" charset="0"/>
                                <a:ea typeface="Cambria Math" panose="02040503050406030204" pitchFamily="18" charset="0"/>
                              </a:rPr>
                            </m:ctrlPr>
                          </m:fPr>
                          <m:num>
                            <m:r>
                              <a:rPr lang="en-US" altLang="zh-CN" b="0" i="1" smtClean="0">
                                <a:solidFill>
                                  <a:schemeClr val="tx1"/>
                                </a:solidFill>
                                <a:latin typeface="Cambria Math" panose="02040503050406030204" pitchFamily="18" charset="0"/>
                                <a:ea typeface="Cambria Math" panose="02040503050406030204" pitchFamily="18" charset="0"/>
                              </a:rPr>
                              <m:t>1</m:t>
                            </m:r>
                          </m:num>
                          <m:den>
                            <m:r>
                              <a:rPr lang="en-US" altLang="zh-CN" b="0" i="1" smtClean="0">
                                <a:solidFill>
                                  <a:schemeClr val="tx1"/>
                                </a:solidFill>
                                <a:latin typeface="Cambria Math" panose="02040503050406030204" pitchFamily="18" charset="0"/>
                                <a:ea typeface="Cambria Math" panose="02040503050406030204" pitchFamily="18" charset="0"/>
                              </a:rPr>
                              <m:t>2</m:t>
                            </m:r>
                          </m:den>
                        </m:f>
                        <m:sSub>
                          <m:sSubPr>
                            <m:ctrlPr>
                              <a:rPr lang="en-US" altLang="zh-CN" b="0"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𝐽</m:t>
                            </m:r>
                          </m:e>
                          <m:sub>
                            <m:r>
                              <a:rPr lang="en-US" altLang="zh-CN" b="0" i="1" smtClean="0">
                                <a:solidFill>
                                  <a:schemeClr val="tx1"/>
                                </a:solidFill>
                                <a:latin typeface="Cambria Math" panose="02040503050406030204" pitchFamily="18" charset="0"/>
                                <a:ea typeface="Cambria Math" panose="02040503050406030204" pitchFamily="18" charset="0"/>
                              </a:rPr>
                              <m:t>𝑥𝑥</m:t>
                            </m:r>
                          </m:sub>
                        </m:sSub>
                        <m:r>
                          <a:rPr lang="en-US" altLang="zh-CN" b="0" i="1" smtClean="0">
                            <a:solidFill>
                              <a:schemeClr val="tx1"/>
                            </a:solidFill>
                            <a:latin typeface="Cambria Math" panose="02040503050406030204" pitchFamily="18" charset="0"/>
                            <a:ea typeface="Cambria Math" panose="02040503050406030204" pitchFamily="18" charset="0"/>
                          </a:rPr>
                          <m:t>+</m:t>
                        </m:r>
                        <m:f>
                          <m:fPr>
                            <m:ctrlPr>
                              <a:rPr lang="en-US" altLang="zh-CN" b="0" i="1" smtClean="0">
                                <a:solidFill>
                                  <a:schemeClr val="tx1"/>
                                </a:solidFill>
                                <a:latin typeface="Cambria Math" panose="02040503050406030204" pitchFamily="18" charset="0"/>
                                <a:ea typeface="Cambria Math" panose="02040503050406030204" pitchFamily="18" charset="0"/>
                              </a:rPr>
                            </m:ctrlPr>
                          </m:fPr>
                          <m:num>
                            <m:r>
                              <a:rPr lang="en-US" altLang="zh-CN" b="0" i="1" smtClean="0">
                                <a:solidFill>
                                  <a:schemeClr val="tx1"/>
                                </a:solidFill>
                                <a:latin typeface="Cambria Math" panose="02040503050406030204" pitchFamily="18" charset="0"/>
                                <a:ea typeface="Cambria Math" panose="02040503050406030204" pitchFamily="18" charset="0"/>
                              </a:rPr>
                              <m:t>1</m:t>
                            </m:r>
                          </m:num>
                          <m:den>
                            <m:r>
                              <a:rPr lang="en-US" altLang="zh-CN" b="0" i="1" smtClean="0">
                                <a:solidFill>
                                  <a:schemeClr val="tx1"/>
                                </a:solidFill>
                                <a:latin typeface="Cambria Math" panose="02040503050406030204" pitchFamily="18" charset="0"/>
                                <a:ea typeface="Cambria Math" panose="02040503050406030204" pitchFamily="18" charset="0"/>
                              </a:rPr>
                              <m:t>2</m:t>
                            </m:r>
                          </m:den>
                        </m:f>
                        <m:sSup>
                          <m:sSupPr>
                            <m:ctrlPr>
                              <a:rPr lang="en-US" altLang="zh-CN" b="0" i="1" smtClean="0">
                                <a:solidFill>
                                  <a:schemeClr val="tx1"/>
                                </a:solidFill>
                                <a:latin typeface="Cambria Math" panose="02040503050406030204" pitchFamily="18" charset="0"/>
                                <a:ea typeface="Cambria Math" panose="02040503050406030204" pitchFamily="18" charset="0"/>
                              </a:rPr>
                            </m:ctrlPr>
                          </m:sSupPr>
                          <m:e>
                            <m:r>
                              <a:rPr lang="en-US" altLang="zh-CN" b="0" i="1" smtClean="0">
                                <a:solidFill>
                                  <a:schemeClr val="tx1"/>
                                </a:solidFill>
                                <a:latin typeface="Cambria Math" panose="02040503050406030204" pitchFamily="18" charset="0"/>
                                <a:ea typeface="Cambria Math" panose="02040503050406030204" pitchFamily="18" charset="0"/>
                              </a:rPr>
                              <m:t>𝛼</m:t>
                            </m:r>
                          </m:e>
                          <m:sup>
                            <m:r>
                              <a:rPr lang="en-US" altLang="zh-CN" b="0" i="1" smtClean="0">
                                <a:solidFill>
                                  <a:schemeClr val="tx1"/>
                                </a:solidFill>
                                <a:latin typeface="Cambria Math" panose="02040503050406030204" pitchFamily="18" charset="0"/>
                                <a:ea typeface="Cambria Math" panose="02040503050406030204" pitchFamily="18" charset="0"/>
                              </a:rPr>
                              <m:t>2</m:t>
                            </m:r>
                          </m:sup>
                        </m:sSup>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i="1">
                                <a:solidFill>
                                  <a:schemeClr val="tx1"/>
                                </a:solidFill>
                                <a:latin typeface="Cambria Math" panose="02040503050406030204" pitchFamily="18" charset="0"/>
                                <a:ea typeface="Cambria Math" panose="02040503050406030204" pitchFamily="18" charset="0"/>
                              </a:rPr>
                              <m:t>𝐽</m:t>
                            </m:r>
                          </m:e>
                          <m:sub>
                            <m:r>
                              <a:rPr lang="en-US" altLang="zh-CN" i="1">
                                <a:solidFill>
                                  <a:schemeClr val="tx1"/>
                                </a:solidFill>
                                <a:latin typeface="Cambria Math" panose="02040503050406030204" pitchFamily="18" charset="0"/>
                                <a:ea typeface="Cambria Math" panose="02040503050406030204" pitchFamily="18" charset="0"/>
                              </a:rPr>
                              <m:t>𝑤</m:t>
                            </m:r>
                            <m:r>
                              <a:rPr lang="en-US" altLang="zh-CN" b="0" i="1" smtClean="0">
                                <a:solidFill>
                                  <a:schemeClr val="tx1"/>
                                </a:solidFill>
                                <a:latin typeface="Cambria Math" panose="02040503050406030204" pitchFamily="18" charset="0"/>
                                <a:ea typeface="Cambria Math" panose="02040503050406030204" pitchFamily="18" charset="0"/>
                              </a:rPr>
                              <m:t>𝑤</m:t>
                            </m:r>
                          </m:sub>
                        </m:sSub>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𝛼</m:t>
                        </m:r>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i="1">
                                <a:solidFill>
                                  <a:schemeClr val="tx1"/>
                                </a:solidFill>
                                <a:latin typeface="Cambria Math" panose="02040503050406030204" pitchFamily="18" charset="0"/>
                                <a:ea typeface="Cambria Math" panose="02040503050406030204" pitchFamily="18" charset="0"/>
                              </a:rPr>
                              <m:t>𝐽</m:t>
                            </m:r>
                          </m:e>
                          <m:sub>
                            <m:r>
                              <a:rPr lang="en-US" altLang="zh-CN" i="1">
                                <a:solidFill>
                                  <a:schemeClr val="tx1"/>
                                </a:solidFill>
                                <a:latin typeface="Cambria Math" panose="02040503050406030204" pitchFamily="18" charset="0"/>
                                <a:ea typeface="Cambria Math" panose="02040503050406030204" pitchFamily="18" charset="0"/>
                              </a:rPr>
                              <m:t>𝑥</m:t>
                            </m:r>
                            <m:r>
                              <a:rPr lang="en-US" altLang="zh-CN" b="0" i="1" smtClean="0">
                                <a:solidFill>
                                  <a:schemeClr val="tx1"/>
                                </a:solidFill>
                                <a:latin typeface="Cambria Math" panose="02040503050406030204" pitchFamily="18" charset="0"/>
                                <a:ea typeface="Cambria Math" panose="02040503050406030204" pitchFamily="18" charset="0"/>
                              </a:rPr>
                              <m:t>𝑤</m:t>
                            </m:r>
                          </m:sub>
                        </m:sSub>
                      </m:e>
                    </m:d>
                    <m:r>
                      <a:rPr lang="en-US" altLang="zh-CN" b="0" i="1" smtClean="0">
                        <a:solidFill>
                          <a:schemeClr val="tx1"/>
                        </a:solidFill>
                        <a:latin typeface="Cambria Math" panose="02040503050406030204" pitchFamily="18" charset="0"/>
                        <a:ea typeface="Cambria Math" panose="02040503050406030204" pitchFamily="18" charset="0"/>
                      </a:rPr>
                      <m:t>=0</m:t>
                    </m:r>
                  </m:oMath>
                </a14:m>
                <a:r>
                  <a:rPr lang="zh-CN" altLang="en-US" dirty="0">
                    <a:solidFill>
                      <a:schemeClr val="tx1"/>
                    </a:solidFill>
                  </a:rPr>
                  <a:t> </a:t>
                </a:r>
                <a:r>
                  <a:rPr lang="en-US" altLang="zh-CN" dirty="0">
                    <a:solidFill>
                      <a:schemeClr val="tx1"/>
                    </a:solidFill>
                  </a:rPr>
                  <a:t>(5)</a:t>
                </a:r>
              </a:p>
            </p:txBody>
          </p:sp>
        </mc:Choice>
        <mc:Fallback xmlns="">
          <p:sp>
            <p:nvSpPr>
              <p:cNvPr id="7" name="矩形 70">
                <a:extLst>
                  <a:ext uri="{FF2B5EF4-FFF2-40B4-BE49-F238E27FC236}">
                    <a16:creationId xmlns:a16="http://schemas.microsoft.com/office/drawing/2014/main" id="{070E2ADB-2B0F-1349-9F5A-5A2A11223B4B}"/>
                  </a:ext>
                </a:extLst>
              </p:cNvPr>
              <p:cNvSpPr>
                <a:spLocks noRot="1" noChangeAspect="1" noMove="1" noResize="1" noEditPoints="1" noAdjustHandles="1" noChangeArrowheads="1" noChangeShapeType="1" noTextEdit="1"/>
              </p:cNvSpPr>
              <p:nvPr/>
            </p:nvSpPr>
            <p:spPr>
              <a:xfrm>
                <a:off x="3043565" y="2403474"/>
                <a:ext cx="6104870" cy="622959"/>
              </a:xfrm>
              <a:prstGeom prst="rect">
                <a:avLst/>
              </a:prstGeom>
              <a:blipFill>
                <a:blip r:embed="rId3"/>
                <a:stretch>
                  <a:fillRect/>
                </a:stretch>
              </a:blipFill>
              <a:ln>
                <a:noFill/>
              </a:ln>
            </p:spPr>
            <p:txBody>
              <a:bodyPr/>
              <a:lstStyle/>
              <a:p>
                <a:r>
                  <a:rPr lang="en-US">
                    <a:noFill/>
                  </a:rPr>
                  <a:t> </a:t>
                </a:r>
              </a:p>
            </p:txBody>
          </p:sp>
        </mc:Fallback>
      </mc:AlternateContent>
      <p:cxnSp>
        <p:nvCxnSpPr>
          <p:cNvPr id="9" name="Elbow Connector 8">
            <a:extLst>
              <a:ext uri="{FF2B5EF4-FFF2-40B4-BE49-F238E27FC236}">
                <a16:creationId xmlns:a16="http://schemas.microsoft.com/office/drawing/2014/main" id="{BB34F951-AA71-1340-B529-A8D21729A8D2}"/>
              </a:ext>
            </a:extLst>
          </p:cNvPr>
          <p:cNvCxnSpPr>
            <a:cxnSpLocks/>
            <a:stCxn id="6" idx="1"/>
            <a:endCxn id="7" idx="1"/>
          </p:cNvCxnSpPr>
          <p:nvPr/>
        </p:nvCxnSpPr>
        <p:spPr>
          <a:xfrm rot="10800000" flipH="1" flipV="1">
            <a:off x="609599" y="1816100"/>
            <a:ext cx="2433965" cy="898854"/>
          </a:xfrm>
          <a:prstGeom prst="bentConnector3">
            <a:avLst>
              <a:gd name="adj1" fmla="val -939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矩形 18">
                <a:extLst>
                  <a:ext uri="{FF2B5EF4-FFF2-40B4-BE49-F238E27FC236}">
                    <a16:creationId xmlns:a16="http://schemas.microsoft.com/office/drawing/2014/main" id="{0B0ED244-F261-8D40-A91F-C0AA2D6EEDEB}"/>
                  </a:ext>
                </a:extLst>
              </p:cNvPr>
              <p:cNvSpPr txBox="1">
                <a:spLocks/>
              </p:cNvSpPr>
              <p:nvPr/>
            </p:nvSpPr>
            <p:spPr>
              <a:xfrm>
                <a:off x="609597" y="3397907"/>
                <a:ext cx="11245361" cy="431800"/>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Then</a:t>
                </a:r>
                <a:r>
                  <a:rPr kumimoji="1" lang="zh-CN" altLang="en-US" sz="1800" dirty="0">
                    <a:solidFill>
                      <a:prstClr val="black"/>
                    </a:solidFill>
                  </a:rPr>
                  <a:t> </a:t>
                </a:r>
                <a:r>
                  <a:rPr kumimoji="1" lang="en-US" altLang="zh-CN" sz="1800" dirty="0">
                    <a:solidFill>
                      <a:prstClr val="black"/>
                    </a:solidFill>
                  </a:rPr>
                  <a:t>we</a:t>
                </a:r>
                <a:r>
                  <a:rPr kumimoji="1" lang="zh-CN" altLang="en-US" sz="1800" dirty="0">
                    <a:solidFill>
                      <a:prstClr val="black"/>
                    </a:solidFill>
                  </a:rPr>
                  <a:t> </a:t>
                </a:r>
                <a:r>
                  <a:rPr kumimoji="1" lang="en-US" altLang="zh-CN" sz="1800" dirty="0">
                    <a:solidFill>
                      <a:prstClr val="black"/>
                    </a:solidFill>
                  </a:rPr>
                  <a:t>take</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first</a:t>
                </a:r>
                <a:r>
                  <a:rPr kumimoji="1" lang="zh-CN" altLang="en-US" sz="1800" dirty="0">
                    <a:solidFill>
                      <a:prstClr val="black"/>
                    </a:solidFill>
                  </a:rPr>
                  <a:t> </a:t>
                </a:r>
                <a:r>
                  <a:rPr kumimoji="1" lang="en-US" altLang="zh-CN" sz="1800" dirty="0">
                    <a:solidFill>
                      <a:prstClr val="black"/>
                    </a:solidFill>
                  </a:rPr>
                  <a:t>order</a:t>
                </a:r>
                <a:r>
                  <a:rPr kumimoji="1" lang="zh-CN" altLang="en-US" sz="1800" dirty="0">
                    <a:solidFill>
                      <a:prstClr val="black"/>
                    </a:solidFill>
                  </a:rPr>
                  <a:t> </a:t>
                </a:r>
                <a:r>
                  <a:rPr kumimoji="1" lang="en-US" altLang="zh-CN" sz="1800" dirty="0">
                    <a:solidFill>
                      <a:prstClr val="black"/>
                    </a:solidFill>
                  </a:rPr>
                  <a:t>on</a:t>
                </a:r>
                <a:r>
                  <a:rPr kumimoji="1" lang="zh-CN" altLang="en-US" sz="1800" dirty="0">
                    <a:solidFill>
                      <a:prstClr val="black"/>
                    </a:solidFill>
                  </a:rPr>
                  <a:t> </a:t>
                </a:r>
                <a:r>
                  <a:rPr kumimoji="1" lang="en-US" altLang="zh-CN" sz="1800" dirty="0">
                    <a:solidFill>
                      <a:prstClr val="black"/>
                    </a:solidFill>
                  </a:rPr>
                  <a:t>position</a:t>
                </a:r>
                <a:r>
                  <a:rPr kumimoji="1" lang="zh-CN" altLang="en-US" sz="1800" dirty="0">
                    <a:solidFill>
                      <a:prstClr val="black"/>
                    </a:solidFill>
                  </a:rPr>
                  <a:t> </a:t>
                </a:r>
                <a14:m>
                  <m:oMath xmlns:m="http://schemas.openxmlformats.org/officeDocument/2006/math">
                    <m:sSup>
                      <m:sSupPr>
                        <m:ctrlPr>
                          <a:rPr lang="en-US" altLang="zh-CN" sz="1800" i="1">
                            <a:solidFill>
                              <a:schemeClr val="tx1"/>
                            </a:solidFill>
                            <a:latin typeface="Cambria Math" panose="02040503050406030204" pitchFamily="18" charset="0"/>
                            <a:ea typeface="Cambria Math" panose="02040503050406030204" pitchFamily="18" charset="0"/>
                          </a:rPr>
                        </m:ctrlPr>
                      </m:sSupPr>
                      <m:e>
                        <m:r>
                          <a:rPr lang="en-US" altLang="zh-CN" sz="1800" i="1">
                            <a:solidFill>
                              <a:schemeClr val="tx1"/>
                            </a:solidFill>
                            <a:latin typeface="Cambria Math" panose="02040503050406030204" pitchFamily="18" charset="0"/>
                            <a:ea typeface="Cambria Math" panose="02040503050406030204" pitchFamily="18" charset="0"/>
                          </a:rPr>
                          <m:t>𝛼</m:t>
                        </m:r>
                      </m:e>
                      <m:sup>
                        <m:r>
                          <a:rPr lang="zh-CN" altLang="en-US" sz="1800" b="0" i="1" smtClean="0">
                            <a:solidFill>
                              <a:schemeClr val="tx1"/>
                            </a:solidFill>
                            <a:latin typeface="Cambria Math" panose="02040503050406030204" pitchFamily="18" charset="0"/>
                            <a:ea typeface="Cambria Math" panose="02040503050406030204" pitchFamily="18" charset="0"/>
                          </a:rPr>
                          <m:t>∗</m:t>
                        </m:r>
                      </m:sup>
                    </m:sSup>
                  </m:oMath>
                </a14:m>
                <a:r>
                  <a:rPr kumimoji="1" lang="en-US" altLang="zh-CN" sz="1800" dirty="0">
                    <a:solidFill>
                      <a:prstClr val="black"/>
                    </a:solidFill>
                  </a:rPr>
                  <a:t>:</a:t>
                </a:r>
                <a:r>
                  <a:rPr kumimoji="1" lang="zh-CN" altLang="en-US" sz="1800" dirty="0">
                    <a:solidFill>
                      <a:prstClr val="black"/>
                    </a:solidFill>
                  </a:rPr>
                  <a:t> </a:t>
                </a:r>
              </a:p>
            </p:txBody>
          </p:sp>
        </mc:Choice>
        <mc:Fallback xmlns="">
          <p:sp>
            <p:nvSpPr>
              <p:cNvPr id="10" name="矩形 18">
                <a:extLst>
                  <a:ext uri="{FF2B5EF4-FFF2-40B4-BE49-F238E27FC236}">
                    <a16:creationId xmlns:a16="http://schemas.microsoft.com/office/drawing/2014/main" id="{0B0ED244-F261-8D40-A91F-C0AA2D6EEDEB}"/>
                  </a:ext>
                </a:extLst>
              </p:cNvPr>
              <p:cNvSpPr txBox="1">
                <a:spLocks noRot="1" noChangeAspect="1" noMove="1" noResize="1" noEditPoints="1" noAdjustHandles="1" noChangeArrowheads="1" noChangeShapeType="1" noTextEdit="1"/>
              </p:cNvSpPr>
              <p:nvPr/>
            </p:nvSpPr>
            <p:spPr>
              <a:xfrm>
                <a:off x="609597" y="3397907"/>
                <a:ext cx="11245361" cy="431800"/>
              </a:xfrm>
              <a:prstGeom prst="rect">
                <a:avLst/>
              </a:prstGeom>
              <a:blipFill>
                <a:blip r:embed="rId4"/>
                <a:stretch>
                  <a:fillRect l="-565" t="-8571"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矩形 70">
                <a:extLst>
                  <a:ext uri="{FF2B5EF4-FFF2-40B4-BE49-F238E27FC236}">
                    <a16:creationId xmlns:a16="http://schemas.microsoft.com/office/drawing/2014/main" id="{69D7ACDF-1DB7-2E43-BF0A-4CF242D2CEE8}"/>
                  </a:ext>
                </a:extLst>
              </p:cNvPr>
              <p:cNvSpPr/>
              <p:nvPr/>
            </p:nvSpPr>
            <p:spPr>
              <a:xfrm>
                <a:off x="3042528" y="4059234"/>
                <a:ext cx="6104870" cy="622959"/>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ctr" anchorCtr="0" forceAA="0" compatLnSpc="1">
                <a:noAutofit/>
              </a:bodyPr>
              <a:lstStyle/>
              <a:p>
                <a:pPr algn="ctr"/>
                <a14:m>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i="1" smtClean="0">
                            <a:solidFill>
                              <a:schemeClr val="tx1"/>
                            </a:solidFill>
                            <a:latin typeface="Cambria Math" panose="02040503050406030204" pitchFamily="18" charset="0"/>
                            <a:ea typeface="Cambria Math" panose="02040503050406030204" pitchFamily="18" charset="0"/>
                          </a:rPr>
                          <m:t>𝛼</m:t>
                        </m:r>
                      </m:e>
                      <m:sup>
                        <m:r>
                          <a:rPr lang="zh-CN" altLang="en-US" b="0" i="1" smtClean="0">
                            <a:solidFill>
                              <a:schemeClr val="tx1"/>
                            </a:solidFill>
                            <a:latin typeface="Cambria Math" panose="02040503050406030204" pitchFamily="18" charset="0"/>
                          </a:rPr>
                          <m:t>∗</m:t>
                        </m:r>
                      </m:sup>
                    </m:sSup>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𝑤</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𝑥</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𝑡</m:t>
                        </m:r>
                      </m:e>
                    </m:d>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𝑥</m:t>
                    </m:r>
                    <m:f>
                      <m:fPr>
                        <m:ctrlPr>
                          <a:rPr lang="en-US" altLang="zh-CN" b="0" i="1" smtClean="0">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i="1">
                                <a:solidFill>
                                  <a:schemeClr val="tx1"/>
                                </a:solidFill>
                                <a:latin typeface="Cambria Math" panose="02040503050406030204" pitchFamily="18" charset="0"/>
                                <a:ea typeface="Cambria Math" panose="02040503050406030204" pitchFamily="18" charset="0"/>
                              </a:rPr>
                              <m:t>𝐽</m:t>
                            </m:r>
                          </m:e>
                          <m:sub>
                            <m:r>
                              <a:rPr lang="en-US" altLang="zh-CN" b="0" i="1" smtClean="0">
                                <a:solidFill>
                                  <a:schemeClr val="tx1"/>
                                </a:solidFill>
                                <a:latin typeface="Cambria Math" panose="02040503050406030204" pitchFamily="18" charset="0"/>
                                <a:ea typeface="Cambria Math" panose="02040503050406030204" pitchFamily="18" charset="0"/>
                              </a:rPr>
                              <m:t>𝑤</m:t>
                            </m:r>
                          </m:sub>
                        </m:sSub>
                      </m:num>
                      <m:den>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i="1">
                                <a:solidFill>
                                  <a:schemeClr val="tx1"/>
                                </a:solidFill>
                                <a:latin typeface="Cambria Math" panose="02040503050406030204" pitchFamily="18" charset="0"/>
                                <a:ea typeface="Cambria Math" panose="02040503050406030204" pitchFamily="18" charset="0"/>
                              </a:rPr>
                              <m:t>𝐽</m:t>
                            </m:r>
                          </m:e>
                          <m:sub>
                            <m:r>
                              <a:rPr lang="en-US" altLang="zh-CN" i="1">
                                <a:solidFill>
                                  <a:schemeClr val="tx1"/>
                                </a:solidFill>
                                <a:latin typeface="Cambria Math" panose="02040503050406030204" pitchFamily="18" charset="0"/>
                                <a:ea typeface="Cambria Math" panose="02040503050406030204" pitchFamily="18" charset="0"/>
                              </a:rPr>
                              <m:t>𝑤</m:t>
                            </m:r>
                            <m:r>
                              <a:rPr lang="en-US" altLang="zh-CN" b="0" i="1" smtClean="0">
                                <a:solidFill>
                                  <a:schemeClr val="tx1"/>
                                </a:solidFill>
                                <a:latin typeface="Cambria Math" panose="02040503050406030204" pitchFamily="18" charset="0"/>
                                <a:ea typeface="Cambria Math" panose="02040503050406030204" pitchFamily="18" charset="0"/>
                              </a:rPr>
                              <m:t>𝑤</m:t>
                            </m:r>
                          </m:sub>
                        </m:sSub>
                      </m:den>
                    </m:f>
                    <m:r>
                      <a:rPr lang="en-US" altLang="zh-CN" b="0" i="1" smtClean="0">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i="1">
                                <a:solidFill>
                                  <a:schemeClr val="tx1"/>
                                </a:solidFill>
                                <a:latin typeface="Cambria Math" panose="02040503050406030204" pitchFamily="18" charset="0"/>
                                <a:ea typeface="Cambria Math" panose="02040503050406030204" pitchFamily="18" charset="0"/>
                              </a:rPr>
                              <m:t>𝐽</m:t>
                            </m:r>
                          </m:e>
                          <m:sub>
                            <m:r>
                              <a:rPr lang="en-US" altLang="zh-CN" b="0" i="1" smtClean="0">
                                <a:solidFill>
                                  <a:schemeClr val="tx1"/>
                                </a:solidFill>
                                <a:latin typeface="Cambria Math" panose="02040503050406030204" pitchFamily="18" charset="0"/>
                                <a:ea typeface="Cambria Math" panose="02040503050406030204" pitchFamily="18" charset="0"/>
                              </a:rPr>
                              <m:t>𝑥𝑤</m:t>
                            </m:r>
                          </m:sub>
                        </m:sSub>
                      </m:num>
                      <m:den>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i="1">
                                <a:solidFill>
                                  <a:schemeClr val="tx1"/>
                                </a:solidFill>
                                <a:latin typeface="Cambria Math" panose="02040503050406030204" pitchFamily="18" charset="0"/>
                                <a:ea typeface="Cambria Math" panose="02040503050406030204" pitchFamily="18" charset="0"/>
                              </a:rPr>
                              <m:t>𝐽</m:t>
                            </m:r>
                          </m:e>
                          <m:sub>
                            <m:r>
                              <a:rPr lang="en-US" altLang="zh-CN" i="1">
                                <a:solidFill>
                                  <a:schemeClr val="tx1"/>
                                </a:solidFill>
                                <a:latin typeface="Cambria Math" panose="02040503050406030204" pitchFamily="18" charset="0"/>
                                <a:ea typeface="Cambria Math" panose="02040503050406030204" pitchFamily="18" charset="0"/>
                              </a:rPr>
                              <m:t>𝑤𝑤</m:t>
                            </m:r>
                          </m:sub>
                        </m:sSub>
                      </m:den>
                    </m:f>
                  </m:oMath>
                </a14:m>
                <a:r>
                  <a:rPr lang="zh-CN" altLang="en-US" dirty="0">
                    <a:solidFill>
                      <a:schemeClr val="tx1"/>
                    </a:solidFill>
                  </a:rPr>
                  <a:t>  </a:t>
                </a:r>
                <a:r>
                  <a:rPr lang="en-US" altLang="zh-CN" dirty="0">
                    <a:solidFill>
                      <a:schemeClr val="tx1"/>
                    </a:solidFill>
                  </a:rPr>
                  <a:t>(6)</a:t>
                </a:r>
              </a:p>
            </p:txBody>
          </p:sp>
        </mc:Choice>
        <mc:Fallback xmlns="">
          <p:sp>
            <p:nvSpPr>
              <p:cNvPr id="13" name="矩形 70">
                <a:extLst>
                  <a:ext uri="{FF2B5EF4-FFF2-40B4-BE49-F238E27FC236}">
                    <a16:creationId xmlns:a16="http://schemas.microsoft.com/office/drawing/2014/main" id="{69D7ACDF-1DB7-2E43-BF0A-4CF242D2CEE8}"/>
                  </a:ext>
                </a:extLst>
              </p:cNvPr>
              <p:cNvSpPr>
                <a:spLocks noRot="1" noChangeAspect="1" noMove="1" noResize="1" noEditPoints="1" noAdjustHandles="1" noChangeArrowheads="1" noChangeShapeType="1" noTextEdit="1"/>
              </p:cNvSpPr>
              <p:nvPr/>
            </p:nvSpPr>
            <p:spPr>
              <a:xfrm>
                <a:off x="3042528" y="4059234"/>
                <a:ext cx="6104870" cy="622959"/>
              </a:xfrm>
              <a:prstGeom prst="rect">
                <a:avLst/>
              </a:prstGeom>
              <a:blipFill>
                <a:blip r:embed="rId5"/>
                <a:stretch>
                  <a:fillRect/>
                </a:stretch>
              </a:blipFill>
              <a:ln>
                <a:noFill/>
              </a:ln>
            </p:spPr>
            <p:txBody>
              <a:bodyPr/>
              <a:lstStyle/>
              <a:p>
                <a:r>
                  <a:rPr lang="en-US">
                    <a:noFill/>
                  </a:rPr>
                  <a:t> </a:t>
                </a:r>
              </a:p>
            </p:txBody>
          </p:sp>
        </mc:Fallback>
      </mc:AlternateContent>
      <p:cxnSp>
        <p:nvCxnSpPr>
          <p:cNvPr id="15" name="Elbow Connector 14">
            <a:extLst>
              <a:ext uri="{FF2B5EF4-FFF2-40B4-BE49-F238E27FC236}">
                <a16:creationId xmlns:a16="http://schemas.microsoft.com/office/drawing/2014/main" id="{6E62642A-4640-E14E-9556-8DFEB2D9C677}"/>
              </a:ext>
            </a:extLst>
          </p:cNvPr>
          <p:cNvCxnSpPr>
            <a:cxnSpLocks/>
            <a:stCxn id="10" idx="1"/>
            <a:endCxn id="13" idx="1"/>
          </p:cNvCxnSpPr>
          <p:nvPr/>
        </p:nvCxnSpPr>
        <p:spPr>
          <a:xfrm rot="10800000" flipH="1" flipV="1">
            <a:off x="609596" y="3613806"/>
            <a:ext cx="2432931" cy="756907"/>
          </a:xfrm>
          <a:prstGeom prst="bentConnector3">
            <a:avLst>
              <a:gd name="adj1" fmla="val -9396"/>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47AE7370-85A4-DB41-93DC-C4584E0AAC87}"/>
              </a:ext>
            </a:extLst>
          </p:cNvPr>
          <p:cNvSpPr txBox="1">
            <a:spLocks/>
          </p:cNvSpPr>
          <p:nvPr/>
        </p:nvSpPr>
        <p:spPr>
          <a:xfrm>
            <a:off x="609596" y="5075905"/>
            <a:ext cx="11245361" cy="431800"/>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Substituting</a:t>
            </a:r>
            <a:r>
              <a:rPr kumimoji="1" lang="zh-CN" altLang="en-US" sz="1800" dirty="0">
                <a:solidFill>
                  <a:prstClr val="black"/>
                </a:solidFill>
              </a:rPr>
              <a:t> </a:t>
            </a:r>
            <a:r>
              <a:rPr kumimoji="1" lang="en-US" altLang="zh-CN" sz="1800" dirty="0">
                <a:solidFill>
                  <a:prstClr val="black"/>
                </a:solidFill>
              </a:rPr>
              <a:t>(6)</a:t>
            </a:r>
            <a:r>
              <a:rPr kumimoji="1" lang="zh-CN" altLang="en-US" sz="1800" dirty="0">
                <a:solidFill>
                  <a:prstClr val="black"/>
                </a:solidFill>
              </a:rPr>
              <a:t> </a:t>
            </a:r>
            <a:r>
              <a:rPr kumimoji="1" lang="en-US" altLang="zh-CN" sz="1800" dirty="0">
                <a:solidFill>
                  <a:prstClr val="black"/>
                </a:solidFill>
              </a:rPr>
              <a:t>into</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HJB</a:t>
            </a:r>
            <a:r>
              <a:rPr kumimoji="1" lang="zh-CN" altLang="en-US" sz="1800" dirty="0">
                <a:solidFill>
                  <a:prstClr val="black"/>
                </a:solidFill>
              </a:rPr>
              <a:t> </a:t>
            </a:r>
            <a:r>
              <a:rPr kumimoji="1" lang="en-US" altLang="zh-CN" sz="1800" dirty="0">
                <a:solidFill>
                  <a:prstClr val="black"/>
                </a:solidFill>
              </a:rPr>
              <a:t>equation</a:t>
            </a:r>
            <a:r>
              <a:rPr kumimoji="1" lang="zh-CN" altLang="en-US" sz="1800" dirty="0">
                <a:solidFill>
                  <a:prstClr val="black"/>
                </a:solidFill>
              </a:rPr>
              <a:t> </a:t>
            </a:r>
            <a:r>
              <a:rPr kumimoji="1" lang="en-US" altLang="zh-CN" sz="1800" dirty="0">
                <a:solidFill>
                  <a:prstClr val="black"/>
                </a:solidFill>
              </a:rPr>
              <a:t>for</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value</a:t>
            </a:r>
            <a:r>
              <a:rPr kumimoji="1" lang="zh-CN" altLang="en-US" sz="1800" dirty="0">
                <a:solidFill>
                  <a:prstClr val="black"/>
                </a:solidFill>
              </a:rPr>
              <a:t> </a:t>
            </a:r>
            <a:r>
              <a:rPr kumimoji="1" lang="en-US" altLang="zh-CN" sz="1800" dirty="0">
                <a:solidFill>
                  <a:prstClr val="black"/>
                </a:solidFill>
              </a:rPr>
              <a:t>function,</a:t>
            </a:r>
            <a:r>
              <a:rPr kumimoji="1" lang="zh-CN" altLang="en-US" sz="1800" dirty="0">
                <a:solidFill>
                  <a:prstClr val="black"/>
                </a:solidFill>
              </a:rPr>
              <a:t> </a:t>
            </a:r>
            <a:r>
              <a:rPr kumimoji="1" lang="en-US" altLang="zh-CN" sz="1800" dirty="0">
                <a:solidFill>
                  <a:prstClr val="black"/>
                </a:solidFill>
              </a:rPr>
              <a:t>we</a:t>
            </a:r>
            <a:r>
              <a:rPr kumimoji="1" lang="zh-CN" altLang="en-US" sz="1800" dirty="0">
                <a:solidFill>
                  <a:prstClr val="black"/>
                </a:solidFill>
              </a:rPr>
              <a:t> </a:t>
            </a:r>
            <a:r>
              <a:rPr kumimoji="1" lang="en-US" altLang="zh-CN" sz="1800" dirty="0">
                <a:solidFill>
                  <a:prstClr val="black"/>
                </a:solidFill>
              </a:rPr>
              <a:t>can</a:t>
            </a:r>
            <a:r>
              <a:rPr kumimoji="1" lang="zh-CN" altLang="en-US" sz="1800" dirty="0">
                <a:solidFill>
                  <a:prstClr val="black"/>
                </a:solidFill>
              </a:rPr>
              <a:t> </a:t>
            </a:r>
            <a:r>
              <a:rPr kumimoji="1" lang="en-US" altLang="zh-CN" sz="1800" dirty="0">
                <a:solidFill>
                  <a:prstClr val="black"/>
                </a:solidFill>
              </a:rPr>
              <a:t>obtain</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non-linear</a:t>
            </a:r>
            <a:r>
              <a:rPr kumimoji="1" lang="zh-CN" altLang="en-US" sz="1800" dirty="0">
                <a:solidFill>
                  <a:prstClr val="black"/>
                </a:solidFill>
              </a:rPr>
              <a:t> </a:t>
            </a:r>
            <a:r>
              <a:rPr kumimoji="1" lang="en-US" altLang="zh-CN" sz="1800" dirty="0">
                <a:solidFill>
                  <a:prstClr val="black"/>
                </a:solidFill>
              </a:rPr>
              <a:t>PDE:</a:t>
            </a:r>
            <a:endParaRPr kumimoji="1" lang="zh-CN" altLang="en-US" sz="1800" dirty="0">
              <a:solidFill>
                <a:prstClr val="black"/>
              </a:solidFill>
            </a:endParaRPr>
          </a:p>
        </p:txBody>
      </p:sp>
      <mc:AlternateContent xmlns:mc="http://schemas.openxmlformats.org/markup-compatibility/2006" xmlns:a14="http://schemas.microsoft.com/office/drawing/2010/main">
        <mc:Choice Requires="a14">
          <p:sp>
            <p:nvSpPr>
              <p:cNvPr id="20" name="矩形 70">
                <a:extLst>
                  <a:ext uri="{FF2B5EF4-FFF2-40B4-BE49-F238E27FC236}">
                    <a16:creationId xmlns:a16="http://schemas.microsoft.com/office/drawing/2014/main" id="{C0408E73-569F-EE46-83EA-B0C870114EB8}"/>
                  </a:ext>
                </a:extLst>
              </p:cNvPr>
              <p:cNvSpPr/>
              <p:nvPr/>
            </p:nvSpPr>
            <p:spPr>
              <a:xfrm>
                <a:off x="3042528" y="5803626"/>
                <a:ext cx="6104870" cy="622959"/>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ctr" anchorCtr="0" forceAA="0" compatLnSpc="1">
                <a:noAutofit/>
              </a:bodyPr>
              <a:lstStyle/>
              <a:p>
                <a:pPr algn="ctr"/>
                <a14:m>
                  <m:oMath xmlns:m="http://schemas.openxmlformats.org/officeDocument/2006/math">
                    <m:sSub>
                      <m:sSubPr>
                        <m:ctrlPr>
                          <a:rPr lang="en-US" altLang="zh-CN" i="1" smtClean="0">
                            <a:solidFill>
                              <a:schemeClr val="tx1"/>
                            </a:solidFill>
                            <a:latin typeface="Cambria Math" panose="02040503050406030204" pitchFamily="18" charset="0"/>
                            <a:ea typeface="Cambria Math" panose="02040503050406030204" pitchFamily="18" charset="0"/>
                          </a:rPr>
                        </m:ctrlPr>
                      </m:sSubPr>
                      <m:e>
                        <m:r>
                          <a:rPr lang="en-US" altLang="zh-CN" i="1">
                            <a:solidFill>
                              <a:schemeClr val="tx1"/>
                            </a:solidFill>
                            <a:latin typeface="Cambria Math" panose="02040503050406030204" pitchFamily="18" charset="0"/>
                            <a:ea typeface="Cambria Math" panose="02040503050406030204" pitchFamily="18" charset="0"/>
                          </a:rPr>
                          <m:t>𝐽</m:t>
                        </m:r>
                      </m:e>
                      <m:sub>
                        <m:r>
                          <a:rPr lang="en-US" altLang="zh-CN" i="1">
                            <a:solidFill>
                              <a:schemeClr val="tx1"/>
                            </a:solidFill>
                            <a:latin typeface="Cambria Math" panose="02040503050406030204" pitchFamily="18" charset="0"/>
                            <a:ea typeface="Cambria Math" panose="02040503050406030204" pitchFamily="18" charset="0"/>
                          </a:rPr>
                          <m:t>𝑡</m:t>
                        </m:r>
                      </m:sub>
                    </m:sSub>
                    <m:r>
                      <a:rPr lang="en-US" altLang="zh-CN" b="0" i="0" smtClean="0">
                        <a:solidFill>
                          <a:schemeClr val="tx1"/>
                        </a:solidFill>
                        <a:latin typeface="Cambria Math" panose="02040503050406030204" pitchFamily="18" charset="0"/>
                        <a:ea typeface="Cambria Math" panose="02040503050406030204" pitchFamily="18" charset="0"/>
                      </a:rPr>
                      <m:t>+</m:t>
                    </m:r>
                    <m:f>
                      <m:fPr>
                        <m:ctrlPr>
                          <a:rPr lang="en-US" altLang="zh-CN" b="0" i="1" smtClean="0">
                            <a:solidFill>
                              <a:schemeClr val="tx1"/>
                            </a:solidFill>
                            <a:latin typeface="Cambria Math" panose="02040503050406030204" pitchFamily="18" charset="0"/>
                            <a:ea typeface="Cambria Math" panose="02040503050406030204" pitchFamily="18" charset="0"/>
                          </a:rPr>
                        </m:ctrlPr>
                      </m:fPr>
                      <m:num>
                        <m:r>
                          <a:rPr lang="en-US" altLang="zh-CN" b="0" i="1" smtClean="0">
                            <a:solidFill>
                              <a:schemeClr val="tx1"/>
                            </a:solidFill>
                            <a:latin typeface="Cambria Math" panose="02040503050406030204" pitchFamily="18" charset="0"/>
                            <a:ea typeface="Cambria Math" panose="02040503050406030204" pitchFamily="18" charset="0"/>
                          </a:rPr>
                          <m:t>1</m:t>
                        </m:r>
                      </m:num>
                      <m:den>
                        <m:r>
                          <a:rPr lang="en-US" altLang="zh-CN" b="0" i="1" smtClean="0">
                            <a:solidFill>
                              <a:schemeClr val="tx1"/>
                            </a:solidFill>
                            <a:latin typeface="Cambria Math" panose="02040503050406030204" pitchFamily="18" charset="0"/>
                            <a:ea typeface="Cambria Math" panose="02040503050406030204" pitchFamily="18" charset="0"/>
                          </a:rPr>
                          <m:t>2</m:t>
                        </m:r>
                      </m:den>
                    </m:f>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i="1">
                            <a:solidFill>
                              <a:schemeClr val="tx1"/>
                            </a:solidFill>
                            <a:latin typeface="Cambria Math" panose="02040503050406030204" pitchFamily="18" charset="0"/>
                            <a:ea typeface="Cambria Math" panose="02040503050406030204" pitchFamily="18" charset="0"/>
                          </a:rPr>
                          <m:t>𝐽</m:t>
                        </m:r>
                      </m:e>
                      <m:sub>
                        <m:r>
                          <a:rPr lang="en-US" altLang="zh-CN" b="0" i="1" smtClean="0">
                            <a:solidFill>
                              <a:schemeClr val="tx1"/>
                            </a:solidFill>
                            <a:latin typeface="Cambria Math" panose="02040503050406030204" pitchFamily="18" charset="0"/>
                            <a:ea typeface="Cambria Math" panose="02040503050406030204" pitchFamily="18" charset="0"/>
                          </a:rPr>
                          <m:t>𝑥𝑥</m:t>
                        </m:r>
                      </m:sub>
                    </m:sSub>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𝑥</m:t>
                    </m:r>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i="1">
                            <a:solidFill>
                              <a:schemeClr val="tx1"/>
                            </a:solidFill>
                            <a:latin typeface="Cambria Math" panose="02040503050406030204" pitchFamily="18" charset="0"/>
                            <a:ea typeface="Cambria Math" panose="02040503050406030204" pitchFamily="18" charset="0"/>
                          </a:rPr>
                          <m:t>𝐽</m:t>
                        </m:r>
                      </m:e>
                      <m:sub>
                        <m:r>
                          <a:rPr lang="en-US" altLang="zh-CN" b="0" i="1" smtClean="0">
                            <a:solidFill>
                              <a:schemeClr val="tx1"/>
                            </a:solidFill>
                            <a:latin typeface="Cambria Math" panose="02040503050406030204" pitchFamily="18" charset="0"/>
                            <a:ea typeface="Cambria Math" panose="02040503050406030204" pitchFamily="18" charset="0"/>
                          </a:rPr>
                          <m:t>𝑥</m:t>
                        </m:r>
                      </m:sub>
                    </m:sSub>
                    <m:r>
                      <a:rPr lang="en-US" altLang="zh-CN" b="0" i="1" smtClean="0">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en-US" altLang="zh-CN" i="1">
                            <a:solidFill>
                              <a:schemeClr val="tx1"/>
                            </a:solidFill>
                            <a:latin typeface="Cambria Math" panose="02040503050406030204" pitchFamily="18" charset="0"/>
                            <a:ea typeface="Cambria Math" panose="02040503050406030204" pitchFamily="18" charset="0"/>
                          </a:rPr>
                          <m:t>2</m:t>
                        </m:r>
                      </m:den>
                    </m:f>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i="1">
                            <a:solidFill>
                              <a:schemeClr val="tx1"/>
                            </a:solidFill>
                            <a:latin typeface="Cambria Math" panose="02040503050406030204" pitchFamily="18" charset="0"/>
                            <a:ea typeface="Cambria Math" panose="02040503050406030204" pitchFamily="18" charset="0"/>
                          </a:rPr>
                          <m:t>𝐽</m:t>
                        </m:r>
                      </m:e>
                      <m:sub>
                        <m:r>
                          <a:rPr lang="en-US" altLang="zh-CN" b="0" i="1" smtClean="0">
                            <a:solidFill>
                              <a:schemeClr val="tx1"/>
                            </a:solidFill>
                            <a:latin typeface="Cambria Math" panose="02040503050406030204" pitchFamily="18" charset="0"/>
                            <a:ea typeface="Cambria Math" panose="02040503050406030204" pitchFamily="18" charset="0"/>
                          </a:rPr>
                          <m:t>𝑤𝑤</m:t>
                        </m:r>
                      </m:sub>
                    </m:sSub>
                    <m:sSup>
                      <m:sSupPr>
                        <m:ctrlPr>
                          <a:rPr lang="en-US" altLang="zh-CN" i="1" smtClean="0">
                            <a:solidFill>
                              <a:schemeClr val="tx1"/>
                            </a:solidFill>
                            <a:latin typeface="Cambria Math" panose="02040503050406030204" pitchFamily="18" charset="0"/>
                            <a:ea typeface="Cambria Math" panose="02040503050406030204" pitchFamily="18" charset="0"/>
                          </a:rPr>
                        </m:ctrlPr>
                      </m:sSupPr>
                      <m:e>
                        <m:d>
                          <m:dPr>
                            <m:ctrlPr>
                              <a:rPr lang="en-US" altLang="zh-CN" b="0" i="1" smtClean="0">
                                <a:solidFill>
                                  <a:schemeClr val="tx1"/>
                                </a:solidFill>
                                <a:latin typeface="Cambria Math" panose="02040503050406030204" pitchFamily="18" charset="0"/>
                                <a:ea typeface="Cambria Math" panose="02040503050406030204" pitchFamily="18" charset="0"/>
                              </a:rPr>
                            </m:ctrlPr>
                          </m:dPr>
                          <m:e>
                            <m:r>
                              <a:rPr lang="en-US" altLang="zh-CN" i="1">
                                <a:solidFill>
                                  <a:schemeClr val="tx1"/>
                                </a:solidFill>
                                <a:latin typeface="Cambria Math" panose="02040503050406030204" pitchFamily="18" charset="0"/>
                              </a:rPr>
                              <m:t>𝑥</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i="1">
                                        <a:solidFill>
                                          <a:schemeClr val="tx1"/>
                                        </a:solidFill>
                                        <a:latin typeface="Cambria Math" panose="02040503050406030204" pitchFamily="18" charset="0"/>
                                        <a:ea typeface="Cambria Math" panose="02040503050406030204" pitchFamily="18" charset="0"/>
                                      </a:rPr>
                                      <m:t>𝐽</m:t>
                                    </m:r>
                                  </m:e>
                                  <m:sub>
                                    <m:r>
                                      <a:rPr lang="en-US" altLang="zh-CN" i="1">
                                        <a:solidFill>
                                          <a:schemeClr val="tx1"/>
                                        </a:solidFill>
                                        <a:latin typeface="Cambria Math" panose="02040503050406030204" pitchFamily="18" charset="0"/>
                                        <a:ea typeface="Cambria Math" panose="02040503050406030204" pitchFamily="18" charset="0"/>
                                      </a:rPr>
                                      <m:t>𝑤</m:t>
                                    </m:r>
                                  </m:sub>
                                </m:sSub>
                              </m:num>
                              <m:den>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i="1">
                                        <a:solidFill>
                                          <a:schemeClr val="tx1"/>
                                        </a:solidFill>
                                        <a:latin typeface="Cambria Math" panose="02040503050406030204" pitchFamily="18" charset="0"/>
                                        <a:ea typeface="Cambria Math" panose="02040503050406030204" pitchFamily="18" charset="0"/>
                                      </a:rPr>
                                      <m:t>𝐽</m:t>
                                    </m:r>
                                  </m:e>
                                  <m:sub>
                                    <m:r>
                                      <a:rPr lang="en-US" altLang="zh-CN" i="1">
                                        <a:solidFill>
                                          <a:schemeClr val="tx1"/>
                                        </a:solidFill>
                                        <a:latin typeface="Cambria Math" panose="02040503050406030204" pitchFamily="18" charset="0"/>
                                        <a:ea typeface="Cambria Math" panose="02040503050406030204" pitchFamily="18" charset="0"/>
                                      </a:rPr>
                                      <m:t>𝑤𝑤</m:t>
                                    </m:r>
                                  </m:sub>
                                </m:sSub>
                              </m:den>
                            </m:f>
                            <m:r>
                              <a:rPr lang="en-US" altLang="zh-CN" i="1">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i="1">
                                        <a:solidFill>
                                          <a:schemeClr val="tx1"/>
                                        </a:solidFill>
                                        <a:latin typeface="Cambria Math" panose="02040503050406030204" pitchFamily="18" charset="0"/>
                                        <a:ea typeface="Cambria Math" panose="02040503050406030204" pitchFamily="18" charset="0"/>
                                      </a:rPr>
                                      <m:t>𝐽</m:t>
                                    </m:r>
                                  </m:e>
                                  <m:sub>
                                    <m:r>
                                      <a:rPr lang="en-US" altLang="zh-CN" i="1">
                                        <a:solidFill>
                                          <a:schemeClr val="tx1"/>
                                        </a:solidFill>
                                        <a:latin typeface="Cambria Math" panose="02040503050406030204" pitchFamily="18" charset="0"/>
                                        <a:ea typeface="Cambria Math" panose="02040503050406030204" pitchFamily="18" charset="0"/>
                                      </a:rPr>
                                      <m:t>𝑥𝑤</m:t>
                                    </m:r>
                                  </m:sub>
                                </m:sSub>
                              </m:num>
                              <m:den>
                                <m:sSub>
                                  <m:sSubPr>
                                    <m:ctrlPr>
                                      <a:rPr lang="en-US" altLang="zh-CN" i="1">
                                        <a:solidFill>
                                          <a:schemeClr val="tx1"/>
                                        </a:solidFill>
                                        <a:latin typeface="Cambria Math" panose="02040503050406030204" pitchFamily="18" charset="0"/>
                                        <a:ea typeface="Cambria Math" panose="02040503050406030204" pitchFamily="18" charset="0"/>
                                      </a:rPr>
                                    </m:ctrlPr>
                                  </m:sSubPr>
                                  <m:e>
                                    <m:r>
                                      <a:rPr lang="en-US" altLang="zh-CN" i="1">
                                        <a:solidFill>
                                          <a:schemeClr val="tx1"/>
                                        </a:solidFill>
                                        <a:latin typeface="Cambria Math" panose="02040503050406030204" pitchFamily="18" charset="0"/>
                                        <a:ea typeface="Cambria Math" panose="02040503050406030204" pitchFamily="18" charset="0"/>
                                      </a:rPr>
                                      <m:t>𝐽</m:t>
                                    </m:r>
                                  </m:e>
                                  <m:sub>
                                    <m:r>
                                      <a:rPr lang="en-US" altLang="zh-CN" i="1">
                                        <a:solidFill>
                                          <a:schemeClr val="tx1"/>
                                        </a:solidFill>
                                        <a:latin typeface="Cambria Math" panose="02040503050406030204" pitchFamily="18" charset="0"/>
                                        <a:ea typeface="Cambria Math" panose="02040503050406030204" pitchFamily="18" charset="0"/>
                                      </a:rPr>
                                      <m:t>𝑤𝑤</m:t>
                                    </m:r>
                                  </m:sub>
                                </m:sSub>
                              </m:den>
                            </m:f>
                          </m:e>
                        </m:d>
                      </m:e>
                      <m:sup>
                        <m:r>
                          <a:rPr lang="en-US" altLang="zh-CN" b="0" i="1" smtClean="0">
                            <a:solidFill>
                              <a:schemeClr val="tx1"/>
                            </a:solidFill>
                            <a:latin typeface="Cambria Math" panose="02040503050406030204" pitchFamily="18" charset="0"/>
                            <a:ea typeface="Cambria Math" panose="02040503050406030204" pitchFamily="18" charset="0"/>
                          </a:rPr>
                          <m:t>2</m:t>
                        </m:r>
                      </m:sup>
                    </m:sSup>
                    <m:r>
                      <a:rPr lang="en-US" altLang="zh-CN" b="0" i="1" smtClean="0">
                        <a:solidFill>
                          <a:schemeClr val="tx1"/>
                        </a:solidFill>
                        <a:latin typeface="Cambria Math" panose="02040503050406030204" pitchFamily="18" charset="0"/>
                        <a:ea typeface="Cambria Math" panose="02040503050406030204" pitchFamily="18" charset="0"/>
                      </a:rPr>
                      <m:t>=0</m:t>
                    </m:r>
                  </m:oMath>
                </a14:m>
                <a:r>
                  <a:rPr lang="zh-CN" altLang="en-US" dirty="0">
                    <a:solidFill>
                      <a:schemeClr val="tx1"/>
                    </a:solidFill>
                  </a:rPr>
                  <a:t> </a:t>
                </a:r>
                <a:r>
                  <a:rPr lang="en-US" altLang="zh-CN" dirty="0">
                    <a:solidFill>
                      <a:schemeClr val="tx1"/>
                    </a:solidFill>
                  </a:rPr>
                  <a:t>(7)</a:t>
                </a:r>
              </a:p>
            </p:txBody>
          </p:sp>
        </mc:Choice>
        <mc:Fallback xmlns="">
          <p:sp>
            <p:nvSpPr>
              <p:cNvPr id="20" name="矩形 70">
                <a:extLst>
                  <a:ext uri="{FF2B5EF4-FFF2-40B4-BE49-F238E27FC236}">
                    <a16:creationId xmlns:a16="http://schemas.microsoft.com/office/drawing/2014/main" id="{C0408E73-569F-EE46-83EA-B0C870114EB8}"/>
                  </a:ext>
                </a:extLst>
              </p:cNvPr>
              <p:cNvSpPr>
                <a:spLocks noRot="1" noChangeAspect="1" noMove="1" noResize="1" noEditPoints="1" noAdjustHandles="1" noChangeArrowheads="1" noChangeShapeType="1" noTextEdit="1"/>
              </p:cNvSpPr>
              <p:nvPr/>
            </p:nvSpPr>
            <p:spPr>
              <a:xfrm>
                <a:off x="3042528" y="5803626"/>
                <a:ext cx="6104870" cy="622959"/>
              </a:xfrm>
              <a:prstGeom prst="rect">
                <a:avLst/>
              </a:prstGeom>
              <a:blipFill>
                <a:blip r:embed="rId6"/>
                <a:stretch>
                  <a:fillRect/>
                </a:stretch>
              </a:blipFill>
              <a:ln>
                <a:noFill/>
              </a:ln>
            </p:spPr>
            <p:txBody>
              <a:bodyPr/>
              <a:lstStyle/>
              <a:p>
                <a:r>
                  <a:rPr lang="en-US">
                    <a:noFill/>
                  </a:rPr>
                  <a:t> </a:t>
                </a:r>
              </a:p>
            </p:txBody>
          </p:sp>
        </mc:Fallback>
      </mc:AlternateContent>
      <p:cxnSp>
        <p:nvCxnSpPr>
          <p:cNvPr id="22" name="Elbow Connector 21">
            <a:extLst>
              <a:ext uri="{FF2B5EF4-FFF2-40B4-BE49-F238E27FC236}">
                <a16:creationId xmlns:a16="http://schemas.microsoft.com/office/drawing/2014/main" id="{F0095CDD-D6D9-C447-8299-5EAE18D67711}"/>
              </a:ext>
            </a:extLst>
          </p:cNvPr>
          <p:cNvCxnSpPr>
            <a:cxnSpLocks/>
            <a:stCxn id="19" idx="1"/>
            <a:endCxn id="20" idx="1"/>
          </p:cNvCxnSpPr>
          <p:nvPr/>
        </p:nvCxnSpPr>
        <p:spPr>
          <a:xfrm rot="10800000" flipH="1" flipV="1">
            <a:off x="609596" y="5291804"/>
            <a:ext cx="2432932" cy="823301"/>
          </a:xfrm>
          <a:prstGeom prst="bentConnector3">
            <a:avLst>
              <a:gd name="adj1" fmla="val -9396"/>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Down Arrow 17">
            <a:extLst>
              <a:ext uri="{FF2B5EF4-FFF2-40B4-BE49-F238E27FC236}">
                <a16:creationId xmlns:a16="http://schemas.microsoft.com/office/drawing/2014/main" id="{168E7AEA-F920-8A44-BFEF-881493F30681}"/>
              </a:ext>
            </a:extLst>
          </p:cNvPr>
          <p:cNvSpPr/>
          <p:nvPr/>
        </p:nvSpPr>
        <p:spPr>
          <a:xfrm>
            <a:off x="5132168" y="3026433"/>
            <a:ext cx="1925589" cy="371474"/>
          </a:xfrm>
          <a:prstGeom prst="downArrow">
            <a:avLst/>
          </a:prstGeom>
          <a:solidFill>
            <a:srgbClr val="91919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p:sp>
        <p:nvSpPr>
          <p:cNvPr id="21" name="Down Arrow 20">
            <a:extLst>
              <a:ext uri="{FF2B5EF4-FFF2-40B4-BE49-F238E27FC236}">
                <a16:creationId xmlns:a16="http://schemas.microsoft.com/office/drawing/2014/main" id="{6859F89C-3E30-5D43-9E01-CFC66C258F93}"/>
              </a:ext>
            </a:extLst>
          </p:cNvPr>
          <p:cNvSpPr/>
          <p:nvPr/>
        </p:nvSpPr>
        <p:spPr>
          <a:xfrm>
            <a:off x="5132168" y="4690166"/>
            <a:ext cx="1925589" cy="385739"/>
          </a:xfrm>
          <a:prstGeom prst="downArrow">
            <a:avLst/>
          </a:prstGeom>
          <a:solidFill>
            <a:srgbClr val="91919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p:spTree>
    <p:extLst>
      <p:ext uri="{BB962C8B-B14F-4D97-AF65-F5344CB8AC3E}">
        <p14:creationId xmlns:p14="http://schemas.microsoft.com/office/powerpoint/2010/main" val="1388474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2736ABEB-4D44-4136-9686-922075C61384}"/>
                  </a:ext>
                </a:extLst>
              </p:cNvPr>
              <p:cNvSpPr>
                <a:spLocks noGrp="1"/>
              </p:cNvSpPr>
              <p:nvPr>
                <p:ph type="title"/>
              </p:nvPr>
            </p:nvSpPr>
            <p:spPr/>
            <p:txBody>
              <a:bodyPr/>
              <a:lstStyle/>
              <a:p>
                <a:pPr lvl="0"/>
                <a:r>
                  <a:rPr lang="en-US" altLang="zh-CN" b="1" dirty="0"/>
                  <a:t>We</a:t>
                </a:r>
                <a:r>
                  <a:rPr lang="zh-CN" altLang="en-US" b="1" dirty="0"/>
                  <a:t> </a:t>
                </a:r>
                <a:r>
                  <a:rPr lang="en-US" altLang="zh-CN" b="1" dirty="0"/>
                  <a:t>need</a:t>
                </a:r>
                <a:r>
                  <a:rPr lang="zh-CN" altLang="en-US" b="1" dirty="0"/>
                  <a:t> </a:t>
                </a:r>
                <a:r>
                  <a:rPr lang="en-US" altLang="zh-CN" b="1" dirty="0"/>
                  <a:t>to</a:t>
                </a:r>
                <a:r>
                  <a:rPr lang="zh-CN" altLang="en-US" b="1" dirty="0"/>
                  <a:t> </a:t>
                </a:r>
                <a:r>
                  <a:rPr lang="en-US" altLang="zh-CN" b="1" dirty="0"/>
                  <a:t>find</a:t>
                </a:r>
                <a:r>
                  <a:rPr lang="zh-CN" altLang="en-US" b="1" dirty="0"/>
                  <a:t> </a:t>
                </a:r>
                <a:r>
                  <a:rPr lang="en-US" altLang="zh-CN" b="1" dirty="0"/>
                  <a:t>the</a:t>
                </a:r>
                <a:r>
                  <a:rPr lang="zh-CN" altLang="en-US" b="1" dirty="0"/>
                  <a:t> </a:t>
                </a:r>
                <a:r>
                  <a:rPr lang="en-US" altLang="zh-CN" b="1" dirty="0"/>
                  <a:t>optimal</a:t>
                </a:r>
                <a:r>
                  <a:rPr lang="zh-CN" altLang="en-US" b="1" dirty="0"/>
                  <a:t> </a:t>
                </a:r>
                <a:r>
                  <a:rPr lang="en-US" altLang="zh-CN" b="1" dirty="0"/>
                  <a:t>position</a:t>
                </a:r>
                <a:r>
                  <a:rPr lang="zh-CN" altLang="en-US" b="1" dirty="0"/>
                  <a:t> </a:t>
                </a:r>
                <a14:m>
                  <m:oMath xmlns:m="http://schemas.openxmlformats.org/officeDocument/2006/math">
                    <m:sSup>
                      <m:sSupPr>
                        <m:ctrlPr>
                          <a:rPr kumimoji="1" lang="en-US" altLang="zh-CN" b="1" i="1" smtClean="0">
                            <a:solidFill>
                              <a:prstClr val="black"/>
                            </a:solidFill>
                            <a:latin typeface="Cambria Math" panose="02040503050406030204" pitchFamily="18" charset="0"/>
                          </a:rPr>
                        </m:ctrlPr>
                      </m:sSupPr>
                      <m:e>
                        <m:r>
                          <a:rPr kumimoji="1" lang="en-US" altLang="zh-CN" b="1" i="1" smtClean="0">
                            <a:solidFill>
                              <a:prstClr val="black"/>
                            </a:solidFill>
                            <a:latin typeface="Cambria Math" panose="02040503050406030204" pitchFamily="18" charset="0"/>
                            <a:ea typeface="Cambria Math" panose="02040503050406030204" pitchFamily="18" charset="0"/>
                          </a:rPr>
                          <m:t>𝜶</m:t>
                        </m:r>
                      </m:e>
                      <m:sup>
                        <m:r>
                          <a:rPr kumimoji="1" lang="zh-CN" altLang="en-US" b="1" i="1" smtClean="0">
                            <a:solidFill>
                              <a:prstClr val="black"/>
                            </a:solidFill>
                            <a:latin typeface="Cambria Math" panose="02040503050406030204" pitchFamily="18" charset="0"/>
                          </a:rPr>
                          <m:t>∗</m:t>
                        </m:r>
                      </m:sup>
                    </m:sSup>
                    <m:r>
                      <a:rPr kumimoji="1" lang="en-US" altLang="zh-CN" b="1" i="1">
                        <a:solidFill>
                          <a:prstClr val="black"/>
                        </a:solidFill>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𝑾</m:t>
                        </m:r>
                      </m:e>
                      <m:sub>
                        <m:r>
                          <a:rPr lang="en-US" altLang="zh-CN" b="1" i="1">
                            <a:latin typeface="Cambria Math" panose="02040503050406030204" pitchFamily="18" charset="0"/>
                          </a:rPr>
                          <m:t>𝒕</m:t>
                        </m:r>
                      </m:sub>
                    </m:sSub>
                  </m:oMath>
                </a14:m>
                <a:r>
                  <a:rPr kumimoji="1" lang="en-US" altLang="zh-CN" b="1" dirty="0">
                    <a:solidFill>
                      <a:prstClr val="black"/>
                    </a:solidFill>
                  </a:rPr>
                  <a:t>,</a:t>
                </a:r>
                <a:r>
                  <a:rPr kumimoji="1" lang="zh-CN" altLang="en-US" b="1" dirty="0">
                    <a:solidFill>
                      <a:prstClr val="black"/>
                    </a:solidFill>
                  </a:rPr>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r>
                      <a:rPr lang="en-US" altLang="zh-CN" b="1" i="1">
                        <a:latin typeface="Cambria Math" panose="02040503050406030204" pitchFamily="18" charset="0"/>
                      </a:rPr>
                      <m:t>𝒕</m:t>
                    </m:r>
                    <m:r>
                      <a:rPr lang="en-US" altLang="zh-CN" b="1" i="1" smtClean="0">
                        <a:latin typeface="Cambria Math" panose="02040503050406030204" pitchFamily="18" charset="0"/>
                      </a:rPr>
                      <m:t>)</m:t>
                    </m:r>
                  </m:oMath>
                </a14:m>
                <a:r>
                  <a:rPr lang="zh-CN" altLang="en-US" b="1" dirty="0"/>
                  <a:t> </a:t>
                </a:r>
                <a:r>
                  <a:rPr lang="en-US" altLang="zh-CN" b="1" dirty="0"/>
                  <a:t>and</a:t>
                </a:r>
                <a:r>
                  <a:rPr lang="zh-CN" altLang="en-US" b="1" dirty="0"/>
                  <a:t> </a:t>
                </a:r>
                <a:r>
                  <a:rPr lang="en-US" altLang="zh-CN" b="1" dirty="0"/>
                  <a:t>the</a:t>
                </a:r>
                <a:r>
                  <a:rPr lang="zh-CN" altLang="en-US" b="1" dirty="0"/>
                  <a:t> </a:t>
                </a:r>
                <a:r>
                  <a:rPr lang="en-US" altLang="zh-CN" b="1" dirty="0"/>
                  <a:t>value</a:t>
                </a:r>
                <a:r>
                  <a:rPr lang="zh-CN" altLang="en-US" b="1" dirty="0"/>
                  <a:t> </a:t>
                </a:r>
                <a:r>
                  <a:rPr lang="en-US" altLang="zh-CN" b="1" dirty="0"/>
                  <a:t>function</a:t>
                </a:r>
                <a:r>
                  <a:rPr lang="zh-CN" altLang="en-US" b="1" dirty="0"/>
                  <a:t> </a:t>
                </a:r>
                <a14:m>
                  <m:oMath xmlns:m="http://schemas.openxmlformats.org/officeDocument/2006/math">
                    <m:r>
                      <a:rPr kumimoji="1" lang="en-US" altLang="zh-CN" b="1" i="1">
                        <a:solidFill>
                          <a:prstClr val="black"/>
                        </a:solidFill>
                        <a:latin typeface="Cambria Math" panose="02040503050406030204" pitchFamily="18" charset="0"/>
                      </a:rPr>
                      <m:t>𝑱</m:t>
                    </m:r>
                    <m:r>
                      <a:rPr kumimoji="1" lang="en-US" altLang="zh-CN" b="1" i="1">
                        <a:solidFill>
                          <a:prstClr val="black"/>
                        </a:solidFill>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𝑾</m:t>
                        </m:r>
                      </m:e>
                      <m:sub>
                        <m:r>
                          <a:rPr lang="en-US" altLang="zh-CN" b="1" i="1">
                            <a:latin typeface="Cambria Math" panose="02040503050406030204" pitchFamily="18" charset="0"/>
                          </a:rPr>
                          <m:t>𝒕</m:t>
                        </m:r>
                      </m:sub>
                    </m:sSub>
                  </m:oMath>
                </a14:m>
                <a:r>
                  <a:rPr kumimoji="1" lang="en-US" altLang="zh-CN" b="1" dirty="0">
                    <a:solidFill>
                      <a:prstClr val="black"/>
                    </a:solidFill>
                  </a:rPr>
                  <a:t>,</a:t>
                </a:r>
                <a:r>
                  <a:rPr kumimoji="1" lang="zh-CN" altLang="en-US" b="1" dirty="0">
                    <a:solidFill>
                      <a:prstClr val="black"/>
                    </a:solidFill>
                  </a:rPr>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a:latin typeface="Cambria Math" panose="02040503050406030204" pitchFamily="18" charset="0"/>
                          </a:rPr>
                          <m:t>𝒕</m:t>
                        </m:r>
                      </m:sub>
                    </m:sSub>
                    <m:r>
                      <a:rPr lang="en-US" altLang="zh-CN" b="1" i="1">
                        <a:latin typeface="Cambria Math" panose="02040503050406030204" pitchFamily="18" charset="0"/>
                      </a:rPr>
                      <m:t>,</m:t>
                    </m:r>
                    <m:r>
                      <a:rPr lang="en-US" altLang="zh-CN" b="1" i="1">
                        <a:latin typeface="Cambria Math" panose="02040503050406030204" pitchFamily="18" charset="0"/>
                      </a:rPr>
                      <m:t>𝒕</m:t>
                    </m:r>
                  </m:oMath>
                </a14:m>
                <a:r>
                  <a:rPr lang="en-US" altLang="zh-CN" b="1" dirty="0"/>
                  <a:t>)</a:t>
                </a:r>
                <a:r>
                  <a:rPr lang="zh-CN" altLang="en-US" b="1" dirty="0"/>
                  <a:t> </a:t>
                </a:r>
                <a:r>
                  <a:rPr lang="en-US" altLang="zh-CN" b="1" dirty="0"/>
                  <a:t>as</a:t>
                </a:r>
                <a:r>
                  <a:rPr lang="zh-CN" altLang="en-US" b="1" dirty="0"/>
                  <a:t> </a:t>
                </a:r>
                <a:r>
                  <a:rPr lang="en-US" altLang="zh-CN" b="1" dirty="0"/>
                  <a:t>explicit</a:t>
                </a:r>
                <a:r>
                  <a:rPr lang="zh-CN" altLang="en-US" b="1" dirty="0"/>
                  <a:t> </a:t>
                </a:r>
                <a:r>
                  <a:rPr lang="en-US" altLang="zh-CN" b="1" dirty="0"/>
                  <a:t>functions</a:t>
                </a:r>
                <a:r>
                  <a:rPr lang="zh-CN" altLang="en-US" b="1" dirty="0"/>
                  <a:t> </a:t>
                </a:r>
                <a:r>
                  <a:rPr lang="en-US" altLang="zh-CN" b="1" dirty="0"/>
                  <a:t>of</a:t>
                </a:r>
                <a:r>
                  <a:rPr lang="zh-CN" altLang="en-US" b="1" dirty="0"/>
                  <a:t> </a:t>
                </a:r>
                <a:r>
                  <a:rPr lang="en-US" altLang="zh-CN" b="1" dirty="0"/>
                  <a:t>wealth</a:t>
                </a:r>
                <a:r>
                  <a:rPr lang="zh-CN" altLang="en-US" b="1" dirty="0"/>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𝑾</m:t>
                        </m:r>
                      </m:e>
                      <m:sub>
                        <m:r>
                          <a:rPr lang="en-US" altLang="zh-CN" b="1" i="1">
                            <a:latin typeface="Cambria Math" panose="02040503050406030204" pitchFamily="18" charset="0"/>
                          </a:rPr>
                          <m:t>𝒕</m:t>
                        </m:r>
                      </m:sub>
                    </m:sSub>
                  </m:oMath>
                </a14:m>
                <a:r>
                  <a:rPr lang="en-US" altLang="zh-CN" b="1" dirty="0"/>
                  <a:t>,</a:t>
                </a:r>
                <a:r>
                  <a:rPr lang="zh-CN" altLang="en-US" b="1" dirty="0"/>
                  <a:t> </a:t>
                </a:r>
                <a:r>
                  <a:rPr lang="en-US" altLang="zh-CN" b="1" dirty="0"/>
                  <a:t>price</a:t>
                </a:r>
                <a:r>
                  <a:rPr lang="zh-CN" altLang="en-US" b="1" dirty="0"/>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a:latin typeface="Cambria Math" panose="02040503050406030204" pitchFamily="18" charset="0"/>
                          </a:rPr>
                          <m:t>𝒕</m:t>
                        </m:r>
                      </m:sub>
                    </m:sSub>
                  </m:oMath>
                </a14:m>
                <a:r>
                  <a:rPr lang="zh-CN" altLang="en-US" b="1" dirty="0"/>
                  <a:t> </a:t>
                </a:r>
                <a:r>
                  <a:rPr lang="en-US" altLang="zh-CN" b="1" dirty="0"/>
                  <a:t>and</a:t>
                </a:r>
                <a:r>
                  <a:rPr lang="zh-CN" altLang="en-US" b="1" dirty="0"/>
                  <a:t> </a:t>
                </a:r>
                <a:r>
                  <a:rPr lang="en-US" altLang="zh-CN" b="1" dirty="0"/>
                  <a:t>time</a:t>
                </a:r>
                <a:r>
                  <a:rPr lang="zh-CN" altLang="en-US" b="1" dirty="0"/>
                  <a:t> </a:t>
                </a:r>
                <a14:m>
                  <m:oMath xmlns:m="http://schemas.openxmlformats.org/officeDocument/2006/math">
                    <m:r>
                      <a:rPr lang="en-US" altLang="zh-CN" b="1" i="1">
                        <a:latin typeface="Cambria Math" panose="02040503050406030204" pitchFamily="18" charset="0"/>
                      </a:rPr>
                      <m:t>𝒕</m:t>
                    </m:r>
                  </m:oMath>
                </a14:m>
                <a:endParaRPr lang="zh-CN" altLang="zh-CN" b="1" dirty="0"/>
              </a:p>
            </p:txBody>
          </p:sp>
        </mc:Choice>
        <mc:Fallback xmlns="">
          <p:sp>
            <p:nvSpPr>
              <p:cNvPr id="3" name="标题 2">
                <a:extLst>
                  <a:ext uri="{FF2B5EF4-FFF2-40B4-BE49-F238E27FC236}">
                    <a16:creationId xmlns:a16="http://schemas.microsoft.com/office/drawing/2014/main" id="{2736ABEB-4D44-4136-9686-922075C61384}"/>
                  </a:ext>
                </a:extLst>
              </p:cNvPr>
              <p:cNvSpPr>
                <a:spLocks noGrp="1" noRot="1" noChangeAspect="1" noMove="1" noResize="1" noEditPoints="1" noAdjustHandles="1" noChangeArrowheads="1" noChangeShapeType="1" noTextEdit="1"/>
              </p:cNvSpPr>
              <p:nvPr>
                <p:ph type="title"/>
              </p:nvPr>
            </p:nvSpPr>
            <p:spPr>
              <a:blipFill>
                <a:blip r:embed="rId2"/>
                <a:stretch>
                  <a:fillRect l="-1322" t="-11111" r="-330" b="-11111"/>
                </a:stretch>
              </a:blipFill>
            </p:spPr>
            <p:txBody>
              <a:bodyPr/>
              <a:lstStyle/>
              <a:p>
                <a:r>
                  <a:rPr lang="en-US">
                    <a:noFill/>
                  </a:rPr>
                  <a:t> </a:t>
                </a:r>
              </a:p>
            </p:txBody>
          </p:sp>
        </mc:Fallback>
      </mc:AlternateContent>
      <p:sp>
        <p:nvSpPr>
          <p:cNvPr id="4" name="文本占位符 3">
            <a:extLst>
              <a:ext uri="{FF2B5EF4-FFF2-40B4-BE49-F238E27FC236}">
                <a16:creationId xmlns:a16="http://schemas.microsoft.com/office/drawing/2014/main" id="{6F5BCC37-286D-4A2B-AD38-367D24FCA47D}"/>
              </a:ext>
            </a:extLst>
          </p:cNvPr>
          <p:cNvSpPr>
            <a:spLocks noGrp="1"/>
          </p:cNvSpPr>
          <p:nvPr>
            <p:ph type="body" sz="quarter" idx="19"/>
          </p:nvPr>
        </p:nvSpPr>
        <p:spPr/>
        <p:txBody>
          <a:bodyPr/>
          <a:lstStyle/>
          <a:p>
            <a:r>
              <a:rPr lang="en-US" altLang="zh-CN" sz="2800" dirty="0"/>
              <a:t>The</a:t>
            </a:r>
            <a:r>
              <a:rPr lang="zh-CN" altLang="en-US" sz="2800" dirty="0"/>
              <a:t> </a:t>
            </a:r>
            <a:r>
              <a:rPr lang="en-US" altLang="zh-CN" sz="2800" dirty="0"/>
              <a:t>Optimal</a:t>
            </a:r>
            <a:r>
              <a:rPr lang="zh-CN" altLang="en-US" sz="2800" dirty="0"/>
              <a:t> </a:t>
            </a:r>
            <a:r>
              <a:rPr lang="en-US" altLang="zh-CN" sz="2800" dirty="0"/>
              <a:t>Strategy</a:t>
            </a:r>
            <a:endParaRPr lang="zh-CN" altLang="en-US" sz="2800" dirty="0"/>
          </a:p>
        </p:txBody>
      </p:sp>
      <p:sp>
        <p:nvSpPr>
          <p:cNvPr id="5" name="文本占位符 4">
            <a:extLst>
              <a:ext uri="{FF2B5EF4-FFF2-40B4-BE49-F238E27FC236}">
                <a16:creationId xmlns:a16="http://schemas.microsoft.com/office/drawing/2014/main" id="{BA44DFBA-9CE5-4319-ADA1-CD971D448D7E}"/>
              </a:ext>
            </a:extLst>
          </p:cNvPr>
          <p:cNvSpPr>
            <a:spLocks noGrp="1"/>
          </p:cNvSpPr>
          <p:nvPr>
            <p:ph type="body" sz="quarter" idx="15"/>
          </p:nvPr>
        </p:nvSpPr>
        <p:spPr/>
        <p:txBody>
          <a:bodyPr/>
          <a:lstStyle/>
          <a:p>
            <a:endParaRPr lang="zh-CN" altLang="en-US" dirty="0"/>
          </a:p>
        </p:txBody>
      </p:sp>
      <mc:AlternateContent xmlns:mc="http://schemas.openxmlformats.org/markup-compatibility/2006" xmlns:a14="http://schemas.microsoft.com/office/drawing/2010/main">
        <mc:Choice Requires="a14">
          <p:sp>
            <p:nvSpPr>
              <p:cNvPr id="6" name="矩形 18">
                <a:extLst>
                  <a:ext uri="{FF2B5EF4-FFF2-40B4-BE49-F238E27FC236}">
                    <a16:creationId xmlns:a16="http://schemas.microsoft.com/office/drawing/2014/main" id="{67F5399C-D9CD-E542-870C-6B90EBB1D5D8}"/>
                  </a:ext>
                </a:extLst>
              </p:cNvPr>
              <p:cNvSpPr txBox="1">
                <a:spLocks noGrp="1"/>
              </p:cNvSpPr>
              <p:nvPr>
                <p:ph sz="quarter" idx="18"/>
              </p:nvPr>
            </p:nvSpPr>
            <p:spPr>
              <a:xfrm>
                <a:off x="337344" y="1600200"/>
                <a:ext cx="11520000" cy="431800"/>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171450" indent="-171450" algn="just">
                  <a:buFont typeface="Arial" panose="020B0604020202090204" pitchFamily="34" charset="0"/>
                  <a:buChar char="•"/>
                </a:pPr>
                <a:r>
                  <a:rPr kumimoji="1" lang="en-US" altLang="zh-CN" sz="1800" dirty="0">
                    <a:solidFill>
                      <a:prstClr val="black"/>
                    </a:solidFill>
                  </a:rPr>
                  <a:t>Let</a:t>
                </a:r>
                <a:r>
                  <a:rPr kumimoji="1" lang="zh-CN" altLang="en-US" sz="1800" dirty="0">
                    <a:solidFill>
                      <a:prstClr val="black"/>
                    </a:solidFill>
                  </a:rPr>
                  <a:t> </a:t>
                </a:r>
                <a14:m>
                  <m:oMath xmlns:m="http://schemas.openxmlformats.org/officeDocument/2006/math">
                    <m:r>
                      <a:rPr kumimoji="1" lang="zh-CN" altLang="en-US" sz="1800" i="1" smtClean="0">
                        <a:solidFill>
                          <a:prstClr val="black"/>
                        </a:solidFill>
                        <a:latin typeface="Cambria Math" panose="02040503050406030204" pitchFamily="18" charset="0"/>
                      </a:rPr>
                      <m:t>𝜏</m:t>
                    </m:r>
                    <m:r>
                      <a:rPr kumimoji="1" lang="en-US" altLang="zh-CN" sz="1800" b="0" i="1" smtClean="0">
                        <a:solidFill>
                          <a:prstClr val="black"/>
                        </a:solidFill>
                        <a:latin typeface="Cambria Math" panose="02040503050406030204" pitchFamily="18" charset="0"/>
                      </a:rPr>
                      <m:t>=</m:t>
                    </m:r>
                    <m:r>
                      <a:rPr kumimoji="1" lang="en-US" altLang="zh-CN" sz="1800" b="0" i="1" smtClean="0">
                        <a:solidFill>
                          <a:prstClr val="black"/>
                        </a:solidFill>
                        <a:latin typeface="Cambria Math" panose="02040503050406030204" pitchFamily="18" charset="0"/>
                      </a:rPr>
                      <m:t>𝑇</m:t>
                    </m:r>
                    <m:r>
                      <a:rPr kumimoji="1" lang="zh-CN" altLang="en-US" sz="1800" b="0" i="1" smtClean="0">
                        <a:solidFill>
                          <a:prstClr val="black"/>
                        </a:solidFill>
                        <a:latin typeface="Cambria Math" panose="02040503050406030204" pitchFamily="18" charset="0"/>
                      </a:rPr>
                      <m:t> </m:t>
                    </m:r>
                    <m:r>
                      <a:rPr kumimoji="1" lang="en-US" altLang="zh-CN" sz="1800" b="0" i="1" smtClean="0">
                        <a:solidFill>
                          <a:prstClr val="black"/>
                        </a:solidFill>
                        <a:latin typeface="Cambria Math" panose="02040503050406030204" pitchFamily="18" charset="0"/>
                      </a:rPr>
                      <m:t>−</m:t>
                    </m:r>
                    <m:r>
                      <a:rPr kumimoji="1" lang="zh-CN" altLang="en-US" sz="1800" b="0" i="1" smtClean="0">
                        <a:solidFill>
                          <a:prstClr val="black"/>
                        </a:solidFill>
                        <a:latin typeface="Cambria Math" panose="02040503050406030204" pitchFamily="18" charset="0"/>
                      </a:rPr>
                      <m:t> </m:t>
                    </m:r>
                    <m:r>
                      <m:rPr>
                        <m:sty m:val="p"/>
                      </m:rPr>
                      <a:rPr kumimoji="1" lang="en-US" altLang="zh-CN" sz="1800" i="1">
                        <a:solidFill>
                          <a:prstClr val="black"/>
                        </a:solidFill>
                        <a:latin typeface="Cambria Math" panose="02040503050406030204" pitchFamily="18" charset="0"/>
                      </a:rPr>
                      <m:t>t</m:t>
                    </m:r>
                  </m:oMath>
                </a14:m>
                <a:r>
                  <a:rPr kumimoji="1" lang="en-US" altLang="zh-CN" sz="1800" dirty="0">
                    <a:solidFill>
                      <a:prstClr val="black"/>
                    </a:solidFill>
                  </a:rPr>
                  <a:t>,</a:t>
                </a:r>
                <a:r>
                  <a:rPr kumimoji="1" lang="zh-CN" altLang="en-US" sz="1800" dirty="0">
                    <a:solidFill>
                      <a:prstClr val="black"/>
                    </a:solidFill>
                  </a:rPr>
                  <a:t> </a:t>
                </a:r>
                <a:r>
                  <a:rPr kumimoji="1" lang="en-US" altLang="zh-CN" sz="1800" dirty="0">
                    <a:solidFill>
                      <a:prstClr val="black"/>
                    </a:solidFill>
                  </a:rPr>
                  <a:t>which</a:t>
                </a:r>
                <a:r>
                  <a:rPr kumimoji="1" lang="zh-CN" altLang="en-US" sz="1800" dirty="0">
                    <a:solidFill>
                      <a:prstClr val="black"/>
                    </a:solidFill>
                  </a:rPr>
                  <a:t> </a:t>
                </a:r>
                <a:r>
                  <a:rPr kumimoji="1" lang="en-US" altLang="zh-CN" sz="1800" dirty="0">
                    <a:solidFill>
                      <a:prstClr val="black"/>
                    </a:solidFill>
                  </a:rPr>
                  <a:t>is</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time</a:t>
                </a:r>
                <a:r>
                  <a:rPr kumimoji="1" lang="zh-CN" altLang="en-US" sz="1800" dirty="0">
                    <a:solidFill>
                      <a:prstClr val="black"/>
                    </a:solidFill>
                  </a:rPr>
                  <a:t> </a:t>
                </a:r>
                <a:r>
                  <a:rPr kumimoji="1" lang="en-US" altLang="zh-CN" sz="1800" dirty="0">
                    <a:solidFill>
                      <a:prstClr val="black"/>
                    </a:solidFill>
                  </a:rPr>
                  <a:t>left</a:t>
                </a:r>
                <a:r>
                  <a:rPr kumimoji="1" lang="zh-CN" altLang="en-US" sz="1800" dirty="0">
                    <a:solidFill>
                      <a:prstClr val="black"/>
                    </a:solidFill>
                  </a:rPr>
                  <a:t> </a:t>
                </a:r>
                <a:r>
                  <a:rPr kumimoji="1" lang="en-US" altLang="zh-CN" sz="1800" dirty="0">
                    <a:solidFill>
                      <a:prstClr val="black"/>
                    </a:solidFill>
                  </a:rPr>
                  <a:t>for</a:t>
                </a:r>
                <a:r>
                  <a:rPr kumimoji="1" lang="zh-CN" altLang="en-US" sz="1800" dirty="0">
                    <a:solidFill>
                      <a:prstClr val="black"/>
                    </a:solidFill>
                  </a:rPr>
                  <a:t> </a:t>
                </a:r>
                <a:r>
                  <a:rPr kumimoji="1" lang="en-US" altLang="zh-CN" sz="1800" dirty="0">
                    <a:solidFill>
                      <a:prstClr val="black"/>
                    </a:solidFill>
                  </a:rPr>
                  <a:t>trading</a:t>
                </a:r>
                <a:r>
                  <a:rPr kumimoji="1" lang="zh-CN" altLang="en-US" sz="1800" dirty="0">
                    <a:solidFill>
                      <a:prstClr val="black"/>
                    </a:solidFill>
                  </a:rPr>
                  <a:t> </a:t>
                </a:r>
                <a:r>
                  <a:rPr kumimoji="1" lang="en-US" altLang="zh-CN" sz="1800" dirty="0">
                    <a:solidFill>
                      <a:prstClr val="black"/>
                    </a:solidFill>
                  </a:rPr>
                  <a:t>and</a:t>
                </a:r>
                <a:r>
                  <a:rPr kumimoji="1" lang="zh-CN" altLang="en-US" sz="1800" dirty="0">
                    <a:solidFill>
                      <a:prstClr val="black"/>
                    </a:solidFill>
                  </a:rPr>
                  <a:t> </a:t>
                </a:r>
                <a:r>
                  <a:rPr kumimoji="1" lang="en-US" altLang="zh-CN" sz="1800" dirty="0">
                    <a:solidFill>
                      <a:prstClr val="black"/>
                    </a:solidFill>
                  </a:rPr>
                  <a:t>define</a:t>
                </a:r>
                <a:r>
                  <a:rPr kumimoji="1" lang="zh-CN" altLang="en-US" sz="1800" dirty="0">
                    <a:solidFill>
                      <a:prstClr val="black"/>
                    </a:solidFill>
                  </a:rPr>
                  <a:t> </a:t>
                </a: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constant</a:t>
                </a:r>
                <a:r>
                  <a:rPr kumimoji="1" lang="zh-CN" altLang="en-US" sz="1800" dirty="0">
                    <a:solidFill>
                      <a:prstClr val="black"/>
                    </a:solidFill>
                  </a:rPr>
                  <a:t> </a:t>
                </a:r>
                <a14:m>
                  <m:oMath xmlns:m="http://schemas.openxmlformats.org/officeDocument/2006/math">
                    <m:r>
                      <a:rPr kumimoji="1" lang="zh-CN" altLang="en-US" sz="1800" i="1" smtClean="0">
                        <a:solidFill>
                          <a:prstClr val="black"/>
                        </a:solidFill>
                        <a:latin typeface="Cambria Math" panose="02040503050406030204" pitchFamily="18" charset="0"/>
                      </a:rPr>
                      <m:t>𝜈</m:t>
                    </m:r>
                  </m:oMath>
                </a14:m>
                <a:r>
                  <a:rPr kumimoji="1" lang="zh-CN" altLang="en-US" sz="1800" dirty="0">
                    <a:solidFill>
                      <a:prstClr val="black"/>
                    </a:solidFill>
                  </a:rPr>
                  <a:t> </a:t>
                </a:r>
                <a:r>
                  <a:rPr kumimoji="1" lang="en-US" altLang="zh-CN" sz="1800" dirty="0">
                    <a:solidFill>
                      <a:prstClr val="black"/>
                    </a:solidFill>
                  </a:rPr>
                  <a:t>and</a:t>
                </a:r>
                <a:r>
                  <a:rPr kumimoji="1" lang="zh-CN" altLang="en-US" sz="1800" dirty="0">
                    <a:solidFill>
                      <a:prstClr val="black"/>
                    </a:solidFill>
                  </a:rPr>
                  <a:t> </a:t>
                </a:r>
                <a:r>
                  <a:rPr kumimoji="1" lang="en-US" altLang="zh-CN" sz="1800" dirty="0">
                    <a:solidFill>
                      <a:prstClr val="black"/>
                    </a:solidFill>
                  </a:rPr>
                  <a:t>time</a:t>
                </a:r>
                <a:r>
                  <a:rPr kumimoji="1" lang="zh-CN" altLang="en-US" sz="1800" dirty="0">
                    <a:solidFill>
                      <a:prstClr val="black"/>
                    </a:solidFill>
                  </a:rPr>
                  <a:t> </a:t>
                </a:r>
                <a:r>
                  <a:rPr kumimoji="1" lang="en-US" altLang="zh-CN" sz="1800" dirty="0">
                    <a:solidFill>
                      <a:prstClr val="black"/>
                    </a:solidFill>
                  </a:rPr>
                  <a:t>functions</a:t>
                </a:r>
                <a:r>
                  <a:rPr kumimoji="1" lang="zh-CN" altLang="en-US" sz="1800" dirty="0">
                    <a:solidFill>
                      <a:prstClr val="black"/>
                    </a:solidFill>
                  </a:rPr>
                  <a:t> </a:t>
                </a:r>
                <a14:m>
                  <m:oMath xmlns:m="http://schemas.openxmlformats.org/officeDocument/2006/math">
                    <m:r>
                      <a:rPr kumimoji="1" lang="en-US" altLang="zh-CN" sz="1800" b="0" i="1" smtClean="0">
                        <a:solidFill>
                          <a:prstClr val="black"/>
                        </a:solidFill>
                        <a:latin typeface="Cambria Math" panose="02040503050406030204" pitchFamily="18" charset="0"/>
                      </a:rPr>
                      <m:t>𝐶</m:t>
                    </m:r>
                    <m:d>
                      <m:dPr>
                        <m:ctrlPr>
                          <a:rPr kumimoji="1" lang="en-US" altLang="zh-CN" sz="1800" b="0" i="1" smtClean="0">
                            <a:solidFill>
                              <a:prstClr val="black"/>
                            </a:solidFill>
                            <a:latin typeface="Cambria Math" panose="02040503050406030204" pitchFamily="18" charset="0"/>
                          </a:rPr>
                        </m:ctrlPr>
                      </m:dPr>
                      <m:e>
                        <m:r>
                          <a:rPr kumimoji="1" lang="en-US" altLang="zh-CN" sz="1800" b="0" i="1" smtClean="0">
                            <a:solidFill>
                              <a:prstClr val="black"/>
                            </a:solidFill>
                            <a:latin typeface="Cambria Math" panose="02040503050406030204" pitchFamily="18" charset="0"/>
                            <a:ea typeface="Cambria Math" panose="02040503050406030204" pitchFamily="18" charset="0"/>
                          </a:rPr>
                          <m:t>𝜏</m:t>
                        </m:r>
                      </m:e>
                    </m:d>
                    <m:r>
                      <a:rPr kumimoji="1" lang="en-US" altLang="zh-CN" sz="1800" b="0" i="1" smtClean="0">
                        <a:solidFill>
                          <a:prstClr val="black"/>
                        </a:solidFill>
                        <a:latin typeface="Cambria Math" panose="02040503050406030204" pitchFamily="18" charset="0"/>
                        <a:ea typeface="Cambria Math" panose="02040503050406030204" pitchFamily="18" charset="0"/>
                      </a:rPr>
                      <m:t>,</m:t>
                    </m:r>
                    <m:sSup>
                      <m:sSupPr>
                        <m:ctrlPr>
                          <a:rPr kumimoji="1" lang="en-US" altLang="zh-CN" sz="1800" b="0" i="1" smtClean="0">
                            <a:solidFill>
                              <a:prstClr val="black"/>
                            </a:solidFill>
                            <a:latin typeface="Cambria Math" panose="02040503050406030204" pitchFamily="18" charset="0"/>
                            <a:ea typeface="Cambria Math" panose="02040503050406030204" pitchFamily="18" charset="0"/>
                          </a:rPr>
                        </m:ctrlPr>
                      </m:sSupPr>
                      <m:e>
                        <m:r>
                          <a:rPr kumimoji="1" lang="en-US" altLang="zh-CN" sz="1800" b="0" i="1" smtClean="0">
                            <a:solidFill>
                              <a:prstClr val="black"/>
                            </a:solidFill>
                            <a:latin typeface="Cambria Math" panose="02040503050406030204" pitchFamily="18" charset="0"/>
                            <a:ea typeface="Cambria Math" panose="02040503050406030204" pitchFamily="18" charset="0"/>
                          </a:rPr>
                          <m:t>𝐶</m:t>
                        </m:r>
                      </m:e>
                      <m:sup>
                        <m:r>
                          <a:rPr kumimoji="1" lang="en-US" altLang="zh-CN" sz="1800" b="0" i="1" smtClean="0">
                            <a:solidFill>
                              <a:prstClr val="black"/>
                            </a:solidFill>
                            <a:latin typeface="Cambria Math" panose="02040503050406030204" pitchFamily="18" charset="0"/>
                            <a:ea typeface="Cambria Math" panose="02040503050406030204" pitchFamily="18" charset="0"/>
                          </a:rPr>
                          <m:t>′</m:t>
                        </m:r>
                      </m:sup>
                    </m:sSup>
                    <m:d>
                      <m:dPr>
                        <m:ctrlPr>
                          <a:rPr kumimoji="1" lang="en-US" altLang="zh-CN" sz="1800" b="0" i="1" smtClean="0">
                            <a:solidFill>
                              <a:prstClr val="black"/>
                            </a:solidFill>
                            <a:latin typeface="Cambria Math" panose="02040503050406030204" pitchFamily="18" charset="0"/>
                            <a:ea typeface="Cambria Math" panose="02040503050406030204" pitchFamily="18" charset="0"/>
                          </a:rPr>
                        </m:ctrlPr>
                      </m:dPr>
                      <m:e>
                        <m:r>
                          <a:rPr kumimoji="1" lang="en-US" altLang="zh-CN" sz="1800" b="0" i="1" smtClean="0">
                            <a:solidFill>
                              <a:prstClr val="black"/>
                            </a:solidFill>
                            <a:latin typeface="Cambria Math" panose="02040503050406030204" pitchFamily="18" charset="0"/>
                            <a:ea typeface="Cambria Math" panose="02040503050406030204" pitchFamily="18" charset="0"/>
                          </a:rPr>
                          <m:t>𝜏</m:t>
                        </m:r>
                      </m:e>
                    </m:d>
                    <m:r>
                      <a:rPr kumimoji="1" lang="en-US" altLang="zh-CN" sz="1800" b="0" i="1" smtClean="0">
                        <a:solidFill>
                          <a:prstClr val="black"/>
                        </a:solidFill>
                        <a:latin typeface="Cambria Math" panose="02040503050406030204" pitchFamily="18" charset="0"/>
                        <a:ea typeface="Cambria Math" panose="02040503050406030204" pitchFamily="18" charset="0"/>
                      </a:rPr>
                      <m:t>,</m:t>
                    </m:r>
                    <m:r>
                      <a:rPr kumimoji="1" lang="zh-CN" altLang="en-US" sz="1800" b="0" i="1" smtClean="0">
                        <a:solidFill>
                          <a:prstClr val="black"/>
                        </a:solidFill>
                        <a:latin typeface="Cambria Math" panose="02040503050406030204" pitchFamily="18" charset="0"/>
                        <a:ea typeface="Cambria Math" panose="02040503050406030204" pitchFamily="18" charset="0"/>
                      </a:rPr>
                      <m:t> </m:t>
                    </m:r>
                    <m:r>
                      <a:rPr kumimoji="1" lang="en-US" altLang="zh-CN" sz="1800" b="0" i="1" smtClean="0">
                        <a:solidFill>
                          <a:prstClr val="black"/>
                        </a:solidFill>
                        <a:latin typeface="Cambria Math" panose="02040503050406030204" pitchFamily="18" charset="0"/>
                        <a:ea typeface="Cambria Math" panose="02040503050406030204" pitchFamily="18" charset="0"/>
                      </a:rPr>
                      <m:t>𝐷</m:t>
                    </m:r>
                    <m:r>
                      <a:rPr kumimoji="1" lang="en-US" altLang="zh-CN" sz="1800" b="0" i="1" smtClean="0">
                        <a:solidFill>
                          <a:prstClr val="black"/>
                        </a:solidFill>
                        <a:latin typeface="Cambria Math" panose="02040503050406030204" pitchFamily="18" charset="0"/>
                        <a:ea typeface="Cambria Math" panose="02040503050406030204" pitchFamily="18" charset="0"/>
                      </a:rPr>
                      <m:t>(</m:t>
                    </m:r>
                    <m:r>
                      <a:rPr kumimoji="1" lang="en-US" altLang="zh-CN" sz="1800" b="0" i="1" smtClean="0">
                        <a:solidFill>
                          <a:prstClr val="black"/>
                        </a:solidFill>
                        <a:latin typeface="Cambria Math" panose="02040503050406030204" pitchFamily="18" charset="0"/>
                        <a:ea typeface="Cambria Math" panose="02040503050406030204" pitchFamily="18" charset="0"/>
                      </a:rPr>
                      <m:t>𝜏</m:t>
                    </m:r>
                    <m:r>
                      <a:rPr kumimoji="1" lang="en-US" altLang="zh-CN" sz="1800" b="0" i="1" smtClean="0">
                        <a:solidFill>
                          <a:prstClr val="black"/>
                        </a:solidFill>
                        <a:latin typeface="Cambria Math" panose="02040503050406030204" pitchFamily="18" charset="0"/>
                        <a:ea typeface="Cambria Math" panose="02040503050406030204" pitchFamily="18" charset="0"/>
                      </a:rPr>
                      <m:t>)</m:t>
                    </m:r>
                  </m:oMath>
                </a14:m>
                <a:r>
                  <a:rPr kumimoji="1" lang="zh-CN" altLang="en-US" sz="1800" dirty="0">
                    <a:solidFill>
                      <a:prstClr val="black"/>
                    </a:solidFill>
                  </a:rPr>
                  <a:t> </a:t>
                </a:r>
                <a:r>
                  <a:rPr kumimoji="1" lang="en-US" altLang="zh-CN" sz="1800" dirty="0">
                    <a:solidFill>
                      <a:prstClr val="black"/>
                    </a:solidFill>
                  </a:rPr>
                  <a:t>by</a:t>
                </a:r>
                <a:endParaRPr kumimoji="1" lang="zh-CN" altLang="en-US" sz="1800" dirty="0">
                  <a:solidFill>
                    <a:prstClr val="black"/>
                  </a:solidFill>
                </a:endParaRPr>
              </a:p>
            </p:txBody>
          </p:sp>
        </mc:Choice>
        <mc:Fallback xmlns="">
          <p:sp>
            <p:nvSpPr>
              <p:cNvPr id="6" name="矩形 18">
                <a:extLst>
                  <a:ext uri="{FF2B5EF4-FFF2-40B4-BE49-F238E27FC236}">
                    <a16:creationId xmlns:a16="http://schemas.microsoft.com/office/drawing/2014/main" id="{67F5399C-D9CD-E542-870C-6B90EBB1D5D8}"/>
                  </a:ext>
                </a:extLst>
              </p:cNvPr>
              <p:cNvSpPr txBox="1">
                <a:spLocks noGrp="1" noRot="1" noChangeAspect="1" noMove="1" noResize="1" noEditPoints="1" noAdjustHandles="1" noChangeArrowheads="1" noChangeShapeType="1" noTextEdit="1"/>
              </p:cNvSpPr>
              <p:nvPr>
                <p:ph sz="quarter" idx="18"/>
              </p:nvPr>
            </p:nvSpPr>
            <p:spPr>
              <a:xfrm>
                <a:off x="337344" y="1600200"/>
                <a:ext cx="11520000" cy="431800"/>
              </a:xfrm>
              <a:prstGeom prst="rect">
                <a:avLst/>
              </a:prstGeom>
              <a:blipFill>
                <a:blip r:embed="rId3"/>
                <a:stretch>
                  <a:fillRect l="-441" t="-8571" r="-220"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70">
                <a:extLst>
                  <a:ext uri="{FF2B5EF4-FFF2-40B4-BE49-F238E27FC236}">
                    <a16:creationId xmlns:a16="http://schemas.microsoft.com/office/drawing/2014/main" id="{070E2ADB-2B0F-1349-9F5A-5A2A11223B4B}"/>
                  </a:ext>
                </a:extLst>
              </p:cNvPr>
              <p:cNvSpPr/>
              <p:nvPr/>
            </p:nvSpPr>
            <p:spPr>
              <a:xfrm>
                <a:off x="3042528" y="2133700"/>
                <a:ext cx="6104870" cy="622959"/>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ctr" anchorCtr="0" forceAA="0" compatLnSpc="1">
                <a:noAutofit/>
              </a:bodyPr>
              <a:lstStyle/>
              <a:p>
                <a:pPr algn="ctr"/>
                <a14:m>
                  <m:oMath xmlns:m="http://schemas.openxmlformats.org/officeDocument/2006/math">
                    <m:r>
                      <a:rPr kumimoji="1" lang="zh-CN" altLang="en-US" sz="2000" i="1" smtClean="0">
                        <a:solidFill>
                          <a:prstClr val="black"/>
                        </a:solidFill>
                        <a:latin typeface="Cambria Math" panose="02040503050406030204" pitchFamily="18" charset="0"/>
                      </a:rPr>
                      <m:t>𝜈</m:t>
                    </m:r>
                    <m:r>
                      <a:rPr kumimoji="1" lang="en-US" altLang="zh-CN" sz="2000" b="0" i="1" smtClean="0">
                        <a:solidFill>
                          <a:prstClr val="black"/>
                        </a:solidFill>
                        <a:latin typeface="Cambria Math" panose="02040503050406030204" pitchFamily="18" charset="0"/>
                      </a:rPr>
                      <m:t>=</m:t>
                    </m:r>
                    <m:r>
                      <a:rPr kumimoji="1" lang="zh-CN" altLang="en-US" sz="2000" b="0" i="1" smtClean="0">
                        <a:solidFill>
                          <a:prstClr val="black"/>
                        </a:solidFill>
                        <a:latin typeface="Cambria Math" panose="02040503050406030204" pitchFamily="18" charset="0"/>
                      </a:rPr>
                      <m:t> </m:t>
                    </m:r>
                    <m:f>
                      <m:fPr>
                        <m:ctrlPr>
                          <a:rPr kumimoji="1" lang="en-US" altLang="zh-CN" sz="2000" b="0" i="1" smtClean="0">
                            <a:solidFill>
                              <a:prstClr val="black"/>
                            </a:solidFill>
                            <a:latin typeface="Cambria Math" panose="02040503050406030204" pitchFamily="18" charset="0"/>
                          </a:rPr>
                        </m:ctrlPr>
                      </m:fPr>
                      <m:num>
                        <m:r>
                          <a:rPr kumimoji="1" lang="en-US" altLang="zh-CN" sz="2000" b="0" i="1" smtClean="0">
                            <a:solidFill>
                              <a:prstClr val="black"/>
                            </a:solidFill>
                            <a:latin typeface="Cambria Math" panose="02040503050406030204" pitchFamily="18" charset="0"/>
                          </a:rPr>
                          <m:t>1</m:t>
                        </m:r>
                      </m:num>
                      <m:den>
                        <m:rad>
                          <m:radPr>
                            <m:degHide m:val="on"/>
                            <m:ctrlPr>
                              <a:rPr kumimoji="1" lang="en-US" altLang="zh-CN" sz="2000" b="0" i="1" smtClean="0">
                                <a:solidFill>
                                  <a:prstClr val="black"/>
                                </a:solidFill>
                                <a:latin typeface="Cambria Math" panose="02040503050406030204" pitchFamily="18" charset="0"/>
                              </a:rPr>
                            </m:ctrlPr>
                          </m:radPr>
                          <m:deg/>
                          <m:e>
                            <m:r>
                              <a:rPr kumimoji="1" lang="en-US" altLang="zh-CN" sz="2000" b="0" i="1" smtClean="0">
                                <a:solidFill>
                                  <a:prstClr val="black"/>
                                </a:solidFill>
                                <a:latin typeface="Cambria Math" panose="02040503050406030204" pitchFamily="18" charset="0"/>
                              </a:rPr>
                              <m:t>1−</m:t>
                            </m:r>
                            <m:r>
                              <a:rPr kumimoji="1" lang="en-US" altLang="zh-CN" sz="2000" b="0" i="1" smtClean="0">
                                <a:solidFill>
                                  <a:prstClr val="black"/>
                                </a:solidFill>
                                <a:latin typeface="Cambria Math" panose="02040503050406030204" pitchFamily="18" charset="0"/>
                                <a:ea typeface="Cambria Math" panose="02040503050406030204" pitchFamily="18" charset="0"/>
                              </a:rPr>
                              <m:t>𝛾</m:t>
                            </m:r>
                          </m:e>
                        </m:rad>
                      </m:den>
                    </m:f>
                  </m:oMath>
                </a14:m>
                <a:r>
                  <a:rPr lang="zh-CN" altLang="en-US" dirty="0">
                    <a:solidFill>
                      <a:schemeClr val="tx1"/>
                    </a:solidFill>
                  </a:rPr>
                  <a:t>  </a:t>
                </a:r>
                <a:r>
                  <a:rPr lang="en-US" altLang="zh-CN" dirty="0">
                    <a:solidFill>
                      <a:schemeClr val="tx1"/>
                    </a:solidFill>
                  </a:rPr>
                  <a:t>(8)</a:t>
                </a:r>
              </a:p>
            </p:txBody>
          </p:sp>
        </mc:Choice>
        <mc:Fallback xmlns="">
          <p:sp>
            <p:nvSpPr>
              <p:cNvPr id="7" name="矩形 70">
                <a:extLst>
                  <a:ext uri="{FF2B5EF4-FFF2-40B4-BE49-F238E27FC236}">
                    <a16:creationId xmlns:a16="http://schemas.microsoft.com/office/drawing/2014/main" id="{070E2ADB-2B0F-1349-9F5A-5A2A11223B4B}"/>
                  </a:ext>
                </a:extLst>
              </p:cNvPr>
              <p:cNvSpPr>
                <a:spLocks noRot="1" noChangeAspect="1" noMove="1" noResize="1" noEditPoints="1" noAdjustHandles="1" noChangeArrowheads="1" noChangeShapeType="1" noTextEdit="1"/>
              </p:cNvSpPr>
              <p:nvPr/>
            </p:nvSpPr>
            <p:spPr>
              <a:xfrm>
                <a:off x="3042528" y="2133700"/>
                <a:ext cx="6104870" cy="622959"/>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矩形 70">
                <a:extLst>
                  <a:ext uri="{FF2B5EF4-FFF2-40B4-BE49-F238E27FC236}">
                    <a16:creationId xmlns:a16="http://schemas.microsoft.com/office/drawing/2014/main" id="{69D7ACDF-1DB7-2E43-BF0A-4CF242D2CEE8}"/>
                  </a:ext>
                </a:extLst>
              </p:cNvPr>
              <p:cNvSpPr/>
              <p:nvPr/>
            </p:nvSpPr>
            <p:spPr>
              <a:xfrm>
                <a:off x="3042528" y="2839948"/>
                <a:ext cx="6104870" cy="622959"/>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ctr" anchorCtr="0" forceAA="0" compatLnSpc="1">
                <a:noAutofit/>
              </a:bodyPr>
              <a:lstStyle/>
              <a:p>
                <a:pPr algn="ctr"/>
                <a14:m>
                  <m:oMath xmlns:m="http://schemas.openxmlformats.org/officeDocument/2006/math">
                    <m:r>
                      <a:rPr kumimoji="1" lang="en-US" altLang="zh-CN" i="1" smtClean="0">
                        <a:solidFill>
                          <a:prstClr val="black"/>
                        </a:solidFill>
                        <a:latin typeface="Cambria Math" panose="02040503050406030204" pitchFamily="18" charset="0"/>
                      </a:rPr>
                      <m:t>𝐶</m:t>
                    </m:r>
                    <m:d>
                      <m:dPr>
                        <m:ctrlPr>
                          <a:rPr kumimoji="1" lang="en-US" altLang="zh-CN" i="1">
                            <a:solidFill>
                              <a:prstClr val="black"/>
                            </a:solidFill>
                            <a:latin typeface="Cambria Math" panose="02040503050406030204" pitchFamily="18" charset="0"/>
                          </a:rPr>
                        </m:ctrlPr>
                      </m:dPr>
                      <m:e>
                        <m:r>
                          <a:rPr kumimoji="1" lang="en-US" altLang="zh-CN" i="1">
                            <a:solidFill>
                              <a:prstClr val="black"/>
                            </a:solidFill>
                            <a:latin typeface="Cambria Math" panose="02040503050406030204" pitchFamily="18" charset="0"/>
                            <a:ea typeface="Cambria Math" panose="02040503050406030204" pitchFamily="18" charset="0"/>
                          </a:rPr>
                          <m:t>𝜏</m:t>
                        </m:r>
                      </m:e>
                    </m:d>
                    <m:r>
                      <a:rPr kumimoji="1" lang="en-US" altLang="zh-CN" b="0" i="1" smtClean="0">
                        <a:solidFill>
                          <a:prstClr val="black"/>
                        </a:solidFill>
                        <a:latin typeface="Cambria Math" panose="02040503050406030204" pitchFamily="18" charset="0"/>
                        <a:ea typeface="Cambria Math" panose="02040503050406030204" pitchFamily="18" charset="0"/>
                      </a:rPr>
                      <m:t>=</m:t>
                    </m:r>
                    <m:r>
                      <m:rPr>
                        <m:sty m:val="p"/>
                      </m:rPr>
                      <a:rPr kumimoji="1" lang="en-US" altLang="zh-CN" b="0" i="0" smtClean="0">
                        <a:solidFill>
                          <a:prstClr val="black"/>
                        </a:solidFill>
                        <a:latin typeface="Cambria Math" panose="02040503050406030204" pitchFamily="18" charset="0"/>
                        <a:ea typeface="Cambria Math" panose="02040503050406030204" pitchFamily="18" charset="0"/>
                      </a:rPr>
                      <m:t>cosh</m:t>
                    </m:r>
                    <m:r>
                      <a:rPr kumimoji="1" lang="zh-CN" altLang="en-US" i="1">
                        <a:solidFill>
                          <a:prstClr val="black"/>
                        </a:solidFill>
                        <a:latin typeface="Cambria Math" panose="02040503050406030204" pitchFamily="18" charset="0"/>
                      </a:rPr>
                      <m:t>𝜈𝜏</m:t>
                    </m:r>
                    <m:r>
                      <a:rPr kumimoji="1" lang="en-US" altLang="zh-CN" b="0" i="1" smtClean="0">
                        <a:solidFill>
                          <a:prstClr val="black"/>
                        </a:solidFill>
                        <a:latin typeface="Cambria Math" panose="02040503050406030204" pitchFamily="18" charset="0"/>
                      </a:rPr>
                      <m:t>+</m:t>
                    </m:r>
                    <m:r>
                      <a:rPr kumimoji="1" lang="en-US" altLang="zh-CN" b="0" i="1" smtClean="0">
                        <a:solidFill>
                          <a:prstClr val="black"/>
                        </a:solidFill>
                        <a:latin typeface="Cambria Math" panose="02040503050406030204" pitchFamily="18" charset="0"/>
                        <a:ea typeface="Cambria Math" panose="02040503050406030204" pitchFamily="18" charset="0"/>
                      </a:rPr>
                      <m:t>⁡</m:t>
                    </m:r>
                    <m:r>
                      <a:rPr kumimoji="1" lang="zh-CN" altLang="en-US" i="1">
                        <a:solidFill>
                          <a:prstClr val="black"/>
                        </a:solidFill>
                        <a:latin typeface="Cambria Math" panose="02040503050406030204" pitchFamily="18" charset="0"/>
                      </a:rPr>
                      <m:t>𝜈</m:t>
                    </m:r>
                    <m:r>
                      <m:rPr>
                        <m:sty m:val="p"/>
                      </m:rPr>
                      <a:rPr kumimoji="1" lang="en-US" altLang="zh-CN" b="0" i="0" smtClean="0">
                        <a:solidFill>
                          <a:prstClr val="black"/>
                        </a:solidFill>
                        <a:latin typeface="Cambria Math" panose="02040503050406030204" pitchFamily="18" charset="0"/>
                      </a:rPr>
                      <m:t>sinh</m:t>
                    </m:r>
                    <m:r>
                      <a:rPr kumimoji="1" lang="en-US" altLang="zh-CN" b="0" i="1" smtClean="0">
                        <a:solidFill>
                          <a:prstClr val="black"/>
                        </a:solidFill>
                        <a:latin typeface="Cambria Math" panose="02040503050406030204" pitchFamily="18" charset="0"/>
                      </a:rPr>
                      <m:t>⁡(</m:t>
                    </m:r>
                    <m:r>
                      <a:rPr kumimoji="1" lang="zh-CN" altLang="en-US" i="1">
                        <a:solidFill>
                          <a:prstClr val="black"/>
                        </a:solidFill>
                        <a:latin typeface="Cambria Math" panose="02040503050406030204" pitchFamily="18" charset="0"/>
                      </a:rPr>
                      <m:t>𝜈𝜏</m:t>
                    </m:r>
                    <m:r>
                      <a:rPr kumimoji="1" lang="en-US" altLang="zh-CN" b="0" i="1" smtClean="0">
                        <a:solidFill>
                          <a:prstClr val="black"/>
                        </a:solidFill>
                        <a:latin typeface="Cambria Math" panose="02040503050406030204" pitchFamily="18" charset="0"/>
                      </a:rPr>
                      <m:t>)</m:t>
                    </m:r>
                  </m:oMath>
                </a14:m>
                <a:r>
                  <a:rPr lang="zh-CN" altLang="en-US" dirty="0">
                    <a:solidFill>
                      <a:schemeClr val="tx1"/>
                    </a:solidFill>
                  </a:rPr>
                  <a:t> </a:t>
                </a:r>
                <a:r>
                  <a:rPr lang="en-US" altLang="zh-CN" dirty="0">
                    <a:solidFill>
                      <a:schemeClr val="tx1"/>
                    </a:solidFill>
                  </a:rPr>
                  <a:t>(9)</a:t>
                </a:r>
              </a:p>
            </p:txBody>
          </p:sp>
        </mc:Choice>
        <mc:Fallback xmlns="">
          <p:sp>
            <p:nvSpPr>
              <p:cNvPr id="13" name="矩形 70">
                <a:extLst>
                  <a:ext uri="{FF2B5EF4-FFF2-40B4-BE49-F238E27FC236}">
                    <a16:creationId xmlns:a16="http://schemas.microsoft.com/office/drawing/2014/main" id="{69D7ACDF-1DB7-2E43-BF0A-4CF242D2CEE8}"/>
                  </a:ext>
                </a:extLst>
              </p:cNvPr>
              <p:cNvSpPr>
                <a:spLocks noRot="1" noChangeAspect="1" noMove="1" noResize="1" noEditPoints="1" noAdjustHandles="1" noChangeArrowheads="1" noChangeShapeType="1" noTextEdit="1"/>
              </p:cNvSpPr>
              <p:nvPr/>
            </p:nvSpPr>
            <p:spPr>
              <a:xfrm>
                <a:off x="3042528" y="2839948"/>
                <a:ext cx="6104870" cy="622959"/>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矩形 70">
                <a:extLst>
                  <a:ext uri="{FF2B5EF4-FFF2-40B4-BE49-F238E27FC236}">
                    <a16:creationId xmlns:a16="http://schemas.microsoft.com/office/drawing/2014/main" id="{C0408E73-569F-EE46-83EA-B0C870114EB8}"/>
                  </a:ext>
                </a:extLst>
              </p:cNvPr>
              <p:cNvSpPr/>
              <p:nvPr/>
            </p:nvSpPr>
            <p:spPr>
              <a:xfrm>
                <a:off x="3042528" y="3587190"/>
                <a:ext cx="6104870" cy="622959"/>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ctr" anchorCtr="0" forceAA="0" compatLnSpc="1">
                <a:noAutofit/>
              </a:bodyPr>
              <a:lstStyle/>
              <a:p>
                <a:pPr algn="ctr"/>
                <a14:m>
                  <m:oMath xmlns:m="http://schemas.openxmlformats.org/officeDocument/2006/math">
                    <m:sSup>
                      <m:sSupPr>
                        <m:ctrlPr>
                          <a:rPr kumimoji="1" lang="en-US" altLang="zh-CN" i="1" smtClean="0">
                            <a:solidFill>
                              <a:prstClr val="black"/>
                            </a:solidFill>
                            <a:latin typeface="Cambria Math" panose="02040503050406030204" pitchFamily="18" charset="0"/>
                            <a:ea typeface="Cambria Math" panose="02040503050406030204" pitchFamily="18" charset="0"/>
                          </a:rPr>
                        </m:ctrlPr>
                      </m:sSupPr>
                      <m:e>
                        <m:r>
                          <a:rPr kumimoji="1" lang="en-US" altLang="zh-CN" i="1">
                            <a:solidFill>
                              <a:prstClr val="black"/>
                            </a:solidFill>
                            <a:latin typeface="Cambria Math" panose="02040503050406030204" pitchFamily="18" charset="0"/>
                            <a:ea typeface="Cambria Math" panose="02040503050406030204" pitchFamily="18" charset="0"/>
                          </a:rPr>
                          <m:t>𝐶</m:t>
                        </m:r>
                      </m:e>
                      <m:sup>
                        <m:r>
                          <a:rPr kumimoji="1" lang="en-US" altLang="zh-CN" i="1">
                            <a:solidFill>
                              <a:prstClr val="black"/>
                            </a:solidFill>
                            <a:latin typeface="Cambria Math" panose="02040503050406030204" pitchFamily="18" charset="0"/>
                            <a:ea typeface="Cambria Math" panose="02040503050406030204" pitchFamily="18" charset="0"/>
                          </a:rPr>
                          <m:t>′</m:t>
                        </m:r>
                      </m:sup>
                    </m:sSup>
                    <m:d>
                      <m:dPr>
                        <m:ctrlPr>
                          <a:rPr kumimoji="1" lang="en-US" altLang="zh-CN" i="1">
                            <a:solidFill>
                              <a:prstClr val="black"/>
                            </a:solidFill>
                            <a:latin typeface="Cambria Math" panose="02040503050406030204" pitchFamily="18" charset="0"/>
                            <a:ea typeface="Cambria Math" panose="02040503050406030204" pitchFamily="18" charset="0"/>
                          </a:rPr>
                        </m:ctrlPr>
                      </m:dPr>
                      <m:e>
                        <m:r>
                          <a:rPr kumimoji="1" lang="en-US" altLang="zh-CN" i="1">
                            <a:solidFill>
                              <a:prstClr val="black"/>
                            </a:solidFill>
                            <a:latin typeface="Cambria Math" panose="02040503050406030204" pitchFamily="18" charset="0"/>
                            <a:ea typeface="Cambria Math" panose="02040503050406030204" pitchFamily="18" charset="0"/>
                          </a:rPr>
                          <m:t>𝜏</m:t>
                        </m:r>
                      </m:e>
                    </m:d>
                    <m:r>
                      <a:rPr kumimoji="1" lang="en-US" altLang="zh-CN" b="0" i="1" smtClean="0">
                        <a:solidFill>
                          <a:prstClr val="black"/>
                        </a:solidFill>
                        <a:latin typeface="Cambria Math" panose="02040503050406030204" pitchFamily="18" charset="0"/>
                        <a:ea typeface="Cambria Math" panose="02040503050406030204" pitchFamily="18" charset="0"/>
                      </a:rPr>
                      <m:t>=</m:t>
                    </m:r>
                    <m:r>
                      <a:rPr kumimoji="1" lang="zh-CN" altLang="en-US" b="0" i="1" smtClean="0">
                        <a:solidFill>
                          <a:prstClr val="black"/>
                        </a:solidFill>
                        <a:latin typeface="Cambria Math" panose="02040503050406030204" pitchFamily="18" charset="0"/>
                        <a:ea typeface="Cambria Math" panose="02040503050406030204" pitchFamily="18" charset="0"/>
                      </a:rPr>
                      <m:t> </m:t>
                    </m:r>
                    <m:f>
                      <m:fPr>
                        <m:ctrlPr>
                          <a:rPr kumimoji="1" lang="en-US" altLang="zh-CN" b="0" i="1" smtClean="0">
                            <a:solidFill>
                              <a:prstClr val="black"/>
                            </a:solidFill>
                            <a:latin typeface="Cambria Math" panose="02040503050406030204" pitchFamily="18" charset="0"/>
                            <a:ea typeface="Cambria Math" panose="02040503050406030204" pitchFamily="18" charset="0"/>
                          </a:rPr>
                        </m:ctrlPr>
                      </m:fPr>
                      <m:num>
                        <m:r>
                          <a:rPr kumimoji="1" lang="en-US" altLang="zh-CN" b="0" i="1" smtClean="0">
                            <a:solidFill>
                              <a:prstClr val="black"/>
                            </a:solidFill>
                            <a:latin typeface="Cambria Math" panose="02040503050406030204" pitchFamily="18" charset="0"/>
                            <a:ea typeface="Cambria Math" panose="02040503050406030204" pitchFamily="18" charset="0"/>
                          </a:rPr>
                          <m:t>𝑑</m:t>
                        </m:r>
                        <m:r>
                          <a:rPr kumimoji="1" lang="en-US" altLang="zh-CN" i="1">
                            <a:solidFill>
                              <a:prstClr val="black"/>
                            </a:solidFill>
                            <a:latin typeface="Cambria Math" panose="02040503050406030204" pitchFamily="18" charset="0"/>
                          </a:rPr>
                          <m:t>𝐶</m:t>
                        </m:r>
                        <m:d>
                          <m:dPr>
                            <m:ctrlPr>
                              <a:rPr kumimoji="1" lang="en-US" altLang="zh-CN" i="1">
                                <a:solidFill>
                                  <a:prstClr val="black"/>
                                </a:solidFill>
                                <a:latin typeface="Cambria Math" panose="02040503050406030204" pitchFamily="18" charset="0"/>
                              </a:rPr>
                            </m:ctrlPr>
                          </m:dPr>
                          <m:e>
                            <m:r>
                              <a:rPr kumimoji="1" lang="en-US" altLang="zh-CN" i="1">
                                <a:solidFill>
                                  <a:prstClr val="black"/>
                                </a:solidFill>
                                <a:latin typeface="Cambria Math" panose="02040503050406030204" pitchFamily="18" charset="0"/>
                                <a:ea typeface="Cambria Math" panose="02040503050406030204" pitchFamily="18" charset="0"/>
                              </a:rPr>
                              <m:t>𝜏</m:t>
                            </m:r>
                          </m:e>
                        </m:d>
                      </m:num>
                      <m:den>
                        <m:r>
                          <a:rPr kumimoji="1" lang="en-US" altLang="zh-CN" b="0" i="1" smtClean="0">
                            <a:solidFill>
                              <a:prstClr val="black"/>
                            </a:solidFill>
                            <a:latin typeface="Cambria Math" panose="02040503050406030204" pitchFamily="18" charset="0"/>
                            <a:ea typeface="Cambria Math" panose="02040503050406030204" pitchFamily="18" charset="0"/>
                          </a:rPr>
                          <m:t>𝑑</m:t>
                        </m:r>
                        <m:r>
                          <a:rPr kumimoji="1" lang="zh-CN" altLang="en-US" i="1">
                            <a:solidFill>
                              <a:prstClr val="black"/>
                            </a:solidFill>
                            <a:latin typeface="Cambria Math" panose="02040503050406030204" pitchFamily="18" charset="0"/>
                          </a:rPr>
                          <m:t>𝜏</m:t>
                        </m:r>
                      </m:den>
                    </m:f>
                    <m:r>
                      <a:rPr kumimoji="1" lang="en-US" altLang="zh-CN" b="0" i="1" smtClean="0">
                        <a:solidFill>
                          <a:prstClr val="black"/>
                        </a:solidFill>
                        <a:latin typeface="Cambria Math" panose="02040503050406030204" pitchFamily="18" charset="0"/>
                        <a:ea typeface="Cambria Math" panose="02040503050406030204" pitchFamily="18" charset="0"/>
                      </a:rPr>
                      <m:t>=</m:t>
                    </m:r>
                    <m:r>
                      <a:rPr kumimoji="1" lang="zh-CN" altLang="en-US" i="1">
                        <a:solidFill>
                          <a:prstClr val="black"/>
                        </a:solidFill>
                        <a:latin typeface="Cambria Math" panose="02040503050406030204" pitchFamily="18" charset="0"/>
                      </a:rPr>
                      <m:t>𝜈</m:t>
                    </m:r>
                    <m:func>
                      <m:funcPr>
                        <m:ctrlPr>
                          <a:rPr kumimoji="1" lang="en-US" altLang="zh-CN" b="0" i="1" smtClean="0">
                            <a:solidFill>
                              <a:prstClr val="black"/>
                            </a:solidFill>
                            <a:latin typeface="Cambria Math" panose="02040503050406030204" pitchFamily="18" charset="0"/>
                          </a:rPr>
                        </m:ctrlPr>
                      </m:funcPr>
                      <m:fName>
                        <m:r>
                          <m:rPr>
                            <m:sty m:val="p"/>
                          </m:rPr>
                          <a:rPr kumimoji="1" lang="en-US" altLang="zh-CN" i="0">
                            <a:solidFill>
                              <a:prstClr val="black"/>
                            </a:solidFill>
                            <a:latin typeface="Cambria Math" panose="02040503050406030204" pitchFamily="18" charset="0"/>
                          </a:rPr>
                          <m:t>sinh</m:t>
                        </m:r>
                      </m:fName>
                      <m:e>
                        <m:d>
                          <m:dPr>
                            <m:ctrlPr>
                              <a:rPr kumimoji="1" lang="en-US" altLang="zh-CN" b="0" i="1" smtClean="0">
                                <a:solidFill>
                                  <a:prstClr val="black"/>
                                </a:solidFill>
                                <a:latin typeface="Cambria Math" panose="02040503050406030204" pitchFamily="18" charset="0"/>
                              </a:rPr>
                            </m:ctrlPr>
                          </m:dPr>
                          <m:e>
                            <m:r>
                              <a:rPr kumimoji="1" lang="zh-CN" altLang="en-US" i="1">
                                <a:solidFill>
                                  <a:prstClr val="black"/>
                                </a:solidFill>
                                <a:latin typeface="Cambria Math" panose="02040503050406030204" pitchFamily="18" charset="0"/>
                              </a:rPr>
                              <m:t>𝜈𝜏</m:t>
                            </m:r>
                          </m:e>
                        </m:d>
                      </m:e>
                    </m:func>
                    <m:r>
                      <a:rPr kumimoji="1" lang="en-US" altLang="zh-CN" b="0" i="1" smtClean="0">
                        <a:solidFill>
                          <a:prstClr val="black"/>
                        </a:solidFill>
                        <a:latin typeface="Cambria Math" panose="02040503050406030204" pitchFamily="18" charset="0"/>
                      </a:rPr>
                      <m:t>+</m:t>
                    </m:r>
                    <m:r>
                      <a:rPr kumimoji="1" lang="zh-CN" altLang="en-US" b="0" i="1" smtClean="0">
                        <a:solidFill>
                          <a:prstClr val="black"/>
                        </a:solidFill>
                        <a:latin typeface="Cambria Math" panose="02040503050406030204" pitchFamily="18" charset="0"/>
                      </a:rPr>
                      <m:t> </m:t>
                    </m:r>
                    <m:sSup>
                      <m:sSupPr>
                        <m:ctrlPr>
                          <a:rPr kumimoji="1" lang="en-US" altLang="zh-CN" b="0" i="1" smtClean="0">
                            <a:solidFill>
                              <a:prstClr val="black"/>
                            </a:solidFill>
                            <a:latin typeface="Cambria Math" panose="02040503050406030204" pitchFamily="18" charset="0"/>
                          </a:rPr>
                        </m:ctrlPr>
                      </m:sSupPr>
                      <m:e>
                        <m:r>
                          <a:rPr kumimoji="1" lang="zh-CN" altLang="en-US" i="1">
                            <a:solidFill>
                              <a:prstClr val="black"/>
                            </a:solidFill>
                            <a:latin typeface="Cambria Math" panose="02040503050406030204" pitchFamily="18" charset="0"/>
                          </a:rPr>
                          <m:t>𝜈</m:t>
                        </m:r>
                      </m:e>
                      <m:sup>
                        <m:r>
                          <a:rPr kumimoji="1" lang="en-US" altLang="zh-CN" b="0" i="1" smtClean="0">
                            <a:solidFill>
                              <a:prstClr val="black"/>
                            </a:solidFill>
                            <a:latin typeface="Cambria Math" panose="02040503050406030204" pitchFamily="18" charset="0"/>
                          </a:rPr>
                          <m:t>2</m:t>
                        </m:r>
                      </m:sup>
                    </m:sSup>
                    <m:r>
                      <m:rPr>
                        <m:sty m:val="p"/>
                      </m:rPr>
                      <a:rPr kumimoji="1" lang="en-US" altLang="zh-CN" b="0" i="0" smtClean="0">
                        <a:solidFill>
                          <a:prstClr val="black"/>
                        </a:solidFill>
                        <a:latin typeface="Cambria Math" panose="02040503050406030204" pitchFamily="18" charset="0"/>
                      </a:rPr>
                      <m:t>cosh</m:t>
                    </m:r>
                    <m:r>
                      <a:rPr kumimoji="1" lang="en-US" altLang="zh-CN" b="0" i="1" smtClean="0">
                        <a:solidFill>
                          <a:prstClr val="black"/>
                        </a:solidFill>
                        <a:latin typeface="Cambria Math" panose="02040503050406030204" pitchFamily="18" charset="0"/>
                      </a:rPr>
                      <m:t>⁡(</m:t>
                    </m:r>
                    <m:r>
                      <a:rPr kumimoji="1" lang="zh-CN" altLang="en-US" i="1">
                        <a:solidFill>
                          <a:prstClr val="black"/>
                        </a:solidFill>
                        <a:latin typeface="Cambria Math" panose="02040503050406030204" pitchFamily="18" charset="0"/>
                      </a:rPr>
                      <m:t>𝜈𝜏</m:t>
                    </m:r>
                  </m:oMath>
                </a14:m>
                <a:r>
                  <a:rPr lang="en-US" altLang="zh-CN" dirty="0">
                    <a:solidFill>
                      <a:schemeClr val="tx1"/>
                    </a:solidFill>
                  </a:rPr>
                  <a:t>)</a:t>
                </a:r>
                <a:r>
                  <a:rPr lang="zh-CN" altLang="en-US" dirty="0">
                    <a:solidFill>
                      <a:schemeClr val="tx1"/>
                    </a:solidFill>
                  </a:rPr>
                  <a:t> </a:t>
                </a:r>
                <a:r>
                  <a:rPr lang="en-US" altLang="zh-CN" dirty="0">
                    <a:solidFill>
                      <a:schemeClr val="tx1"/>
                    </a:solidFill>
                  </a:rPr>
                  <a:t>(10)</a:t>
                </a:r>
              </a:p>
            </p:txBody>
          </p:sp>
        </mc:Choice>
        <mc:Fallback xmlns="">
          <p:sp>
            <p:nvSpPr>
              <p:cNvPr id="20" name="矩形 70">
                <a:extLst>
                  <a:ext uri="{FF2B5EF4-FFF2-40B4-BE49-F238E27FC236}">
                    <a16:creationId xmlns:a16="http://schemas.microsoft.com/office/drawing/2014/main" id="{C0408E73-569F-EE46-83EA-B0C870114EB8}"/>
                  </a:ext>
                </a:extLst>
              </p:cNvPr>
              <p:cNvSpPr>
                <a:spLocks noRot="1" noChangeAspect="1" noMove="1" noResize="1" noEditPoints="1" noAdjustHandles="1" noChangeArrowheads="1" noChangeShapeType="1" noTextEdit="1"/>
              </p:cNvSpPr>
              <p:nvPr/>
            </p:nvSpPr>
            <p:spPr>
              <a:xfrm>
                <a:off x="3042528" y="3587190"/>
                <a:ext cx="6104870" cy="622959"/>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矩形 70">
                <a:extLst>
                  <a:ext uri="{FF2B5EF4-FFF2-40B4-BE49-F238E27FC236}">
                    <a16:creationId xmlns:a16="http://schemas.microsoft.com/office/drawing/2014/main" id="{A2C05205-EE3C-1D4C-B62F-216D7D61183F}"/>
                  </a:ext>
                </a:extLst>
              </p:cNvPr>
              <p:cNvSpPr/>
              <p:nvPr/>
            </p:nvSpPr>
            <p:spPr>
              <a:xfrm>
                <a:off x="3042528" y="4285903"/>
                <a:ext cx="6104870" cy="622959"/>
              </a:xfrm>
              <a:prstGeom prst="rect">
                <a:avLst/>
              </a:prstGeom>
              <a:solidFill>
                <a:srgbClr val="D2EFFA"/>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2000" tIns="36000" rIns="72000" bIns="36000" numCol="1" spcCol="0" rtlCol="0" fromWordArt="0" anchor="ctr" anchorCtr="0" forceAA="0" compatLnSpc="1">
                <a:noAutofit/>
              </a:bodyPr>
              <a:lstStyle/>
              <a:p>
                <a:pPr algn="ctr"/>
                <a14:m>
                  <m:oMath xmlns:m="http://schemas.openxmlformats.org/officeDocument/2006/math">
                    <m:r>
                      <a:rPr kumimoji="1" lang="en-US" altLang="zh-CN" i="1" smtClean="0">
                        <a:solidFill>
                          <a:prstClr val="black"/>
                        </a:solidFill>
                        <a:latin typeface="Cambria Math" panose="02040503050406030204" pitchFamily="18" charset="0"/>
                        <a:ea typeface="Cambria Math" panose="02040503050406030204" pitchFamily="18" charset="0"/>
                      </a:rPr>
                      <m:t>𝐷</m:t>
                    </m:r>
                    <m:d>
                      <m:dPr>
                        <m:ctrlPr>
                          <a:rPr kumimoji="1" lang="en-US" altLang="zh-CN" i="1">
                            <a:solidFill>
                              <a:prstClr val="black"/>
                            </a:solidFill>
                            <a:latin typeface="Cambria Math" panose="02040503050406030204" pitchFamily="18" charset="0"/>
                            <a:ea typeface="Cambria Math" panose="02040503050406030204" pitchFamily="18" charset="0"/>
                          </a:rPr>
                        </m:ctrlPr>
                      </m:dPr>
                      <m:e>
                        <m:r>
                          <a:rPr kumimoji="1" lang="en-US" altLang="zh-CN" i="1">
                            <a:solidFill>
                              <a:prstClr val="black"/>
                            </a:solidFill>
                            <a:latin typeface="Cambria Math" panose="02040503050406030204" pitchFamily="18" charset="0"/>
                            <a:ea typeface="Cambria Math" panose="02040503050406030204" pitchFamily="18" charset="0"/>
                          </a:rPr>
                          <m:t>𝜏</m:t>
                        </m:r>
                      </m:e>
                    </m:d>
                    <m:r>
                      <a:rPr kumimoji="1" lang="en-US" altLang="zh-CN" b="0" i="1" smtClean="0">
                        <a:solidFill>
                          <a:prstClr val="black"/>
                        </a:solidFill>
                        <a:latin typeface="Cambria Math" panose="02040503050406030204" pitchFamily="18" charset="0"/>
                        <a:ea typeface="Cambria Math" panose="02040503050406030204" pitchFamily="18" charset="0"/>
                      </a:rPr>
                      <m:t>=</m:t>
                    </m:r>
                    <m:r>
                      <a:rPr kumimoji="1" lang="zh-CN" altLang="en-US" b="0" i="1" smtClean="0">
                        <a:solidFill>
                          <a:prstClr val="black"/>
                        </a:solidFill>
                        <a:latin typeface="Cambria Math" panose="02040503050406030204" pitchFamily="18" charset="0"/>
                        <a:ea typeface="Cambria Math" panose="02040503050406030204" pitchFamily="18" charset="0"/>
                      </a:rPr>
                      <m:t> </m:t>
                    </m:r>
                    <m:f>
                      <m:fPr>
                        <m:ctrlPr>
                          <a:rPr kumimoji="1" lang="en-US" altLang="zh-CN" b="0" i="1" smtClean="0">
                            <a:solidFill>
                              <a:prstClr val="black"/>
                            </a:solidFill>
                            <a:latin typeface="Cambria Math" panose="02040503050406030204" pitchFamily="18" charset="0"/>
                            <a:ea typeface="Cambria Math" panose="02040503050406030204" pitchFamily="18" charset="0"/>
                          </a:rPr>
                        </m:ctrlPr>
                      </m:fPr>
                      <m:num>
                        <m:sSup>
                          <m:sSupPr>
                            <m:ctrlPr>
                              <a:rPr kumimoji="1" lang="en-US" altLang="zh-CN" i="1">
                                <a:solidFill>
                                  <a:prstClr val="black"/>
                                </a:solidFill>
                                <a:latin typeface="Cambria Math" panose="02040503050406030204" pitchFamily="18" charset="0"/>
                                <a:ea typeface="Cambria Math" panose="02040503050406030204" pitchFamily="18" charset="0"/>
                              </a:rPr>
                            </m:ctrlPr>
                          </m:sSupPr>
                          <m:e>
                            <m:r>
                              <a:rPr kumimoji="1" lang="en-US" altLang="zh-CN" i="1">
                                <a:solidFill>
                                  <a:prstClr val="black"/>
                                </a:solidFill>
                                <a:latin typeface="Cambria Math" panose="02040503050406030204" pitchFamily="18" charset="0"/>
                                <a:ea typeface="Cambria Math" panose="02040503050406030204" pitchFamily="18" charset="0"/>
                              </a:rPr>
                              <m:t>𝐶</m:t>
                            </m:r>
                          </m:e>
                          <m:sup>
                            <m:r>
                              <a:rPr kumimoji="1" lang="en-US" altLang="zh-CN" i="1">
                                <a:solidFill>
                                  <a:prstClr val="black"/>
                                </a:solidFill>
                                <a:latin typeface="Cambria Math" panose="02040503050406030204" pitchFamily="18" charset="0"/>
                                <a:ea typeface="Cambria Math" panose="02040503050406030204" pitchFamily="18" charset="0"/>
                              </a:rPr>
                              <m:t>′</m:t>
                            </m:r>
                          </m:sup>
                        </m:sSup>
                        <m:d>
                          <m:dPr>
                            <m:ctrlPr>
                              <a:rPr kumimoji="1" lang="en-US" altLang="zh-CN" i="1">
                                <a:solidFill>
                                  <a:prstClr val="black"/>
                                </a:solidFill>
                                <a:latin typeface="Cambria Math" panose="02040503050406030204" pitchFamily="18" charset="0"/>
                                <a:ea typeface="Cambria Math" panose="02040503050406030204" pitchFamily="18" charset="0"/>
                              </a:rPr>
                            </m:ctrlPr>
                          </m:dPr>
                          <m:e>
                            <m:r>
                              <a:rPr kumimoji="1" lang="en-US" altLang="zh-CN" i="1">
                                <a:solidFill>
                                  <a:prstClr val="black"/>
                                </a:solidFill>
                                <a:latin typeface="Cambria Math" panose="02040503050406030204" pitchFamily="18" charset="0"/>
                                <a:ea typeface="Cambria Math" panose="02040503050406030204" pitchFamily="18" charset="0"/>
                              </a:rPr>
                              <m:t>𝜏</m:t>
                            </m:r>
                          </m:e>
                        </m:d>
                      </m:num>
                      <m:den>
                        <m:r>
                          <a:rPr kumimoji="1" lang="en-US" altLang="zh-CN" i="1">
                            <a:solidFill>
                              <a:prstClr val="black"/>
                            </a:solidFill>
                            <a:latin typeface="Cambria Math" panose="02040503050406030204" pitchFamily="18" charset="0"/>
                          </a:rPr>
                          <m:t>𝐶</m:t>
                        </m:r>
                        <m:d>
                          <m:dPr>
                            <m:ctrlPr>
                              <a:rPr kumimoji="1" lang="en-US" altLang="zh-CN" i="1">
                                <a:solidFill>
                                  <a:prstClr val="black"/>
                                </a:solidFill>
                                <a:latin typeface="Cambria Math" panose="02040503050406030204" pitchFamily="18" charset="0"/>
                              </a:rPr>
                            </m:ctrlPr>
                          </m:dPr>
                          <m:e>
                            <m:r>
                              <a:rPr kumimoji="1" lang="en-US" altLang="zh-CN" i="1">
                                <a:solidFill>
                                  <a:prstClr val="black"/>
                                </a:solidFill>
                                <a:latin typeface="Cambria Math" panose="02040503050406030204" pitchFamily="18" charset="0"/>
                                <a:ea typeface="Cambria Math" panose="02040503050406030204" pitchFamily="18" charset="0"/>
                              </a:rPr>
                              <m:t>𝜏</m:t>
                            </m:r>
                          </m:e>
                        </m:d>
                      </m:den>
                    </m:f>
                  </m:oMath>
                </a14:m>
                <a:r>
                  <a:rPr lang="zh-CN" altLang="en-US" dirty="0">
                    <a:solidFill>
                      <a:schemeClr val="tx1"/>
                    </a:solidFill>
                  </a:rPr>
                  <a:t> </a:t>
                </a:r>
                <a:r>
                  <a:rPr lang="en-US" altLang="zh-CN" dirty="0">
                    <a:solidFill>
                      <a:schemeClr val="tx1"/>
                    </a:solidFill>
                  </a:rPr>
                  <a:t>(11)</a:t>
                </a:r>
              </a:p>
            </p:txBody>
          </p:sp>
        </mc:Choice>
        <mc:Fallback xmlns="">
          <p:sp>
            <p:nvSpPr>
              <p:cNvPr id="18" name="矩形 70">
                <a:extLst>
                  <a:ext uri="{FF2B5EF4-FFF2-40B4-BE49-F238E27FC236}">
                    <a16:creationId xmlns:a16="http://schemas.microsoft.com/office/drawing/2014/main" id="{A2C05205-EE3C-1D4C-B62F-216D7D61183F}"/>
                  </a:ext>
                </a:extLst>
              </p:cNvPr>
              <p:cNvSpPr>
                <a:spLocks noRot="1" noChangeAspect="1" noMove="1" noResize="1" noEditPoints="1" noAdjustHandles="1" noChangeArrowheads="1" noChangeShapeType="1" noTextEdit="1"/>
              </p:cNvSpPr>
              <p:nvPr/>
            </p:nvSpPr>
            <p:spPr>
              <a:xfrm>
                <a:off x="3042528" y="4285903"/>
                <a:ext cx="6104870" cy="622959"/>
              </a:xfrm>
              <a:prstGeom prst="rect">
                <a:avLst/>
              </a:prstGeom>
              <a:blipFill>
                <a:blip r:embed="rId7"/>
                <a:stretch>
                  <a:fillRect/>
                </a:stretch>
              </a:blipFill>
              <a:ln>
                <a:noFill/>
              </a:ln>
            </p:spPr>
            <p:txBody>
              <a:bodyPr/>
              <a:lstStyle/>
              <a:p>
                <a:r>
                  <a:rPr lang="en-US">
                    <a:noFill/>
                  </a:rPr>
                  <a:t> </a:t>
                </a:r>
              </a:p>
            </p:txBody>
          </p:sp>
        </mc:Fallback>
      </mc:AlternateContent>
      <p:sp>
        <p:nvSpPr>
          <p:cNvPr id="2" name="Left Brace 1">
            <a:extLst>
              <a:ext uri="{FF2B5EF4-FFF2-40B4-BE49-F238E27FC236}">
                <a16:creationId xmlns:a16="http://schemas.microsoft.com/office/drawing/2014/main" id="{0C29D052-C105-5548-BBEC-089E8CAE6175}"/>
              </a:ext>
            </a:extLst>
          </p:cNvPr>
          <p:cNvSpPr/>
          <p:nvPr/>
        </p:nvSpPr>
        <p:spPr>
          <a:xfrm>
            <a:off x="2451100" y="2208212"/>
            <a:ext cx="482600" cy="261016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矩形 18">
            <a:extLst>
              <a:ext uri="{FF2B5EF4-FFF2-40B4-BE49-F238E27FC236}">
                <a16:creationId xmlns:a16="http://schemas.microsoft.com/office/drawing/2014/main" id="{8B28CA55-C75B-E646-A848-38E84089A946}"/>
              </a:ext>
            </a:extLst>
          </p:cNvPr>
          <p:cNvSpPr txBox="1">
            <a:spLocks/>
          </p:cNvSpPr>
          <p:nvPr/>
        </p:nvSpPr>
        <p:spPr>
          <a:xfrm>
            <a:off x="1343896" y="5112314"/>
            <a:ext cx="2697005" cy="431800"/>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0" indent="0" algn="just">
              <a:buNone/>
            </a:pP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optimal</a:t>
            </a:r>
            <a:r>
              <a:rPr kumimoji="1" lang="zh-CN" altLang="en-US" sz="1800" dirty="0">
                <a:solidFill>
                  <a:prstClr val="black"/>
                </a:solidFill>
              </a:rPr>
              <a:t> </a:t>
            </a:r>
            <a:r>
              <a:rPr kumimoji="1" lang="en-US" altLang="zh-CN" sz="1800" dirty="0">
                <a:solidFill>
                  <a:prstClr val="black"/>
                </a:solidFill>
              </a:rPr>
              <a:t>position</a:t>
            </a:r>
            <a:r>
              <a:rPr kumimoji="1" lang="zh-CN" altLang="en-US" sz="1800" dirty="0">
                <a:solidFill>
                  <a:prstClr val="black"/>
                </a:solidFill>
              </a:rPr>
              <a:t> </a:t>
            </a:r>
            <a:r>
              <a:rPr kumimoji="1" lang="en-US" altLang="zh-CN" sz="1800" dirty="0">
                <a:solidFill>
                  <a:prstClr val="black"/>
                </a:solidFill>
              </a:rPr>
              <a:t>is</a:t>
            </a:r>
            <a:endParaRPr kumimoji="1" lang="zh-CN" altLang="en-US" sz="1800" dirty="0">
              <a:solidFill>
                <a:prstClr val="black"/>
              </a:solidFill>
            </a:endParaRPr>
          </a:p>
        </p:txBody>
      </p:sp>
      <mc:AlternateContent xmlns:mc="http://schemas.openxmlformats.org/markup-compatibility/2006" xmlns:a14="http://schemas.microsoft.com/office/drawing/2010/main">
        <mc:Choice Requires="a14">
          <p:sp>
            <p:nvSpPr>
              <p:cNvPr id="23" name="矩形 18">
                <a:extLst>
                  <a:ext uri="{FF2B5EF4-FFF2-40B4-BE49-F238E27FC236}">
                    <a16:creationId xmlns:a16="http://schemas.microsoft.com/office/drawing/2014/main" id="{49D5CC81-4C9D-8245-8F66-FD223B7B94C3}"/>
                  </a:ext>
                </a:extLst>
              </p:cNvPr>
              <p:cNvSpPr txBox="1">
                <a:spLocks/>
              </p:cNvSpPr>
              <p:nvPr/>
            </p:nvSpPr>
            <p:spPr>
              <a:xfrm>
                <a:off x="4746460" y="5068117"/>
                <a:ext cx="6835940" cy="520195"/>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0" indent="0" algn="ctr">
                  <a:buNone/>
                </a:pPr>
                <a14:m>
                  <m:oMath xmlns:m="http://schemas.openxmlformats.org/officeDocument/2006/math">
                    <m:sSubSup>
                      <m:sSubSupPr>
                        <m:ctrlPr>
                          <a:rPr kumimoji="1" lang="en-US" altLang="zh-CN" sz="2000" i="1" smtClean="0">
                            <a:solidFill>
                              <a:prstClr val="black"/>
                            </a:solidFill>
                            <a:latin typeface="Cambria Math" panose="02040503050406030204" pitchFamily="18" charset="0"/>
                          </a:rPr>
                        </m:ctrlPr>
                      </m:sSubSupPr>
                      <m:e>
                        <m:r>
                          <a:rPr kumimoji="1" lang="en-US" altLang="zh-CN" sz="2000" b="0" i="1" smtClean="0">
                            <a:solidFill>
                              <a:prstClr val="black"/>
                            </a:solidFill>
                            <a:latin typeface="Cambria Math" panose="02040503050406030204" pitchFamily="18" charset="0"/>
                            <a:ea typeface="Cambria Math" panose="02040503050406030204" pitchFamily="18" charset="0"/>
                          </a:rPr>
                          <m:t>𝛼</m:t>
                        </m:r>
                      </m:e>
                      <m:sub>
                        <m:r>
                          <a:rPr kumimoji="1" lang="en-US" altLang="zh-CN" sz="2000" b="0" i="1" smtClean="0">
                            <a:solidFill>
                              <a:prstClr val="black"/>
                            </a:solidFill>
                            <a:latin typeface="Cambria Math" panose="02040503050406030204" pitchFamily="18" charset="0"/>
                          </a:rPr>
                          <m:t>𝑡</m:t>
                        </m:r>
                      </m:sub>
                      <m:sup>
                        <m:r>
                          <a:rPr kumimoji="1" lang="zh-CN" altLang="en-US" sz="2000" b="0" i="1" smtClean="0">
                            <a:solidFill>
                              <a:prstClr val="black"/>
                            </a:solidFill>
                            <a:latin typeface="Cambria Math" panose="02040503050406030204" pitchFamily="18" charset="0"/>
                          </a:rPr>
                          <m:t>∗</m:t>
                        </m:r>
                      </m:sup>
                    </m:sSubSup>
                    <m:r>
                      <a:rPr kumimoji="1" lang="en-US" altLang="zh-CN" sz="2000" b="0" i="1" smtClean="0">
                        <a:solidFill>
                          <a:prstClr val="black"/>
                        </a:solidFill>
                        <a:latin typeface="Cambria Math" panose="02040503050406030204" pitchFamily="18" charset="0"/>
                      </a:rPr>
                      <m:t>=−</m:t>
                    </m:r>
                    <m:sSub>
                      <m:sSubPr>
                        <m:ctrlPr>
                          <a:rPr kumimoji="1" lang="en-US" altLang="zh-CN" sz="2000" b="0" i="1" smtClean="0">
                            <a:solidFill>
                              <a:prstClr val="black"/>
                            </a:solidFill>
                            <a:latin typeface="Cambria Math" panose="02040503050406030204" pitchFamily="18" charset="0"/>
                          </a:rPr>
                        </m:ctrlPr>
                      </m:sSubPr>
                      <m:e>
                        <m:r>
                          <a:rPr kumimoji="1" lang="en-US" altLang="zh-CN" sz="2000" b="0" i="1" smtClean="0">
                            <a:solidFill>
                              <a:prstClr val="black"/>
                            </a:solidFill>
                            <a:latin typeface="Cambria Math" panose="02040503050406030204" pitchFamily="18" charset="0"/>
                          </a:rPr>
                          <m:t>𝑊</m:t>
                        </m:r>
                      </m:e>
                      <m:sub>
                        <m:r>
                          <a:rPr kumimoji="1" lang="en-US" altLang="zh-CN" sz="2000" b="0" i="1" smtClean="0">
                            <a:solidFill>
                              <a:prstClr val="black"/>
                            </a:solidFill>
                            <a:latin typeface="Cambria Math" panose="02040503050406030204" pitchFamily="18" charset="0"/>
                          </a:rPr>
                          <m:t>𝑡</m:t>
                        </m:r>
                      </m:sub>
                    </m:sSub>
                    <m:sSub>
                      <m:sSubPr>
                        <m:ctrlPr>
                          <a:rPr kumimoji="1" lang="en-US" altLang="zh-CN" sz="2000" b="0" i="1" smtClean="0">
                            <a:solidFill>
                              <a:prstClr val="black"/>
                            </a:solidFill>
                            <a:latin typeface="Cambria Math" panose="02040503050406030204" pitchFamily="18" charset="0"/>
                          </a:rPr>
                        </m:ctrlPr>
                      </m:sSubPr>
                      <m:e>
                        <m:r>
                          <a:rPr kumimoji="1" lang="en-US" altLang="zh-CN" sz="2000" b="0" i="1" smtClean="0">
                            <a:solidFill>
                              <a:prstClr val="black"/>
                            </a:solidFill>
                            <a:latin typeface="Cambria Math" panose="02040503050406030204" pitchFamily="18" charset="0"/>
                          </a:rPr>
                          <m:t>𝑋</m:t>
                        </m:r>
                      </m:e>
                      <m:sub>
                        <m:r>
                          <a:rPr kumimoji="1" lang="en-US" altLang="zh-CN" sz="2000" b="0" i="1" smtClean="0">
                            <a:solidFill>
                              <a:prstClr val="black"/>
                            </a:solidFill>
                            <a:latin typeface="Cambria Math" panose="02040503050406030204" pitchFamily="18" charset="0"/>
                          </a:rPr>
                          <m:t>𝑡</m:t>
                        </m:r>
                      </m:sub>
                    </m:sSub>
                    <m:r>
                      <a:rPr kumimoji="1" lang="en-US" altLang="zh-CN" sz="2000" b="0" i="1" smtClean="0">
                        <a:solidFill>
                          <a:prstClr val="black"/>
                        </a:solidFill>
                        <a:latin typeface="Cambria Math" panose="02040503050406030204" pitchFamily="18" charset="0"/>
                      </a:rPr>
                      <m:t>𝐷</m:t>
                    </m:r>
                    <m:r>
                      <a:rPr kumimoji="1" lang="en-US" altLang="zh-CN" sz="2000" b="0" i="1">
                        <a:solidFill>
                          <a:prstClr val="black"/>
                        </a:solidFill>
                        <a:latin typeface="Cambria Math" panose="02040503050406030204" pitchFamily="18" charset="0"/>
                        <a:ea typeface="Cambria Math" panose="02040503050406030204" pitchFamily="18" charset="0"/>
                      </a:rPr>
                      <m:t>(</m:t>
                    </m:r>
                    <m:r>
                      <a:rPr kumimoji="1" lang="en-US" altLang="zh-CN" sz="2000" b="0" i="1">
                        <a:solidFill>
                          <a:prstClr val="black"/>
                        </a:solidFill>
                        <a:latin typeface="Cambria Math" panose="02040503050406030204" pitchFamily="18" charset="0"/>
                        <a:ea typeface="Cambria Math" panose="02040503050406030204" pitchFamily="18" charset="0"/>
                      </a:rPr>
                      <m:t>𝜏</m:t>
                    </m:r>
                    <m:r>
                      <a:rPr kumimoji="1" lang="en-US" altLang="zh-CN" sz="2000" b="0" i="1">
                        <a:solidFill>
                          <a:prstClr val="black"/>
                        </a:solidFill>
                        <a:latin typeface="Cambria Math" panose="02040503050406030204" pitchFamily="18" charset="0"/>
                        <a:ea typeface="Cambria Math" panose="02040503050406030204" pitchFamily="18" charset="0"/>
                      </a:rPr>
                      <m:t>)</m:t>
                    </m:r>
                  </m:oMath>
                </a14:m>
                <a:r>
                  <a:rPr kumimoji="1" lang="zh-CN" altLang="en-US" sz="2000" dirty="0">
                    <a:solidFill>
                      <a:prstClr val="black"/>
                    </a:solidFill>
                  </a:rPr>
                  <a:t> </a:t>
                </a:r>
                <a:r>
                  <a:rPr kumimoji="1" lang="en-US" altLang="zh-CN" sz="2000" dirty="0">
                    <a:solidFill>
                      <a:prstClr val="black"/>
                    </a:solidFill>
                  </a:rPr>
                  <a:t>(12)</a:t>
                </a:r>
                <a:endParaRPr kumimoji="1" lang="zh-CN" altLang="en-US" sz="2000" dirty="0">
                  <a:solidFill>
                    <a:prstClr val="black"/>
                  </a:solidFill>
                </a:endParaRPr>
              </a:p>
            </p:txBody>
          </p:sp>
        </mc:Choice>
        <mc:Fallback xmlns="">
          <p:sp>
            <p:nvSpPr>
              <p:cNvPr id="23" name="矩形 18">
                <a:extLst>
                  <a:ext uri="{FF2B5EF4-FFF2-40B4-BE49-F238E27FC236}">
                    <a16:creationId xmlns:a16="http://schemas.microsoft.com/office/drawing/2014/main" id="{49D5CC81-4C9D-8245-8F66-FD223B7B94C3}"/>
                  </a:ext>
                </a:extLst>
              </p:cNvPr>
              <p:cNvSpPr txBox="1">
                <a:spLocks noRot="1" noChangeAspect="1" noMove="1" noResize="1" noEditPoints="1" noAdjustHandles="1" noChangeArrowheads="1" noChangeShapeType="1" noTextEdit="1"/>
              </p:cNvSpPr>
              <p:nvPr/>
            </p:nvSpPr>
            <p:spPr>
              <a:xfrm>
                <a:off x="4746460" y="5068117"/>
                <a:ext cx="6835940" cy="520195"/>
              </a:xfrm>
              <a:prstGeom prst="rect">
                <a:avLst/>
              </a:prstGeom>
              <a:blipFill>
                <a:blip r:embed="rId8"/>
                <a:stretch>
                  <a:fillRect t="-7143"/>
                </a:stretch>
              </a:blipFill>
            </p:spPr>
            <p:txBody>
              <a:bodyPr/>
              <a:lstStyle/>
              <a:p>
                <a:r>
                  <a:rPr lang="en-US">
                    <a:noFill/>
                  </a:rPr>
                  <a:t> </a:t>
                </a:r>
              </a:p>
            </p:txBody>
          </p:sp>
        </mc:Fallback>
      </mc:AlternateContent>
      <p:sp>
        <p:nvSpPr>
          <p:cNvPr id="24" name="矩形 18">
            <a:extLst>
              <a:ext uri="{FF2B5EF4-FFF2-40B4-BE49-F238E27FC236}">
                <a16:creationId xmlns:a16="http://schemas.microsoft.com/office/drawing/2014/main" id="{D2A78917-C1A5-4841-A403-6E19597B5276}"/>
              </a:ext>
            </a:extLst>
          </p:cNvPr>
          <p:cNvSpPr txBox="1">
            <a:spLocks/>
          </p:cNvSpPr>
          <p:nvPr/>
        </p:nvSpPr>
        <p:spPr>
          <a:xfrm>
            <a:off x="1343897" y="5836651"/>
            <a:ext cx="2697005" cy="431800"/>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0" indent="0" algn="just">
              <a:buNone/>
            </a:pPr>
            <a:r>
              <a:rPr kumimoji="1" lang="en-US" altLang="zh-CN" sz="1800" dirty="0">
                <a:solidFill>
                  <a:prstClr val="black"/>
                </a:solidFill>
              </a:rPr>
              <a:t>The</a:t>
            </a:r>
            <a:r>
              <a:rPr kumimoji="1" lang="zh-CN" altLang="en-US" sz="1800" dirty="0">
                <a:solidFill>
                  <a:prstClr val="black"/>
                </a:solidFill>
              </a:rPr>
              <a:t> </a:t>
            </a:r>
            <a:r>
              <a:rPr kumimoji="1" lang="en-US" altLang="zh-CN" sz="1800" dirty="0">
                <a:solidFill>
                  <a:prstClr val="black"/>
                </a:solidFill>
              </a:rPr>
              <a:t>value</a:t>
            </a:r>
            <a:r>
              <a:rPr kumimoji="1" lang="zh-CN" altLang="en-US" sz="1800" dirty="0">
                <a:solidFill>
                  <a:prstClr val="black"/>
                </a:solidFill>
              </a:rPr>
              <a:t> </a:t>
            </a:r>
            <a:r>
              <a:rPr kumimoji="1" lang="en-US" altLang="zh-CN" sz="1800" dirty="0">
                <a:solidFill>
                  <a:prstClr val="black"/>
                </a:solidFill>
              </a:rPr>
              <a:t>function</a:t>
            </a:r>
            <a:r>
              <a:rPr kumimoji="1" lang="zh-CN" altLang="en-US" sz="1800" dirty="0">
                <a:solidFill>
                  <a:prstClr val="black"/>
                </a:solidFill>
              </a:rPr>
              <a:t> </a:t>
            </a:r>
            <a:r>
              <a:rPr kumimoji="1" lang="en-US" altLang="zh-CN" sz="1800" dirty="0">
                <a:solidFill>
                  <a:prstClr val="black"/>
                </a:solidFill>
              </a:rPr>
              <a:t>is</a:t>
            </a:r>
            <a:endParaRPr kumimoji="1" lang="zh-CN" altLang="en-US" sz="1800" dirty="0">
              <a:solidFill>
                <a:prstClr val="black"/>
              </a:solidFill>
            </a:endParaRPr>
          </a:p>
        </p:txBody>
      </p:sp>
      <mc:AlternateContent xmlns:mc="http://schemas.openxmlformats.org/markup-compatibility/2006" xmlns:a14="http://schemas.microsoft.com/office/drawing/2010/main">
        <mc:Choice Requires="a14">
          <p:sp>
            <p:nvSpPr>
              <p:cNvPr id="25" name="矩形 18">
                <a:extLst>
                  <a:ext uri="{FF2B5EF4-FFF2-40B4-BE49-F238E27FC236}">
                    <a16:creationId xmlns:a16="http://schemas.microsoft.com/office/drawing/2014/main" id="{58951B1C-90D6-B140-946D-DDA97C1C2F2B}"/>
                  </a:ext>
                </a:extLst>
              </p:cNvPr>
              <p:cNvSpPr txBox="1">
                <a:spLocks/>
              </p:cNvSpPr>
              <p:nvPr/>
            </p:nvSpPr>
            <p:spPr>
              <a:xfrm>
                <a:off x="4746460" y="5747217"/>
                <a:ext cx="6835940" cy="610669"/>
              </a:xfrm>
              <a:prstGeom prst="rect">
                <a:avLst/>
              </a:prstGeom>
              <a:solidFill>
                <a:srgbClr val="D2EFFA"/>
              </a:solidFill>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noAutofit/>
              </a:bodyPr>
              <a:lstStyle>
                <a:lvl1pPr marL="214308" indent="-214308"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1pPr>
                <a:lvl2pPr marL="421190"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2pPr>
                <a:lvl3pPr marL="634484" indent="-213295" algn="l" defTabSz="685766" rtl="0" eaLnBrk="1" latinLnBrk="0" hangingPunct="1">
                  <a:lnSpc>
                    <a:spcPct val="100000"/>
                  </a:lnSpc>
                  <a:spcBef>
                    <a:spcPts val="0"/>
                  </a:spcBef>
                  <a:spcAft>
                    <a:spcPts val="450"/>
                  </a:spcAft>
                  <a:buFont typeface="Wingdings" panose="05000000000000000000" pitchFamily="2"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3pPr>
                <a:lvl4pPr marL="847779" indent="-214308"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4pPr>
                <a:lvl5pPr marL="1061074" indent="-213295" algn="l" defTabSz="685766" rtl="0" eaLnBrk="1" latinLnBrk="0" hangingPunct="1">
                  <a:lnSpc>
                    <a:spcPct val="100000"/>
                  </a:lnSpc>
                  <a:spcBef>
                    <a:spcPts val="0"/>
                  </a:spcBef>
                  <a:spcAft>
                    <a:spcPts val="450"/>
                  </a:spcAft>
                  <a:buFont typeface="Wingdings" panose="05000000000000000000" pitchFamily="2" charset="2"/>
                  <a:buChar char="§"/>
                  <a:defRPr sz="900" kern="1200">
                    <a:solidFill>
                      <a:schemeClr val="lt1"/>
                    </a:solidFill>
                    <a:latin typeface="+mn-lt"/>
                    <a:ea typeface="华文楷体" panose="02010600040101010101" pitchFamily="2" charset="-122"/>
                    <a:cs typeface="Times New Roman" panose="02020603050405020304" pitchFamily="18" charset="0"/>
                  </a:defRPr>
                </a:lvl5pPr>
                <a:lvl6pPr marL="1274369" indent="-213295" algn="l" defTabSz="685766" rtl="0" eaLnBrk="1" latinLnBrk="0" hangingPunct="1">
                  <a:lnSpc>
                    <a:spcPct val="100000"/>
                  </a:lnSpc>
                  <a:spcBef>
                    <a:spcPts val="0"/>
                  </a:spcBef>
                  <a:spcAft>
                    <a:spcPts val="450"/>
                  </a:spcAft>
                  <a:buFont typeface="Symbol" panose="05050102010706020507" pitchFamily="18" charset="2"/>
                  <a:buChar char="-"/>
                  <a:defRPr sz="900" kern="1200">
                    <a:solidFill>
                      <a:schemeClr val="lt1"/>
                    </a:solidFill>
                    <a:latin typeface="+mn-lt"/>
                    <a:ea typeface="华文楷体" panose="02010600040101010101" pitchFamily="2" charset="-122"/>
                    <a:cs typeface="Times New Roman" panose="02020603050405020304" pitchFamily="18" charset="0"/>
                  </a:defRPr>
                </a:lvl6pPr>
                <a:lvl7pPr marL="1487663" indent="-213295" algn="l" defTabSz="685766" rtl="0" eaLnBrk="1" latinLnBrk="0" hangingPunct="1">
                  <a:lnSpc>
                    <a:spcPct val="100000"/>
                  </a:lnSpc>
                  <a:spcBef>
                    <a:spcPts val="0"/>
                  </a:spcBef>
                  <a:spcAft>
                    <a:spcPts val="450"/>
                  </a:spcAft>
                  <a:buFont typeface="Wingdings" panose="05000000000000000000" pitchFamily="2" charset="2"/>
                  <a:buChar char="§"/>
                  <a:defRPr sz="900" b="0" kern="1200" cap="none" baseline="0">
                    <a:solidFill>
                      <a:schemeClr val="lt1"/>
                    </a:solidFill>
                    <a:latin typeface="+mn-lt"/>
                    <a:ea typeface="华文楷体" panose="02010600040101010101" pitchFamily="2" charset="-122"/>
                    <a:cs typeface="Times New Roman" panose="02020603050405020304" pitchFamily="18" charset="0"/>
                  </a:defRPr>
                </a:lvl7pPr>
                <a:lvl8pPr marL="1700957" indent="-214308" algn="l" defTabSz="685766" rtl="0" eaLnBrk="1" latinLnBrk="0" hangingPunct="1">
                  <a:lnSpc>
                    <a:spcPct val="100000"/>
                  </a:lnSpc>
                  <a:spcBef>
                    <a:spcPts val="0"/>
                  </a:spcBef>
                  <a:spcAft>
                    <a:spcPts val="450"/>
                  </a:spcAft>
                  <a:buFont typeface="Symbol" panose="05050102010706020507" pitchFamily="18" charset="2"/>
                  <a:buChar char="-"/>
                  <a:defRPr sz="900" kern="1200" baseline="0">
                    <a:solidFill>
                      <a:schemeClr val="lt1"/>
                    </a:solidFill>
                    <a:latin typeface="+mn-lt"/>
                    <a:ea typeface="华文楷体" panose="02010600040101010101" pitchFamily="2" charset="-122"/>
                    <a:cs typeface="Times New Roman" panose="02020603050405020304" pitchFamily="18" charset="0"/>
                  </a:defRPr>
                </a:lvl8pPr>
                <a:lvl9pPr marL="41670" indent="0" algn="l" defTabSz="685766" rtl="0" eaLnBrk="1" latinLnBrk="0" hangingPunct="1">
                  <a:lnSpc>
                    <a:spcPct val="110000"/>
                  </a:lnSpc>
                  <a:spcBef>
                    <a:spcPts val="0"/>
                  </a:spcBef>
                  <a:spcAft>
                    <a:spcPts val="450"/>
                  </a:spcAft>
                  <a:buFont typeface="Arial" panose="020B0604020202020204" pitchFamily="34" charset="0"/>
                  <a:buNone/>
                  <a:defRPr sz="900" kern="1200">
                    <a:solidFill>
                      <a:schemeClr val="lt1"/>
                    </a:solidFill>
                    <a:latin typeface="+mn-lt"/>
                    <a:ea typeface="+mn-ea"/>
                    <a:cs typeface="+mn-cs"/>
                  </a:defRPr>
                </a:lvl9pPr>
              </a:lstStyle>
              <a:p>
                <a:pPr marL="0" indent="0" algn="ctr">
                  <a:buNone/>
                </a:pPr>
                <a14:m>
                  <m:oMath xmlns:m="http://schemas.openxmlformats.org/officeDocument/2006/math">
                    <m:r>
                      <a:rPr kumimoji="1" lang="en-US" altLang="zh-CN" sz="2000" b="0" i="1" spc="-150" smtClean="0">
                        <a:solidFill>
                          <a:prstClr val="black"/>
                        </a:solidFill>
                        <a:latin typeface="Cambria Math" panose="02040503050406030204" pitchFamily="18" charset="0"/>
                      </a:rPr>
                      <m:t>𝐽</m:t>
                    </m:r>
                    <m:r>
                      <a:rPr kumimoji="1" lang="en-US" altLang="zh-CN" sz="2000" b="0" i="1" spc="-150" smtClean="0">
                        <a:solidFill>
                          <a:prstClr val="black"/>
                        </a:solidFill>
                        <a:latin typeface="Cambria Math" panose="02040503050406030204" pitchFamily="18" charset="0"/>
                      </a:rPr>
                      <m:t>(</m:t>
                    </m:r>
                    <m:sSub>
                      <m:sSubPr>
                        <m:ctrlPr>
                          <a:rPr lang="en-US" altLang="zh-CN" sz="2000" i="1" spc="-150">
                            <a:solidFill>
                              <a:prstClr val="black"/>
                            </a:solidFill>
                            <a:latin typeface="Cambria Math" panose="02040503050406030204" pitchFamily="18" charset="0"/>
                          </a:rPr>
                        </m:ctrlPr>
                      </m:sSubPr>
                      <m:e>
                        <m:r>
                          <a:rPr lang="en-US" altLang="zh-CN" sz="2000" b="0" i="1" spc="-150">
                            <a:solidFill>
                              <a:prstClr val="black"/>
                            </a:solidFill>
                            <a:latin typeface="Cambria Math" panose="02040503050406030204" pitchFamily="18" charset="0"/>
                          </a:rPr>
                          <m:t>𝑊</m:t>
                        </m:r>
                      </m:e>
                      <m:sub>
                        <m:r>
                          <a:rPr lang="en-US" altLang="zh-CN" sz="2000" b="0" i="1" spc="-150">
                            <a:solidFill>
                              <a:prstClr val="black"/>
                            </a:solidFill>
                            <a:latin typeface="Cambria Math" panose="02040503050406030204" pitchFamily="18" charset="0"/>
                          </a:rPr>
                          <m:t>𝑡</m:t>
                        </m:r>
                      </m:sub>
                    </m:sSub>
                  </m:oMath>
                </a14:m>
                <a:r>
                  <a:rPr kumimoji="1" lang="en-US" altLang="zh-CN" sz="2000" spc="-150" dirty="0">
                    <a:solidFill>
                      <a:prstClr val="black"/>
                    </a:solidFill>
                  </a:rPr>
                  <a:t>,</a:t>
                </a:r>
                <a:r>
                  <a:rPr kumimoji="1" lang="zh-CN" altLang="en-US" sz="2000" spc="-150" dirty="0">
                    <a:solidFill>
                      <a:prstClr val="black"/>
                    </a:solidFill>
                  </a:rPr>
                  <a:t> </a:t>
                </a:r>
                <a14:m>
                  <m:oMath xmlns:m="http://schemas.openxmlformats.org/officeDocument/2006/math">
                    <m:sSub>
                      <m:sSubPr>
                        <m:ctrlPr>
                          <a:rPr lang="en-US" altLang="zh-CN" sz="2000" i="1" spc="-150">
                            <a:solidFill>
                              <a:prstClr val="black"/>
                            </a:solidFill>
                            <a:latin typeface="Cambria Math" panose="02040503050406030204" pitchFamily="18" charset="0"/>
                          </a:rPr>
                        </m:ctrlPr>
                      </m:sSubPr>
                      <m:e>
                        <m:r>
                          <a:rPr lang="en-US" altLang="zh-CN" sz="2000" b="0" i="1" spc="-150">
                            <a:solidFill>
                              <a:prstClr val="black"/>
                            </a:solidFill>
                            <a:latin typeface="Cambria Math" panose="02040503050406030204" pitchFamily="18" charset="0"/>
                          </a:rPr>
                          <m:t>𝑋</m:t>
                        </m:r>
                      </m:e>
                      <m:sub>
                        <m:r>
                          <a:rPr lang="en-US" altLang="zh-CN" sz="2000" b="0" i="1" spc="-150">
                            <a:solidFill>
                              <a:prstClr val="black"/>
                            </a:solidFill>
                            <a:latin typeface="Cambria Math" panose="02040503050406030204" pitchFamily="18" charset="0"/>
                          </a:rPr>
                          <m:t>𝑡</m:t>
                        </m:r>
                      </m:sub>
                    </m:sSub>
                    <m:r>
                      <a:rPr lang="en-US" altLang="zh-CN" sz="2000" b="0" i="1" spc="-150">
                        <a:solidFill>
                          <a:prstClr val="black"/>
                        </a:solidFill>
                        <a:latin typeface="Cambria Math" panose="02040503050406030204" pitchFamily="18" charset="0"/>
                      </a:rPr>
                      <m:t>,</m:t>
                    </m:r>
                    <m:r>
                      <a:rPr lang="en-US" altLang="zh-CN" sz="2000" b="0" i="1" spc="-150">
                        <a:solidFill>
                          <a:prstClr val="black"/>
                        </a:solidFill>
                        <a:latin typeface="Cambria Math" panose="02040503050406030204" pitchFamily="18" charset="0"/>
                      </a:rPr>
                      <m:t>𝑡</m:t>
                    </m:r>
                  </m:oMath>
                </a14:m>
                <a:r>
                  <a:rPr lang="en-US" altLang="zh-CN" sz="2000" spc="-150" dirty="0">
                    <a:solidFill>
                      <a:prstClr val="black"/>
                    </a:solidFill>
                  </a:rPr>
                  <a:t>)</a:t>
                </a:r>
                <a:r>
                  <a:rPr lang="zh-CN" altLang="en-US" sz="2000" spc="-150" dirty="0">
                    <a:solidFill>
                      <a:prstClr val="black"/>
                    </a:solidFill>
                  </a:rPr>
                  <a:t> </a:t>
                </a:r>
                <a:r>
                  <a:rPr lang="en-US" altLang="zh-CN" sz="2000" spc="-150" dirty="0">
                    <a:solidFill>
                      <a:prstClr val="black"/>
                    </a:solidFill>
                  </a:rPr>
                  <a:t>=</a:t>
                </a:r>
                <a:r>
                  <a:rPr lang="zh-CN" altLang="en-US" sz="2000" spc="-150" dirty="0">
                    <a:solidFill>
                      <a:prstClr val="black"/>
                    </a:solidFill>
                  </a:rPr>
                  <a:t> </a:t>
                </a:r>
                <a14:m>
                  <m:oMath xmlns:m="http://schemas.openxmlformats.org/officeDocument/2006/math">
                    <m:f>
                      <m:fPr>
                        <m:ctrlPr>
                          <a:rPr lang="en-US" altLang="zh-CN" sz="2000" i="1" spc="-150" smtClean="0">
                            <a:solidFill>
                              <a:prstClr val="black"/>
                            </a:solidFill>
                            <a:latin typeface="Cambria Math" panose="02040503050406030204" pitchFamily="18" charset="0"/>
                          </a:rPr>
                        </m:ctrlPr>
                      </m:fPr>
                      <m:num>
                        <m:r>
                          <a:rPr lang="en-US" altLang="zh-CN" sz="2000" b="0" i="1" spc="-150" smtClean="0">
                            <a:solidFill>
                              <a:prstClr val="black"/>
                            </a:solidFill>
                            <a:latin typeface="Cambria Math" panose="02040503050406030204" pitchFamily="18" charset="0"/>
                          </a:rPr>
                          <m:t>1</m:t>
                        </m:r>
                      </m:num>
                      <m:den>
                        <m:r>
                          <a:rPr lang="en-US" altLang="zh-CN" sz="2000" b="0" i="1" spc="-150" smtClean="0">
                            <a:solidFill>
                              <a:prstClr val="black"/>
                            </a:solidFill>
                            <a:latin typeface="Cambria Math" panose="02040503050406030204" pitchFamily="18" charset="0"/>
                            <a:ea typeface="Cambria Math" panose="02040503050406030204" pitchFamily="18" charset="0"/>
                          </a:rPr>
                          <m:t>𝛾</m:t>
                        </m:r>
                      </m:den>
                    </m:f>
                    <m:sSup>
                      <m:sSupPr>
                        <m:ctrlPr>
                          <a:rPr lang="en-US" altLang="zh-CN" sz="2000" i="1" spc="-150" smtClean="0">
                            <a:solidFill>
                              <a:prstClr val="black"/>
                            </a:solidFill>
                            <a:latin typeface="Cambria Math" panose="02040503050406030204" pitchFamily="18" charset="0"/>
                          </a:rPr>
                        </m:ctrlPr>
                      </m:sSupPr>
                      <m:e>
                        <m:r>
                          <m:rPr>
                            <m:sty m:val="p"/>
                          </m:rPr>
                          <a:rPr lang="en-US" altLang="zh-CN" sz="2000" i="1" spc="-150">
                            <a:solidFill>
                              <a:prstClr val="black"/>
                            </a:solidFill>
                            <a:latin typeface="Cambria Math" panose="02040503050406030204" pitchFamily="18" charset="0"/>
                          </a:rPr>
                          <m:t>w</m:t>
                        </m:r>
                      </m:e>
                      <m:sup>
                        <m:r>
                          <a:rPr lang="en-US" altLang="zh-CN" sz="2000" i="1" spc="-150" smtClean="0">
                            <a:solidFill>
                              <a:prstClr val="black"/>
                            </a:solidFill>
                            <a:latin typeface="Cambria Math" panose="02040503050406030204" pitchFamily="18" charset="0"/>
                            <a:ea typeface="Cambria Math" panose="02040503050406030204" pitchFamily="18" charset="0"/>
                          </a:rPr>
                          <m:t>𝛾</m:t>
                        </m:r>
                      </m:sup>
                    </m:sSup>
                    <m:rad>
                      <m:radPr>
                        <m:degHide m:val="on"/>
                        <m:ctrlPr>
                          <a:rPr lang="en-US" altLang="zh-CN" sz="2000" i="1" spc="-150" smtClean="0">
                            <a:solidFill>
                              <a:prstClr val="black"/>
                            </a:solidFill>
                            <a:latin typeface="Cambria Math" panose="02040503050406030204" pitchFamily="18" charset="0"/>
                          </a:rPr>
                        </m:ctrlPr>
                      </m:radPr>
                      <m:deg/>
                      <m:e>
                        <m:sSup>
                          <m:sSupPr>
                            <m:ctrlPr>
                              <a:rPr lang="en-US" altLang="zh-CN" sz="2000" i="1" spc="-150" smtClean="0">
                                <a:solidFill>
                                  <a:prstClr val="black"/>
                                </a:solidFill>
                                <a:latin typeface="Cambria Math" panose="02040503050406030204" pitchFamily="18" charset="0"/>
                              </a:rPr>
                            </m:ctrlPr>
                          </m:sSupPr>
                          <m:e>
                            <m:r>
                              <a:rPr lang="en-US" altLang="zh-CN" sz="2000" b="0" i="1" spc="-150" smtClean="0">
                                <a:solidFill>
                                  <a:prstClr val="black"/>
                                </a:solidFill>
                                <a:latin typeface="Cambria Math" panose="02040503050406030204" pitchFamily="18" charset="0"/>
                              </a:rPr>
                              <m:t>𝑒</m:t>
                            </m:r>
                          </m:e>
                          <m:sup>
                            <m:r>
                              <a:rPr lang="en-US" altLang="zh-CN" sz="2000" i="1" spc="-150" smtClean="0">
                                <a:solidFill>
                                  <a:prstClr val="black"/>
                                </a:solidFill>
                                <a:latin typeface="Cambria Math" panose="02040503050406030204" pitchFamily="18" charset="0"/>
                                <a:ea typeface="Cambria Math" panose="02040503050406030204" pitchFamily="18" charset="0"/>
                              </a:rPr>
                              <m:t>𝜏</m:t>
                            </m:r>
                          </m:sup>
                        </m:sSup>
                        <m:sSup>
                          <m:sSupPr>
                            <m:ctrlPr>
                              <a:rPr lang="en-US" altLang="zh-CN" sz="2000" i="1" spc="-150" smtClean="0">
                                <a:solidFill>
                                  <a:prstClr val="black"/>
                                </a:solidFill>
                                <a:latin typeface="Cambria Math" panose="02040503050406030204" pitchFamily="18" charset="0"/>
                              </a:rPr>
                            </m:ctrlPr>
                          </m:sSupPr>
                          <m:e>
                            <m:r>
                              <a:rPr kumimoji="1" lang="en-US" altLang="zh-CN" sz="2000" i="1">
                                <a:solidFill>
                                  <a:prstClr val="black"/>
                                </a:solidFill>
                                <a:latin typeface="Cambria Math" panose="02040503050406030204" pitchFamily="18" charset="0"/>
                              </a:rPr>
                              <m:t>𝐶</m:t>
                            </m:r>
                            <m:d>
                              <m:dPr>
                                <m:ctrlPr>
                                  <a:rPr kumimoji="1" lang="en-US" altLang="zh-CN" sz="2000" i="1">
                                    <a:solidFill>
                                      <a:prstClr val="black"/>
                                    </a:solidFill>
                                    <a:latin typeface="Cambria Math" panose="02040503050406030204" pitchFamily="18" charset="0"/>
                                  </a:rPr>
                                </m:ctrlPr>
                              </m:dPr>
                              <m:e>
                                <m:r>
                                  <a:rPr kumimoji="1" lang="en-US" altLang="zh-CN" sz="2000" i="1">
                                    <a:solidFill>
                                      <a:prstClr val="black"/>
                                    </a:solidFill>
                                    <a:latin typeface="Cambria Math" panose="02040503050406030204" pitchFamily="18" charset="0"/>
                                    <a:ea typeface="Cambria Math" panose="02040503050406030204" pitchFamily="18" charset="0"/>
                                  </a:rPr>
                                  <m:t>𝜏</m:t>
                                </m:r>
                              </m:e>
                            </m:d>
                          </m:e>
                          <m:sup>
                            <m:r>
                              <a:rPr lang="en-US" altLang="zh-CN" sz="2000" i="1" spc="-150" smtClean="0">
                                <a:solidFill>
                                  <a:prstClr val="black"/>
                                </a:solidFill>
                                <a:latin typeface="Cambria Math" panose="02040503050406030204" pitchFamily="18" charset="0"/>
                                <a:ea typeface="Cambria Math" panose="02040503050406030204" pitchFamily="18" charset="0"/>
                              </a:rPr>
                              <m:t>𝛾</m:t>
                            </m:r>
                            <m:r>
                              <a:rPr lang="en-US" altLang="zh-CN" sz="2000" b="0" i="1" spc="-150" smtClean="0">
                                <a:solidFill>
                                  <a:prstClr val="black"/>
                                </a:solidFill>
                                <a:latin typeface="Cambria Math" panose="02040503050406030204" pitchFamily="18" charset="0"/>
                                <a:ea typeface="Cambria Math" panose="02040503050406030204" pitchFamily="18" charset="0"/>
                              </a:rPr>
                              <m:t>−1</m:t>
                            </m:r>
                          </m:sup>
                        </m:sSup>
                      </m:e>
                    </m:rad>
                    <m:r>
                      <a:rPr lang="zh-CN" altLang="en-US" sz="2000" b="0" i="1" spc="-150" smtClean="0">
                        <a:solidFill>
                          <a:prstClr val="black"/>
                        </a:solidFill>
                        <a:latin typeface="Cambria Math" panose="02040503050406030204" pitchFamily="18" charset="0"/>
                      </a:rPr>
                      <m:t> </m:t>
                    </m:r>
                    <m:r>
                      <m:rPr>
                        <m:sty m:val="p"/>
                      </m:rPr>
                      <a:rPr lang="en-US" altLang="zh-CN" sz="2000" b="0" i="0" spc="-150" smtClean="0">
                        <a:solidFill>
                          <a:prstClr val="black"/>
                        </a:solidFill>
                        <a:latin typeface="Cambria Math" panose="02040503050406030204" pitchFamily="18" charset="0"/>
                      </a:rPr>
                      <m:t>exp</m:t>
                    </m:r>
                    <m:r>
                      <a:rPr lang="en-US" altLang="zh-CN" sz="2000" b="0" i="1" spc="-150" smtClean="0">
                        <a:solidFill>
                          <a:prstClr val="black"/>
                        </a:solidFill>
                        <a:latin typeface="Cambria Math" panose="02040503050406030204" pitchFamily="18" charset="0"/>
                      </a:rPr>
                      <m:t>⁡(</m:t>
                    </m:r>
                    <m:f>
                      <m:fPr>
                        <m:ctrlPr>
                          <a:rPr lang="en-US" altLang="zh-CN" sz="2000" b="0" i="1" spc="-150" smtClean="0">
                            <a:solidFill>
                              <a:prstClr val="black"/>
                            </a:solidFill>
                            <a:latin typeface="Cambria Math" panose="02040503050406030204" pitchFamily="18" charset="0"/>
                          </a:rPr>
                        </m:ctrlPr>
                      </m:fPr>
                      <m:num>
                        <m:sSup>
                          <m:sSupPr>
                            <m:ctrlPr>
                              <a:rPr lang="en-US" altLang="zh-CN" sz="2000" b="0" i="1" spc="-150" smtClean="0">
                                <a:solidFill>
                                  <a:prstClr val="black"/>
                                </a:solidFill>
                                <a:latin typeface="Cambria Math" panose="02040503050406030204" pitchFamily="18" charset="0"/>
                              </a:rPr>
                            </m:ctrlPr>
                          </m:sSupPr>
                          <m:e>
                            <m:r>
                              <a:rPr lang="en-US" altLang="zh-CN" sz="2000" b="0" i="1" spc="-150" smtClean="0">
                                <a:solidFill>
                                  <a:prstClr val="black"/>
                                </a:solidFill>
                                <a:latin typeface="Cambria Math" panose="02040503050406030204" pitchFamily="18" charset="0"/>
                              </a:rPr>
                              <m:t>𝑥</m:t>
                            </m:r>
                          </m:e>
                          <m:sup>
                            <m:r>
                              <a:rPr lang="en-US" altLang="zh-CN" sz="2000" b="0" i="1" spc="-150" smtClean="0">
                                <a:solidFill>
                                  <a:prstClr val="black"/>
                                </a:solidFill>
                                <a:latin typeface="Cambria Math" panose="02040503050406030204" pitchFamily="18" charset="0"/>
                              </a:rPr>
                              <m:t>2</m:t>
                            </m:r>
                          </m:sup>
                        </m:sSup>
                      </m:num>
                      <m:den>
                        <m:r>
                          <a:rPr lang="en-US" altLang="zh-CN" sz="2000" b="0" i="1" spc="-150" smtClean="0">
                            <a:solidFill>
                              <a:prstClr val="black"/>
                            </a:solidFill>
                            <a:latin typeface="Cambria Math" panose="02040503050406030204" pitchFamily="18" charset="0"/>
                          </a:rPr>
                          <m:t>2</m:t>
                        </m:r>
                      </m:den>
                    </m:f>
                    <m:d>
                      <m:dPr>
                        <m:ctrlPr>
                          <a:rPr lang="en-US" altLang="zh-CN" sz="2000" b="0" i="1" spc="-150" smtClean="0">
                            <a:solidFill>
                              <a:prstClr val="black"/>
                            </a:solidFill>
                            <a:latin typeface="Cambria Math" panose="02040503050406030204" pitchFamily="18" charset="0"/>
                          </a:rPr>
                        </m:ctrlPr>
                      </m:dPr>
                      <m:e>
                        <m:r>
                          <a:rPr lang="en-US" altLang="zh-CN" sz="2000" b="0" i="1" spc="-150" smtClean="0">
                            <a:solidFill>
                              <a:prstClr val="black"/>
                            </a:solidFill>
                            <a:latin typeface="Cambria Math" panose="02040503050406030204" pitchFamily="18" charset="0"/>
                          </a:rPr>
                          <m:t>1+</m:t>
                        </m:r>
                        <m:d>
                          <m:dPr>
                            <m:ctrlPr>
                              <a:rPr lang="en-US" altLang="zh-CN" sz="2000" b="0" i="1" spc="-150" smtClean="0">
                                <a:solidFill>
                                  <a:prstClr val="black"/>
                                </a:solidFill>
                                <a:latin typeface="Cambria Math" panose="02040503050406030204" pitchFamily="18" charset="0"/>
                              </a:rPr>
                            </m:ctrlPr>
                          </m:dPr>
                          <m:e>
                            <m:r>
                              <a:rPr lang="en-US" altLang="zh-CN" sz="2000" b="0" i="1" spc="-150" smtClean="0">
                                <a:solidFill>
                                  <a:prstClr val="black"/>
                                </a:solidFill>
                                <a:latin typeface="Cambria Math" panose="02040503050406030204" pitchFamily="18" charset="0"/>
                                <a:ea typeface="Cambria Math" panose="02040503050406030204" pitchFamily="18" charset="0"/>
                              </a:rPr>
                              <m:t>𝛾</m:t>
                            </m:r>
                            <m:r>
                              <a:rPr lang="en-US" altLang="zh-CN" sz="2000" b="0" i="1" spc="-150" smtClean="0">
                                <a:solidFill>
                                  <a:prstClr val="black"/>
                                </a:solidFill>
                                <a:latin typeface="Cambria Math" panose="02040503050406030204" pitchFamily="18" charset="0"/>
                                <a:ea typeface="Cambria Math" panose="02040503050406030204" pitchFamily="18" charset="0"/>
                              </a:rPr>
                              <m:t>−1</m:t>
                            </m:r>
                          </m:e>
                        </m:d>
                        <m:r>
                          <a:rPr kumimoji="1" lang="en-US" altLang="zh-CN" sz="1800" i="1">
                            <a:solidFill>
                              <a:prstClr val="black"/>
                            </a:solidFill>
                            <a:latin typeface="Cambria Math" panose="02040503050406030204" pitchFamily="18" charset="0"/>
                            <a:ea typeface="Cambria Math" panose="02040503050406030204" pitchFamily="18" charset="0"/>
                          </a:rPr>
                          <m:t>𝐷</m:t>
                        </m:r>
                        <m:d>
                          <m:dPr>
                            <m:ctrlPr>
                              <a:rPr kumimoji="1" lang="en-US" altLang="zh-CN" sz="1800" i="1">
                                <a:solidFill>
                                  <a:prstClr val="black"/>
                                </a:solidFill>
                                <a:latin typeface="Cambria Math" panose="02040503050406030204" pitchFamily="18" charset="0"/>
                                <a:ea typeface="Cambria Math" panose="02040503050406030204" pitchFamily="18" charset="0"/>
                              </a:rPr>
                            </m:ctrlPr>
                          </m:dPr>
                          <m:e>
                            <m:r>
                              <a:rPr kumimoji="1" lang="en-US" altLang="zh-CN" sz="1800" i="1">
                                <a:solidFill>
                                  <a:prstClr val="black"/>
                                </a:solidFill>
                                <a:latin typeface="Cambria Math" panose="02040503050406030204" pitchFamily="18" charset="0"/>
                                <a:ea typeface="Cambria Math" panose="02040503050406030204" pitchFamily="18" charset="0"/>
                              </a:rPr>
                              <m:t>𝜏</m:t>
                            </m:r>
                          </m:e>
                        </m:d>
                      </m:e>
                    </m:d>
                  </m:oMath>
                </a14:m>
                <a:r>
                  <a:rPr kumimoji="1" lang="zh-CN" altLang="en-US" sz="1800" dirty="0">
                    <a:solidFill>
                      <a:prstClr val="black"/>
                    </a:solidFill>
                  </a:rPr>
                  <a:t> </a:t>
                </a:r>
                <a:r>
                  <a:rPr kumimoji="1" lang="en-US" altLang="zh-CN" sz="2000" dirty="0">
                    <a:solidFill>
                      <a:prstClr val="black"/>
                    </a:solidFill>
                  </a:rPr>
                  <a:t>(13)</a:t>
                </a:r>
                <a:endParaRPr kumimoji="1" lang="zh-CN" altLang="en-US" sz="1800" dirty="0">
                  <a:solidFill>
                    <a:prstClr val="black"/>
                  </a:solidFill>
                </a:endParaRPr>
              </a:p>
            </p:txBody>
          </p:sp>
        </mc:Choice>
        <mc:Fallback xmlns="">
          <p:sp>
            <p:nvSpPr>
              <p:cNvPr id="25" name="矩形 18">
                <a:extLst>
                  <a:ext uri="{FF2B5EF4-FFF2-40B4-BE49-F238E27FC236}">
                    <a16:creationId xmlns:a16="http://schemas.microsoft.com/office/drawing/2014/main" id="{58951B1C-90D6-B140-946D-DDA97C1C2F2B}"/>
                  </a:ext>
                </a:extLst>
              </p:cNvPr>
              <p:cNvSpPr txBox="1">
                <a:spLocks noRot="1" noChangeAspect="1" noMove="1" noResize="1" noEditPoints="1" noAdjustHandles="1" noChangeArrowheads="1" noChangeShapeType="1" noTextEdit="1"/>
              </p:cNvSpPr>
              <p:nvPr/>
            </p:nvSpPr>
            <p:spPr>
              <a:xfrm>
                <a:off x="4746460" y="5747217"/>
                <a:ext cx="6835940" cy="610669"/>
              </a:xfrm>
              <a:prstGeom prst="rect">
                <a:avLst/>
              </a:prstGeom>
              <a:blipFill>
                <a:blip r:embed="rId9"/>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1828E4E5-7872-2A40-A589-D92208D50DF1}"/>
              </a:ext>
            </a:extLst>
          </p:cNvPr>
          <p:cNvSpPr/>
          <p:nvPr/>
        </p:nvSpPr>
        <p:spPr>
          <a:xfrm>
            <a:off x="345523" y="4984616"/>
            <a:ext cx="11500953" cy="1532174"/>
          </a:xfrm>
          <a:prstGeom prst="rect">
            <a:avLst/>
          </a:prstGeom>
          <a:noFill/>
          <a:ln w="19050">
            <a:solidFill>
              <a:srgbClr val="002060"/>
            </a:solidFill>
            <a:prstDash val="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p:sp>
        <p:nvSpPr>
          <p:cNvPr id="11" name="Right Arrow 10">
            <a:extLst>
              <a:ext uri="{FF2B5EF4-FFF2-40B4-BE49-F238E27FC236}">
                <a16:creationId xmlns:a16="http://schemas.microsoft.com/office/drawing/2014/main" id="{261E6A5E-0EDF-CA4B-898B-6BCC0F87096F}"/>
              </a:ext>
            </a:extLst>
          </p:cNvPr>
          <p:cNvSpPr/>
          <p:nvPr/>
        </p:nvSpPr>
        <p:spPr>
          <a:xfrm>
            <a:off x="4241084" y="5075104"/>
            <a:ext cx="369016" cy="1332936"/>
          </a:xfrm>
          <a:prstGeom prst="rightArrow">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algn="ctr"/>
            <a:endParaRPr lang="en-US" sz="1200" dirty="0" err="1">
              <a:solidFill>
                <a:schemeClr val="bg1"/>
              </a:solidFill>
            </a:endParaRPr>
          </a:p>
        </p:txBody>
      </p:sp>
    </p:spTree>
    <p:extLst>
      <p:ext uri="{BB962C8B-B14F-4D97-AF65-F5344CB8AC3E}">
        <p14:creationId xmlns:p14="http://schemas.microsoft.com/office/powerpoint/2010/main" val="28800658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Content Layouts">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S ASG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defPPr algn="ctr">
          <a:defRPr sz="1200" dirty="0" err="1" smtClean="0">
            <a:solidFill>
              <a:schemeClr val="bg1"/>
            </a:solidFill>
          </a:defRPr>
        </a:defPPr>
      </a:lstStyle>
      <a:style>
        <a:lnRef idx="0">
          <a:scrgbClr r="0" g="0" b="0"/>
        </a:lnRef>
        <a:fillRef idx="0">
          <a:scrgbClr r="0" g="0" b="0"/>
        </a:fillRef>
        <a:effectRef idx="0">
          <a:scrgbClr r="0" g="0" b="0"/>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lgn="l">
          <a:defRPr sz="900" dirty="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 id="{3AF425F2-D110-4AD7-9186-046FD1A1BA59}" vid="{0A93B61A-D5CB-4DDA-AA86-286514324FB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8380</TotalTime>
  <Words>2728</Words>
  <Application>Microsoft Office PowerPoint</Application>
  <PresentationFormat>Widescreen</PresentationFormat>
  <Paragraphs>324</Paragraphs>
  <Slides>31</Slides>
  <Notes>12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9" baseType="lpstr">
      <vt:lpstr>等线</vt:lpstr>
      <vt:lpstr>Arial</vt:lpstr>
      <vt:lpstr>Cambria Math</vt:lpstr>
      <vt:lpstr>Symbol</vt:lpstr>
      <vt:lpstr>Times New Roman</vt:lpstr>
      <vt:lpstr>Wingdings</vt:lpstr>
      <vt:lpstr>1_Content Layouts</vt:lpstr>
      <vt:lpstr>think-cell Slide</vt:lpstr>
      <vt:lpstr>PowerPoint Presentation</vt:lpstr>
      <vt:lpstr>PowerPoint Presentation</vt:lpstr>
      <vt:lpstr>In this project, we consider a problem where the asset price is driven by a mean-reverting process. </vt:lpstr>
      <vt:lpstr>Besides the quantitative result, there are several questions to answer about the optimal strategy. </vt:lpstr>
      <vt:lpstr>PowerPoint Presentation</vt:lpstr>
      <vt:lpstr>We assume the spread between 2 assets follows the Ornstein-Uhlenbeck process and utility function is power utility function.</vt:lpstr>
      <vt:lpstr>Suppose a traded asset follows an Ornstein-Uhlenbeck process, then we can set X_t as the spread between the price and its long term mean.</vt:lpstr>
      <vt:lpstr>We need to find the optimal position α^∗ (W_t, X_t,t) and the value function J(W_t, X_t,t) as explicit functions of wealth W_t, price X_t and time t</vt:lpstr>
      <vt:lpstr>We need to find the optimal position α^∗ (W_t, X_t,t) and the value function J(W_t, X_t,t) as explicit functions of wealth W_t, price X_t and time t</vt:lpstr>
      <vt:lpstr>We know the price will sooner or later revert to the “correct value”, but the risk is that the position losses may become unbearable before the reversion happens. Thus, we need to know when to close the position.</vt:lpstr>
      <vt:lpstr>PowerPoint Presentation</vt:lpstr>
      <vt:lpstr>In this section, we analyze the behavior of optimal strategy under simulation condition. Two stop loss strategies are used here – close all positions and stop increasing position.</vt:lpstr>
      <vt:lpstr>In this section, we analyze the behavior of optimal strategy under simulation condition. The stop loss strategy here is closing all positions (α_t=0)</vt:lpstr>
      <vt:lpstr>In this section, we analyze the behavior of optimal strategy under simulation condition. The stop loss strategy here is keeping the position unchanged (α_t=α_(t-1))</vt:lpstr>
      <vt:lpstr>In this section, we analyze the effect of parameters on optimal strategy. First, we shows the graph of D_τ for different values of γ.</vt:lpstr>
      <vt:lpstr>Second, we shows the graph of α_t and W_tfor different values of γ.</vt:lpstr>
      <vt:lpstr>In this section, we analyze the behavior of optimal strategy using empirical data. </vt:lpstr>
      <vt:lpstr>In this section, we analyze the behavior of optimal strategy using empirical data. </vt:lpstr>
      <vt:lpstr>In this section, we analyze the behavior of optimal strategy using empirical data. </vt:lpstr>
      <vt:lpstr>In this section, we summarize the performance metrics of our strategy using simulation and empirical data.</vt:lpstr>
      <vt:lpstr>PowerPoint Presentation</vt:lpstr>
      <vt:lpstr>We introduced optimal trading strategy assuming that there is an asset following Ornstein-Uhlenbeck process. We also analyzed the behavior of this strategy using both simulation data and empirical data following with sensitivity analysis. </vt:lpstr>
      <vt:lpstr>In this section, we summarize the challenges we have during the project and in what way this project can be extended or improved. </vt:lpstr>
      <vt:lpstr>PowerPoint Presentation</vt:lpstr>
      <vt:lpstr>In this section, we improved previous empirical analysis in four ways: (1) transaction cost, (2) wealth, (3) the stop loss bands and (4) different pair trading assets.</vt:lpstr>
      <vt:lpstr>In this section, we look at two businesses that are highly correlated: GM and Ford. Since both are American auto manufacturers, the stock prices tend to move together. </vt:lpstr>
      <vt:lpstr>In this section, we look at two single stocks listed in Hong Kong. Since they both belong to bank-related industry, the prices of them tend to cointegrate.</vt:lpstr>
      <vt:lpstr>In this section, we look at WTI ETF and a Chinese oil and gas enterprise listed in Hong Kong – Sinopec. Since Sinopec’s stock performance is highly correlated with oil price, these two assets tend to move together.</vt:lpstr>
      <vt:lpstr>In this section, we focus on Gold ETFs showed in the previous slides again. This time, however, transaction rules have been updated in term of transaction cost, wealth and stop loss bands.</vt:lpstr>
      <vt:lpstr>In this section, we summarize the results of our updated empirical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zhiwei zhu</dc:creator>
  <cp:lastModifiedBy>Titash Ghoshal</cp:lastModifiedBy>
  <cp:revision>815</cp:revision>
  <cp:lastPrinted>2019-12-12T19:06:58Z</cp:lastPrinted>
  <dcterms:created xsi:type="dcterms:W3CDTF">2019-11-24T14:19:53Z</dcterms:created>
  <dcterms:modified xsi:type="dcterms:W3CDTF">2019-12-16T20:20:28Z</dcterms:modified>
</cp:coreProperties>
</file>